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76"/>
  </p:notesMasterIdLst>
  <p:handoutMasterIdLst>
    <p:handoutMasterId r:id="rId77"/>
  </p:handoutMasterIdLst>
  <p:sldIdLst>
    <p:sldId id="257" r:id="rId2"/>
    <p:sldId id="294" r:id="rId3"/>
    <p:sldId id="366" r:id="rId4"/>
    <p:sldId id="353" r:id="rId5"/>
    <p:sldId id="369" r:id="rId6"/>
    <p:sldId id="363" r:id="rId7"/>
    <p:sldId id="258" r:id="rId8"/>
    <p:sldId id="355" r:id="rId9"/>
    <p:sldId id="351" r:id="rId10"/>
    <p:sldId id="352" r:id="rId11"/>
    <p:sldId id="332" r:id="rId12"/>
    <p:sldId id="333" r:id="rId13"/>
    <p:sldId id="260" r:id="rId14"/>
    <p:sldId id="338" r:id="rId15"/>
    <p:sldId id="359" r:id="rId16"/>
    <p:sldId id="360" r:id="rId17"/>
    <p:sldId id="361" r:id="rId18"/>
    <p:sldId id="362" r:id="rId19"/>
    <p:sldId id="342" r:id="rId20"/>
    <p:sldId id="343" r:id="rId21"/>
    <p:sldId id="262" r:id="rId22"/>
    <p:sldId id="345" r:id="rId23"/>
    <p:sldId id="346" r:id="rId24"/>
    <p:sldId id="347" r:id="rId25"/>
    <p:sldId id="348" r:id="rId26"/>
    <p:sldId id="306" r:id="rId27"/>
    <p:sldId id="307" r:id="rId28"/>
    <p:sldId id="314" r:id="rId29"/>
    <p:sldId id="311" r:id="rId30"/>
    <p:sldId id="264" r:id="rId31"/>
    <p:sldId id="265" r:id="rId32"/>
    <p:sldId id="266" r:id="rId33"/>
    <p:sldId id="267" r:id="rId34"/>
    <p:sldId id="268" r:id="rId35"/>
    <p:sldId id="322" r:id="rId36"/>
    <p:sldId id="323" r:id="rId37"/>
    <p:sldId id="324" r:id="rId38"/>
    <p:sldId id="312" r:id="rId39"/>
    <p:sldId id="325" r:id="rId40"/>
    <p:sldId id="297" r:id="rId41"/>
    <p:sldId id="298" r:id="rId42"/>
    <p:sldId id="299" r:id="rId43"/>
    <p:sldId id="287" r:id="rId44"/>
    <p:sldId id="288" r:id="rId45"/>
    <p:sldId id="289" r:id="rId46"/>
    <p:sldId id="291" r:id="rId47"/>
    <p:sldId id="292" r:id="rId48"/>
    <p:sldId id="269" r:id="rId49"/>
    <p:sldId id="270" r:id="rId50"/>
    <p:sldId id="272" r:id="rId51"/>
    <p:sldId id="329" r:id="rId52"/>
    <p:sldId id="330" r:id="rId53"/>
    <p:sldId id="356" r:id="rId54"/>
    <p:sldId id="302" r:id="rId55"/>
    <p:sldId id="274" r:id="rId56"/>
    <p:sldId id="304" r:id="rId57"/>
    <p:sldId id="275" r:id="rId58"/>
    <p:sldId id="276" r:id="rId59"/>
    <p:sldId id="277" r:id="rId60"/>
    <p:sldId id="278" r:id="rId61"/>
    <p:sldId id="279" r:id="rId62"/>
    <p:sldId id="303" r:id="rId63"/>
    <p:sldId id="280" r:id="rId64"/>
    <p:sldId id="282" r:id="rId65"/>
    <p:sldId id="283" r:id="rId66"/>
    <p:sldId id="326" r:id="rId67"/>
    <p:sldId id="368" r:id="rId68"/>
    <p:sldId id="357" r:id="rId69"/>
    <p:sldId id="367" r:id="rId70"/>
    <p:sldId id="285" r:id="rId71"/>
    <p:sldId id="316" r:id="rId72"/>
    <p:sldId id="317" r:id="rId73"/>
    <p:sldId id="318" r:id="rId74"/>
    <p:sldId id="321" r:id="rId75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24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FB85C55C-120B-4569-A900-2DB17997C08C}" type="datetimeFigureOut">
              <a:rPr lang="zh-TW" altLang="en-US"/>
              <a:pPr>
                <a:defRPr/>
              </a:pPr>
              <a:t>2019/8/28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1FA0BCCF-E164-4CC0-AEA9-6BE237F59A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5265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7BF1688-F6F6-46EC-AFAF-0CBA6EDAD580}" type="datetimeFigureOut">
              <a:rPr lang="zh-TW" altLang="en-US"/>
              <a:pPr>
                <a:defRPr/>
              </a:pPr>
              <a:t>2019/8/28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848D5F1-AB2D-4784-B190-F0AA3E05615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5674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D0FAC3-3CAF-41F1-97D3-DEFEC7890092}" type="slidenum">
              <a:rPr lang="en-US" altLang="zh-TW" smtClean="0"/>
              <a:pPr/>
              <a:t>19</a:t>
            </a:fld>
            <a:endParaRPr lang="en-US" altLang="zh-TW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085" y="4715192"/>
            <a:ext cx="5437506" cy="4464688"/>
          </a:xfrm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mtClean="0"/>
              <a:t>詢問</a:t>
            </a:r>
            <a:r>
              <a:rPr lang="en-US" altLang="zh-TW" smtClean="0"/>
              <a:t>DR.</a:t>
            </a:r>
            <a:r>
              <a:rPr lang="zh-TW" altLang="en-US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醫師回應</a:t>
            </a:r>
            <a:r>
              <a:rPr lang="en-US" altLang="zh-TW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在介紹乳牙過早脫落部分有兩份圖檔是連著出現的 。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所謂乳牙過早脫落是指比應該換牙時間提早</a:t>
            </a:r>
            <a:r>
              <a:rPr lang="en-US" altLang="zh-TW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個月以上稱之。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左方上圖，只有恆牙第一大臼齒與門牙及右下剛長的犬牙，表示年齡大約</a:t>
            </a:r>
            <a:r>
              <a:rPr lang="en-US" altLang="zh-TW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歲，此時還不到小臼齒換牙的時間（請看乳牙換恆牙的時間表與順序，最好背起來，非常有用），此時第一大臼齒因為咬合力量加上前方小臼齒未長牙的空間，所以，第一大臼齒就一直往前移動，接著</a:t>
            </a:r>
            <a:r>
              <a:rPr lang="en-US" altLang="zh-TW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歲到</a:t>
            </a:r>
            <a:r>
              <a:rPr lang="en-US" altLang="zh-TW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11.12</a:t>
            </a:r>
            <a:r>
              <a:rPr lang="zh-TW" altLang="en-US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歲長小臼齒，及</a:t>
            </a:r>
            <a:r>
              <a:rPr lang="en-US" altLang="zh-TW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歲長上牙犬齒時，自然也就沒有空間可以長牙，所以就向內，向外亂擠，牙齒也就排列不正，因為不容易清潔，以後就很容易引起蛀牙與牙周病。</a:t>
            </a:r>
            <a:endParaRPr lang="zh-TW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740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625ED42-F449-4E24-95CE-BEA0A7D8F321}" type="slidenum">
              <a:rPr lang="en-US" altLang="zh-TW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44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0ADEF20-73CB-40C2-A559-E86877A7DB1E}" type="slidenum">
              <a:rPr lang="zh-TW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E8F1292-9D0A-466E-AF7F-05643FA0ECDE}" type="slidenum">
              <a:rPr lang="en-US" altLang="zh-TW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altLang="zh-TW" smtClean="0">
              <a:latin typeface="Arial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715153"/>
            <a:ext cx="4984962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E0B6029-01C8-4423-BD59-618657A681C1}" type="slidenum">
              <a:rPr lang="en-US" altLang="zh-TW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altLang="zh-TW" smtClean="0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715153"/>
            <a:ext cx="4984962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490F05-6D3D-4A96-979D-D9919D1C250F}" type="slidenum">
              <a:rPr lang="en-US" altLang="zh-TW" smtClean="0"/>
              <a:pPr/>
              <a:t>20</a:t>
            </a:fld>
            <a:endParaRPr lang="en-US" altLang="zh-TW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085" y="4715192"/>
            <a:ext cx="5437506" cy="4464688"/>
          </a:xfrm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dirty="0" smtClean="0"/>
              <a:t>詢問</a:t>
            </a:r>
            <a:r>
              <a:rPr lang="en-US" altLang="zh-TW" dirty="0" smtClean="0"/>
              <a:t>DR.</a:t>
            </a:r>
            <a:r>
              <a:rPr lang="zh-TW" altLang="en-US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醫師回應</a:t>
            </a:r>
            <a:r>
              <a:rPr lang="en-US" altLang="zh-TW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在介紹乳牙過早脫落部分有兩份圖檔是連著出現的 。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所謂乳牙過早脫落是指比應該換牙時間提早</a:t>
            </a:r>
            <a:r>
              <a:rPr lang="en-US" altLang="zh-TW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個月以上稱之。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左方上圖，只有恆牙第一大臼齒與門牙及右下剛長的犬牙，表示年齡大約</a:t>
            </a:r>
            <a:r>
              <a:rPr lang="en-US" altLang="zh-TW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歲，此時還不到小臼齒換牙的時間（請看乳牙換恆牙的時間表與順序，最好背起來，非常有用），此時第一大臼齒因為咬合力量加上前方小臼齒未長牙的空間，所以，第一大臼齒就一直往前移動，接著</a:t>
            </a:r>
            <a:r>
              <a:rPr lang="en-US" altLang="zh-TW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歲到</a:t>
            </a:r>
            <a:r>
              <a:rPr lang="en-US" altLang="zh-TW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11.12</a:t>
            </a:r>
            <a:r>
              <a:rPr lang="zh-TW" altLang="en-US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歲長小臼齒，及</a:t>
            </a:r>
            <a:r>
              <a:rPr lang="en-US" altLang="zh-TW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歲長上牙犬齒時，自然也就沒有空間可以長牙，所以就向內，向外亂擠，牙齒也就排列不正，因為不容易清潔，以後就很容易引起蛀牙與牙周病。</a:t>
            </a:r>
            <a:endParaRPr lang="zh-TW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TW" altLang="en-US" smtClean="0">
              <a:ea typeface="新細明體" charset="-120"/>
            </a:endParaRPr>
          </a:p>
        </p:txBody>
      </p:sp>
      <p:sp>
        <p:nvSpPr>
          <p:cNvPr id="1208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685817" indent="-263776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055103" indent="-211021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477145" indent="-211021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1899186" indent="-211021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321227" indent="-21102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743269" indent="-21102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165310" indent="-21102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587351" indent="-21102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7B8A8644-C09A-4837-8422-6E09320493DF}" type="slidenum">
              <a:rPr lang="zh-TW" altLang="en-US" sz="1200"/>
              <a:pPr>
                <a:spcBef>
                  <a:spcPct val="0"/>
                </a:spcBef>
              </a:pPr>
              <a:t>22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投影片影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30051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>
                <a:ea typeface="新細明體" charset="-120"/>
              </a:rPr>
              <a:t>改</a:t>
            </a:r>
          </a:p>
        </p:txBody>
      </p:sp>
      <p:sp>
        <p:nvSpPr>
          <p:cNvPr id="130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09264" indent="-272568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093204" indent="-218348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529900" indent="-218348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1968061" indent="-218348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390103" indent="-218348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812144" indent="-218348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234185" indent="-218348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656226" indent="-218348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979F5FBB-00EB-469B-89BA-9A4300B9499F}" type="slidenum">
              <a:rPr kumimoji="0" lang="zh-TW" altLang="en-US" smtClean="0">
                <a:latin typeface="Calibri" pitchFamily="34" charset="0"/>
              </a:rPr>
              <a:pPr>
                <a:spcBef>
                  <a:spcPct val="0"/>
                </a:spcBef>
              </a:pPr>
              <a:t>27</a:t>
            </a:fld>
            <a:endParaRPr kumimoji="0" lang="zh-TW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C902B-10EE-4B6A-A209-CB4AF2F30BBA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320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52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68679A9-C963-4F4E-8F63-B831C1B59CEA}" type="slidenum">
              <a:rPr lang="zh-TW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 smtClean="0">
                <a:latin typeface="Arial" charset="0"/>
              </a:rPr>
              <a:t>32</a:t>
            </a:r>
            <a:r>
              <a:rPr lang="zh-TW" altLang="en-US" smtClean="0">
                <a:latin typeface="Arial" charset="0"/>
              </a:rPr>
              <a:t>支</a:t>
            </a:r>
            <a:r>
              <a:rPr lang="en-US" altLang="zh-TW" smtClean="0">
                <a:latin typeface="Arial" charset="0"/>
              </a:rPr>
              <a:t>/NT100 Taiwan, </a:t>
            </a:r>
            <a:endParaRPr lang="zh-TW" altLang="en-US" smtClean="0">
              <a:latin typeface="Arial" charset="0"/>
            </a:endParaRPr>
          </a:p>
        </p:txBody>
      </p:sp>
      <p:sp>
        <p:nvSpPr>
          <p:cNvPr id="921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C81476-92A9-48C6-8E38-009DEDB54039}" type="slidenum">
              <a:rPr lang="en-US" altLang="zh-TW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altLang="zh-TW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1C331A-FE0F-489F-B8A9-70C7E99F172D}" type="slidenum">
              <a:rPr lang="en-US" altLang="zh-TW" sz="1300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zh-TW" sz="1300" smtClean="0"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4875"/>
            <a:ext cx="4984750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88C0848-4DCF-415A-93F1-AB515CD2361D}" type="slidenum">
              <a:rPr lang="en-US" altLang="zh-TW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altLang="zh-TW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715153"/>
            <a:ext cx="4984962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01D01B-5F7A-48A3-B49F-9A8A1B58AC9B}" type="datetimeFigureOut">
              <a:rPr lang="zh-TW" altLang="en-US" smtClean="0"/>
              <a:pPr>
                <a:defRPr/>
              </a:pPr>
              <a:t>2019/8/28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C200A-B49B-46B2-8026-BA92F0B58E1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2221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CF3712-DDE8-47E3-908A-74CF29DC86BC}" type="datetimeFigureOut">
              <a:rPr lang="zh-TW" altLang="en-US" smtClean="0"/>
              <a:pPr>
                <a:defRPr/>
              </a:pPr>
              <a:t>2019/8/28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58A5D5-2972-4FC1-A9D9-F0B3211428F3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705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CAC64-67A1-42A3-8C15-975939441227}" type="datetimeFigureOut">
              <a:rPr lang="zh-TW" altLang="en-US" smtClean="0"/>
              <a:pPr>
                <a:defRPr/>
              </a:pPr>
              <a:t>2019/8/28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3BB71-DAD6-4DBE-8C63-EDD1AE5F6A4A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847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3"/>
          <p:cNvGrpSpPr>
            <a:grpSpLocks/>
          </p:cNvGrpSpPr>
          <p:nvPr userDrawn="1"/>
        </p:nvGrpSpPr>
        <p:grpSpPr bwMode="auto">
          <a:xfrm>
            <a:off x="395288" y="6211888"/>
            <a:ext cx="8280400" cy="598487"/>
            <a:chOff x="395536" y="6211117"/>
            <a:chExt cx="8280920" cy="599851"/>
          </a:xfrm>
        </p:grpSpPr>
        <p:sp>
          <p:nvSpPr>
            <p:cNvPr id="8" name="矩形 7"/>
            <p:cNvSpPr/>
            <p:nvPr userDrawn="1"/>
          </p:nvSpPr>
          <p:spPr>
            <a:xfrm>
              <a:off x="395536" y="6597758"/>
              <a:ext cx="7056880" cy="44551"/>
            </a:xfrm>
            <a:prstGeom prst="rect">
              <a:avLst/>
            </a:prstGeom>
            <a:solidFill>
              <a:srgbClr val="003399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8244629" y="6588211"/>
              <a:ext cx="431827" cy="46143"/>
            </a:xfrm>
            <a:prstGeom prst="rect">
              <a:avLst/>
            </a:prstGeom>
            <a:solidFill>
              <a:srgbClr val="003399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pic>
          <p:nvPicPr>
            <p:cNvPr id="10" name="圖片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0967" y="6211117"/>
              <a:ext cx="624845" cy="599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643438" y="6286500"/>
            <a:ext cx="3900487" cy="457200"/>
          </a:xfrm>
        </p:spPr>
        <p:txBody>
          <a:bodyPr/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zh-TW" altLang="en-US"/>
              <a:t>社團法人中華民國牙醫師公會全國聯合會</a:t>
            </a:r>
            <a:fld id="{0EE6ACAB-E96A-4E79-9C0A-D42269AF7A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2" name="日期版面配置區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頁尾版面配置區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9641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3569C-983C-4780-8150-25F126BDB7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9545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15259E-AE07-4CE4-B2DD-79EB52B7E364}" type="datetimeFigureOut">
              <a:rPr lang="zh-TW" altLang="en-US" smtClean="0"/>
              <a:pPr>
                <a:defRPr/>
              </a:pPr>
              <a:t>2019/8/28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A60D13-F06E-46E8-A661-55E7B5E11AF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591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57C14E-678D-4703-9166-B0363EBDB5D7}" type="datetimeFigureOut">
              <a:rPr lang="zh-TW" altLang="en-US" smtClean="0"/>
              <a:pPr>
                <a:defRPr/>
              </a:pPr>
              <a:t>2019/8/28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DCF10D-93BE-45FA-A12D-8B94BE7B98A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881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5BAFD5-2B79-400B-B33F-88DA475DF1D8}" type="datetimeFigureOut">
              <a:rPr lang="zh-TW" altLang="en-US" smtClean="0"/>
              <a:pPr>
                <a:defRPr/>
              </a:pPr>
              <a:t>2019/8/28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7AAA6-D3F6-408A-99CF-AE518F23DAB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2064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0A0B51-F558-4315-9B0B-337B997EE5E2}" type="datetimeFigureOut">
              <a:rPr lang="zh-TW" altLang="en-US" smtClean="0"/>
              <a:pPr>
                <a:defRPr/>
              </a:pPr>
              <a:t>2019/8/28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48558F-F078-4DF7-B84C-4AA6792AC607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352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EF5FED-41D1-4C1E-85E5-1D892B2AE0F5}" type="datetimeFigureOut">
              <a:rPr lang="zh-TW" altLang="en-US" smtClean="0"/>
              <a:pPr>
                <a:defRPr/>
              </a:pPr>
              <a:t>2019/8/28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44B09-7583-4963-A01C-163D4539241E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506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09EF9F-281E-4B04-A6E0-390857CAF8F7}" type="datetimeFigureOut">
              <a:rPr lang="zh-TW" altLang="en-US" smtClean="0"/>
              <a:pPr>
                <a:defRPr/>
              </a:pPr>
              <a:t>2019/8/28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ADB291-43AD-4B08-AA42-BB9F9155FEC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746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8743C9-3E88-47CA-9DE4-89F6B57309E9}" type="datetimeFigureOut">
              <a:rPr lang="zh-TW" altLang="en-US" smtClean="0"/>
              <a:pPr>
                <a:defRPr/>
              </a:pPr>
              <a:t>2019/8/28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4F715-C25B-4B4A-98AA-25F829BC33BA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379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DA7A26-228E-4876-A876-79A71B6EA698}" type="datetimeFigureOut">
              <a:rPr lang="zh-TW" altLang="en-US" smtClean="0"/>
              <a:pPr>
                <a:defRPr/>
              </a:pPr>
              <a:t>2019/8/28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21084-0975-4C20-97A6-619BA65824B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545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248D93-9298-4FD1-AA90-8285501DEEDE}" type="datetimeFigureOut">
              <a:rPr lang="zh-TW" altLang="en-US" smtClean="0"/>
              <a:pPr>
                <a:defRPr/>
              </a:pPr>
              <a:t>2019/8/28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F3BB527-CE3C-4954-8DC1-BBC649C39B2B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604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&#21475;&#33108;&#24433;&#29255;\2019&#20840;&#32879;&#26371;-&#23416;&#26657;&#30740;&#32722;\&#20083;&#29273;&#33804;&#30332;&#26178;&#26399;&#33287;&#38918;&#24207;.mpg" TargetMode="External"/><Relationship Id="rId1" Type="http://schemas.microsoft.com/office/2007/relationships/media" Target="file:///D:\&#21475;&#33108;&#24433;&#29255;\2019&#20840;&#32879;&#26371;-&#23416;&#26657;&#30740;&#32722;\&#20083;&#29273;&#33804;&#30332;&#26178;&#26399;&#33287;&#38918;&#24207;.mpg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&#21475;&#33108;&#24433;&#29255;\2018&#20840;&#32879;&#26371;-&#23416;&#26657;&#30740;&#32722;\&#24646;&#29273;&#33804;&#30332;&#26178;&#26399;&#33287;&#38918;&#24207;.mpg" TargetMode="External"/><Relationship Id="rId1" Type="http://schemas.microsoft.com/office/2007/relationships/media" Target="file:///D:\&#21475;&#33108;&#24433;&#29255;\2018&#20840;&#32879;&#26371;-&#23416;&#26657;&#30740;&#32722;\&#24646;&#29273;&#33804;&#30332;&#26178;&#26399;&#33287;&#38918;&#24207;.mpg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&#21475;&#33108;&#24433;&#29255;\2018&#20840;&#32879;&#26371;-&#23416;&#26657;&#30740;&#32722;\&#20083;&#29273;&#36681;&#25563;&#24646;&#29273;&#30340;&#36942;&#31243;.mpg" TargetMode="External"/><Relationship Id="rId1" Type="http://schemas.microsoft.com/office/2007/relationships/media" Target="file:///D:\&#21475;&#33108;&#24433;&#29255;\2018&#20840;&#32879;&#26371;-&#23416;&#26657;&#30740;&#32722;\&#20083;&#29273;&#36681;&#25563;&#24646;&#29273;&#30340;&#36942;&#31243;.mpg" TargetMode="Externa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&#21475;&#33108;&#24433;&#29255;\2018&#20840;&#32879;&#26371;-&#23416;&#26657;&#30740;&#32722;\&#20083;&#29273;&#25552;&#26089;&#33067;&#33853;&#30340;&#24433;&#38911;.mpg" TargetMode="External"/><Relationship Id="rId1" Type="http://schemas.microsoft.com/office/2007/relationships/media" Target="file:///D:\&#21475;&#33108;&#24433;&#29255;\2018&#20840;&#32879;&#26371;-&#23416;&#26657;&#30740;&#32722;\&#20083;&#29273;&#25552;&#26089;&#33067;&#33853;&#30340;&#24433;&#38911;.mpg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../&#24433;&#29255;-1123-30YMCA/&#20083;&#29273;&#40818;&#40786;&#24341;&#30332;&#34562;&#31401;&#24615;&#32068;&#32340;&#28814;.wmv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../&#24433;&#29255;-1123-30YMCA/&#29273;&#21608;&#30149;&#33287;&#31995;&#32113;&#24615;&#20581;&#24247;&#30340;&#38364;&#20418;.m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../../&#22235;&#21512;&#19968;&#21475;&#34907;&#24433;&#29255;/&#20840;&#32879;&#26371;&#22235;&#21512;&#19968;/&#29273;&#32218;&#30340;&#20351;&#29992;&#26041;&#27861;&#65288;&#20840;&#32879;&#26371;&#65289;.mpg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hyperlink" Target="https://www.youtube.com/watch?v=FrU8dZkFoDs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hyperlink" Target="&#20840;&#32879;&#26371;&#28500;&#29273;DVD&#24433;&#29255;/&#26657;&#22290;&#21475;&#33108;&#20445;&#20581;&#23416;&#40801;&#20818;&#31461;&#31687;-&#29273;&#32218;&#35997;&#27663;&#21047;&#29273;-15&#20998;.mp4" TargetMode="External"/><Relationship Id="rId7" Type="http://schemas.openxmlformats.org/officeDocument/2006/relationships/image" Target="../media/image137.jpeg"/><Relationship Id="rId2" Type="http://schemas.openxmlformats.org/officeDocument/2006/relationships/hyperlink" Target="../../&#22235;&#21512;&#19968;&#21475;&#34907;&#24433;&#29255;/&#20840;&#32879;&#26371;&#22235;&#21512;&#19968;/&#29273;&#32218;&#30340;&#20351;&#29992;&#26041;&#27861;&#65288;&#20840;&#32879;&#26371;&#65289;.m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../../&#22235;&#21512;&#19968;&#21475;&#34907;&#24433;&#29255;/2016-2017&#26657;&#22290;&#21475;&#33108;&#20445;&#20581;DVD/2017&#21475;&#33108;&#34907;&#25945;&#23459;&#23566;&#21205;&#30059;-9-3.mp4" TargetMode="External"/><Relationship Id="rId5" Type="http://schemas.openxmlformats.org/officeDocument/2006/relationships/hyperlink" Target="../../&#22235;&#21512;&#19968;&#21475;&#34907;&#24433;&#29255;/2016-2017&#26657;&#22290;&#21475;&#33108;&#20445;&#20581;DVD/&#24478;&#40786;&#20445;&#20581;&#24247;-&#21488;&#21271;&#24066;.VOB" TargetMode="External"/><Relationship Id="rId4" Type="http://schemas.openxmlformats.org/officeDocument/2006/relationships/hyperlink" Target="../../&#22235;&#21512;&#19968;&#21475;&#34907;&#24433;&#29255;/2016-2017&#26657;&#22290;&#21475;&#33108;&#20445;&#20581;DVD/&#35703;&#29273;&#20116;&#37096;&#26354;-&#20840;&#32879;&#26371;.VOB" TargetMode="External"/><Relationship Id="rId9" Type="http://schemas.openxmlformats.org/officeDocument/2006/relationships/image" Target="../media/image13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2015&#20840;&#29699;209&#22283;12&#27506;DMFT-2017.docx" TargetMode="External"/><Relationship Id="rId2" Type="http://schemas.openxmlformats.org/officeDocument/2006/relationships/hyperlink" Target="2015WHO12&#27506;DMFT-2018.doc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文字版面配置區 4"/>
          <p:cNvSpPr>
            <a:spLocks noGrp="1"/>
          </p:cNvSpPr>
          <p:nvPr>
            <p:ph type="subTitle" idx="1"/>
          </p:nvPr>
        </p:nvSpPr>
        <p:spPr>
          <a:xfrm>
            <a:off x="755650" y="1268413"/>
            <a:ext cx="7772400" cy="2233612"/>
          </a:xfrm>
        </p:spPr>
        <p:txBody>
          <a:bodyPr anchor="ctr"/>
          <a:lstStyle/>
          <a:p>
            <a:pPr marL="0" indent="0" algn="ctr" eaLnBrk="1" hangingPunct="1">
              <a:buFontTx/>
              <a:buNone/>
            </a:pPr>
            <a:r>
              <a:rPr lang="zh-TW" altLang="zh-TW" sz="6600" b="1" smtClean="0"/>
              <a:t>牙線操作及衛教</a:t>
            </a:r>
            <a:endParaRPr lang="zh-TW" altLang="en-US" sz="6600" b="1" i="1" smtClean="0">
              <a:solidFill>
                <a:srgbClr val="003399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83568" y="4365104"/>
            <a:ext cx="7704856" cy="10801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從小保護牙 老來不缺牙</a:t>
            </a:r>
            <a:endParaRPr kumimoji="0" lang="en-US" altLang="zh-TW" sz="4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口腔衛生現況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556792"/>
            <a:ext cx="8748464" cy="4824536"/>
          </a:xfrm>
        </p:spPr>
        <p:txBody>
          <a:bodyPr>
            <a:normAutofit fontScale="92500" lnSpcReduction="10000"/>
          </a:bodyPr>
          <a:lstStyle/>
          <a:p>
            <a:pPr defTabSz="811213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背景：</a:t>
            </a:r>
            <a:endParaRPr lang="en-US" altLang="zh-TW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lvl="1" defTabSz="811213">
              <a:buClr>
                <a:schemeClr val="accent1">
                  <a:lumMod val="75000"/>
                </a:schemeClr>
              </a:buClr>
              <a:buFont typeface="Candara" panose="020E0502030303020204" pitchFamily="34" charset="0"/>
              <a:buChar char="*"/>
            </a:pPr>
            <a:r>
              <a:rPr lang="en-US" altLang="zh-TW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2015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年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全球</a:t>
            </a:r>
            <a:r>
              <a:rPr lang="en-US" altLang="zh-TW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12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歲恆齒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齲齒經驗指數</a:t>
            </a:r>
            <a:endParaRPr lang="en-US" altLang="zh-TW" sz="3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marL="457200" lvl="1" indent="0" defTabSz="811213">
              <a:buClr>
                <a:schemeClr val="accent1">
                  <a:lumMod val="75000"/>
                </a:schemeClr>
              </a:buClr>
              <a:buNone/>
            </a:pPr>
            <a:r>
              <a:rPr lang="en-US" altLang="zh-TW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 (DMFT index 1.86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顆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)</a:t>
            </a:r>
            <a:endParaRPr lang="en-US" altLang="zh-TW" sz="3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lvl="1" defTabSz="811213">
              <a:buClr>
                <a:schemeClr val="accent1">
                  <a:lumMod val="75000"/>
                </a:schemeClr>
              </a:buClr>
              <a:buFont typeface="Candara" panose="020E0502030303020204" pitchFamily="34" charset="0"/>
              <a:buChar char="*"/>
            </a:pP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台灣</a:t>
            </a:r>
            <a:r>
              <a:rPr lang="en-US" altLang="zh-TW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2012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年</a:t>
            </a:r>
            <a:r>
              <a:rPr lang="en-US" altLang="zh-TW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12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歲恆齒齲齒經驗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指數</a:t>
            </a:r>
            <a:endParaRPr lang="en-US" altLang="zh-TW" sz="3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marL="457200" lvl="1" indent="0" defTabSz="811213">
              <a:buClr>
                <a:schemeClr val="accent1">
                  <a:lumMod val="75000"/>
                </a:schemeClr>
              </a:buClr>
              <a:buNone/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 (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DMFT index </a:t>
            </a:r>
            <a:r>
              <a:rPr lang="en-US" altLang="zh-TW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2.5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顆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)</a:t>
            </a: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marL="457200" lvl="1" indent="0" defTabSz="811213">
              <a:buClr>
                <a:schemeClr val="accent1">
                  <a:lumMod val="75000"/>
                </a:schemeClr>
              </a:buClr>
              <a:buNone/>
            </a:pP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</a:t>
            </a:r>
            <a:endParaRPr lang="en-US" altLang="zh-TW" sz="3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lvl="1" defTabSz="811213">
              <a:buClr>
                <a:srgbClr val="CEB966">
                  <a:lumMod val="75000"/>
                </a:srgbClr>
              </a:buClr>
              <a:buFont typeface="Candara" panose="020E0502030303020204" pitchFamily="34" charset="0"/>
              <a:buChar char="*"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衛福部</a:t>
            </a:r>
            <a:r>
              <a:rPr lang="en-US" altLang="zh-TW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2020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年口腔衛生目標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:</a:t>
            </a:r>
          </a:p>
          <a:p>
            <a:pPr lvl="2" defTabSz="811213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12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歲恆齒齲齒數減半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(2.5=&gt;1.3)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，</a:t>
            </a:r>
            <a:endParaRPr lang="en-US" altLang="zh-TW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lvl="2" defTabSz="811213">
              <a:buClr>
                <a:srgbClr val="C00000"/>
              </a:buClr>
              <a:buFont typeface="Wingdings" pitchFamily="2" charset="2"/>
              <a:buChar char="p"/>
            </a:pPr>
            <a:r>
              <a:rPr lang="zh-TW" altLang="en-US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5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歲齲齒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率減半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(79.3%=&gt;40</a:t>
            </a:r>
            <a:r>
              <a:rPr lang="en-US" altLang="zh-TW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%)</a:t>
            </a:r>
            <a:r>
              <a:rPr lang="en-US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.(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CFR= 20.7%)</a:t>
            </a:r>
          </a:p>
          <a:p>
            <a:pPr lvl="1" defTabSz="811213">
              <a:buClr>
                <a:schemeClr val="accent1">
                  <a:lumMod val="75000"/>
                </a:schemeClr>
              </a:buClr>
              <a:buFont typeface="Candara" panose="020E0502030303020204" pitchFamily="34" charset="0"/>
              <a:buChar char="*"/>
            </a:pPr>
            <a:endParaRPr lang="en-US" altLang="zh-TW" sz="3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386932-4D8A-40F9-A774-10DD118EFDE4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58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60350"/>
            <a:ext cx="8229600" cy="6953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1"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我國與</a:t>
            </a:r>
            <a:r>
              <a:rPr kumimoji="1"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WHO</a:t>
            </a:r>
            <a:r>
              <a:rPr kumimoji="1"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口腔衛生指標比較</a:t>
            </a:r>
            <a:r>
              <a:rPr kumimoji="1"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cxnSp>
        <p:nvCxnSpPr>
          <p:cNvPr id="10" name="直線單箭頭接點 9"/>
          <p:cNvCxnSpPr/>
          <p:nvPr/>
        </p:nvCxnSpPr>
        <p:spPr>
          <a:xfrm>
            <a:off x="1547664" y="2420888"/>
            <a:ext cx="6768752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323528" y="220486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WHO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" name="直線單箭頭接點 13"/>
          <p:cNvCxnSpPr/>
          <p:nvPr/>
        </p:nvCxnSpPr>
        <p:spPr>
          <a:xfrm>
            <a:off x="1475656" y="4077072"/>
            <a:ext cx="6768752" cy="0"/>
          </a:xfrm>
          <a:prstGeom prst="straightConnector1">
            <a:avLst/>
          </a:prstGeom>
          <a:ln w="635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323528" y="378904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台灣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67544" y="5445224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註：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CFR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歲兒童無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齲齒率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； 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DMFT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歲兒童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DMFT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指數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3131840" y="2420888"/>
            <a:ext cx="0" cy="36004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7236296" y="2420888"/>
            <a:ext cx="0" cy="36004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2771800" y="191683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2010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804248" y="191683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2025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267744" y="278092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CFR=</a:t>
            </a:r>
            <a:r>
              <a:rPr lang="en-US" altLang="zh-TW" sz="2400" dirty="0" smtClean="0">
                <a:solidFill>
                  <a:schemeClr val="accent1">
                    <a:lumMod val="75000"/>
                  </a:schemeClr>
                </a:solidFill>
                <a:ea typeface="標楷體" pitchFamily="65" charset="-120"/>
                <a:cs typeface="Times New Roman" pitchFamily="18" charset="0"/>
              </a:rPr>
              <a:t> 90.0%</a:t>
            </a:r>
          </a:p>
          <a:p>
            <a:r>
              <a:rPr lang="en-US" altLang="zh-TW" sz="2400" dirty="0" smtClean="0">
                <a:solidFill>
                  <a:schemeClr val="accent1">
                    <a:lumMod val="75000"/>
                  </a:schemeClr>
                </a:solidFill>
                <a:ea typeface="標楷體" pitchFamily="65" charset="-120"/>
                <a:cs typeface="Times New Roman" pitchFamily="18" charset="0"/>
              </a:rPr>
              <a:t>DMFT=2</a:t>
            </a:r>
            <a:endParaRPr lang="zh-TW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300192" y="278092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CFR=</a:t>
            </a:r>
            <a:r>
              <a:rPr lang="en-US" altLang="zh-TW" sz="2400" dirty="0" smtClean="0">
                <a:solidFill>
                  <a:schemeClr val="accent1">
                    <a:lumMod val="75000"/>
                  </a:schemeClr>
                </a:solidFill>
                <a:ea typeface="標楷體" pitchFamily="65" charset="-120"/>
                <a:cs typeface="Times New Roman" pitchFamily="18" charset="0"/>
              </a:rPr>
              <a:t> 90.0%</a:t>
            </a:r>
          </a:p>
          <a:p>
            <a:r>
              <a:rPr lang="en-US" altLang="zh-TW" sz="2400" dirty="0" smtClean="0">
                <a:solidFill>
                  <a:schemeClr val="accent1">
                    <a:lumMod val="75000"/>
                  </a:schemeClr>
                </a:solidFill>
                <a:ea typeface="標楷體" pitchFamily="65" charset="-120"/>
                <a:cs typeface="Times New Roman" pitchFamily="18" charset="0"/>
              </a:rPr>
              <a:t>DMFT=1</a:t>
            </a:r>
            <a:endParaRPr lang="zh-TW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3563888" y="4077072"/>
            <a:ext cx="0" cy="360040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5004048" y="4077072"/>
            <a:ext cx="0" cy="360040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/>
          <p:cNvSpPr txBox="1"/>
          <p:nvPr/>
        </p:nvSpPr>
        <p:spPr>
          <a:xfrm>
            <a:off x="3203848" y="357301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</a:rPr>
              <a:t>2011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644008" y="35730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smtClean="0">
                <a:solidFill>
                  <a:schemeClr val="accent6">
                    <a:lumMod val="50000"/>
                  </a:schemeClr>
                </a:solidFill>
              </a:rPr>
              <a:t>2012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2771800" y="443711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CFR=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ea typeface="標楷體" pitchFamily="65" charset="-120"/>
                <a:cs typeface="Times New Roman" pitchFamily="18" charset="0"/>
              </a:rPr>
              <a:t> 20.7%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4860032" y="443711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ea typeface="標楷體" pitchFamily="65" charset="-120"/>
                <a:cs typeface="Times New Roman" pitchFamily="18" charset="0"/>
              </a:rPr>
              <a:t>DMFT=2.5</a:t>
            </a:r>
            <a:endParaRPr lang="zh-TW" alt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6B93B-A536-484A-BBAC-A5C4C6D3C5AB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0713"/>
            <a:ext cx="8686800" cy="838200"/>
          </a:xfrm>
        </p:spPr>
        <p:txBody>
          <a:bodyPr anchor="b">
            <a:normAutofit/>
          </a:bodyPr>
          <a:lstStyle/>
          <a:p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anose="03000509000000000000" pitchFamily="65" charset="-120"/>
              </a:rPr>
              <a:t>臺灣歷年</a:t>
            </a:r>
            <a:r>
              <a:rPr lang="en-US" altLang="zh-TW" sz="4000" dirty="0" smtClean="0">
                <a:solidFill>
                  <a:schemeClr val="tx1"/>
                </a:solidFill>
                <a:latin typeface="標楷體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anose="03000509000000000000" pitchFamily="65" charset="-120"/>
              </a:rPr>
              <a:t>歲 </a:t>
            </a:r>
            <a:r>
              <a:rPr lang="en-US" altLang="zh-TW" sz="4000" dirty="0" smtClean="0">
                <a:solidFill>
                  <a:schemeClr val="tx1"/>
                </a:solidFill>
                <a:latin typeface="標楷體" pitchFamily="65" charset="-120"/>
                <a:ea typeface="標楷體" panose="03000509000000000000" pitchFamily="65" charset="-120"/>
              </a:rPr>
              <a:t>DMFT index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 smtClean="0">
                <a:solidFill>
                  <a:schemeClr val="tx1"/>
                </a:solidFill>
                <a:latin typeface="標楷體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anose="03000509000000000000" pitchFamily="65" charset="-120"/>
              </a:rPr>
              <a:t>衛福部</a:t>
            </a:r>
            <a:endParaRPr lang="en-US" altLang="zh-TW" dirty="0" smtClean="0">
              <a:solidFill>
                <a:schemeClr val="tx1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</a:blip>
          <a:srcRect t="25000" r="5647" b="8359"/>
          <a:stretch>
            <a:fillRect/>
          </a:stretch>
        </p:blipFill>
        <p:spPr bwMode="auto">
          <a:xfrm>
            <a:off x="323529" y="1700808"/>
            <a:ext cx="8352928" cy="48965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V="1">
            <a:off x="1547813" y="2349500"/>
            <a:ext cx="3744912" cy="2447925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101382" name="Group 12"/>
          <p:cNvGrpSpPr>
            <a:grpSpLocks/>
          </p:cNvGrpSpPr>
          <p:nvPr/>
        </p:nvGrpSpPr>
        <p:grpSpPr bwMode="auto">
          <a:xfrm>
            <a:off x="1547813" y="3429000"/>
            <a:ext cx="5904507" cy="1368425"/>
            <a:chOff x="975" y="2160"/>
            <a:chExt cx="3765" cy="862"/>
          </a:xfrm>
        </p:grpSpPr>
        <p:sp>
          <p:nvSpPr>
            <p:cNvPr id="101383" name="Line 6"/>
            <p:cNvSpPr>
              <a:spLocks noChangeShapeType="1"/>
            </p:cNvSpPr>
            <p:nvPr/>
          </p:nvSpPr>
          <p:spPr bwMode="auto">
            <a:xfrm flipV="1">
              <a:off x="975" y="2160"/>
              <a:ext cx="1043" cy="862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1384" name="Line 9"/>
            <p:cNvSpPr>
              <a:spLocks noChangeShapeType="1"/>
            </p:cNvSpPr>
            <p:nvPr/>
          </p:nvSpPr>
          <p:spPr bwMode="auto">
            <a:xfrm>
              <a:off x="3334" y="2160"/>
              <a:ext cx="362" cy="136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1385" name="Line 8"/>
            <p:cNvSpPr>
              <a:spLocks noChangeShapeType="1"/>
            </p:cNvSpPr>
            <p:nvPr/>
          </p:nvSpPr>
          <p:spPr bwMode="auto">
            <a:xfrm flipV="1">
              <a:off x="2018" y="2160"/>
              <a:ext cx="1315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1386" name="Line 10"/>
            <p:cNvSpPr>
              <a:spLocks noChangeShapeType="1"/>
            </p:cNvSpPr>
            <p:nvPr/>
          </p:nvSpPr>
          <p:spPr bwMode="auto">
            <a:xfrm>
              <a:off x="3696" y="2296"/>
              <a:ext cx="545" cy="272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1387" name="Line 11"/>
            <p:cNvSpPr>
              <a:spLocks noChangeShapeType="1"/>
            </p:cNvSpPr>
            <p:nvPr/>
          </p:nvSpPr>
          <p:spPr bwMode="auto">
            <a:xfrm>
              <a:off x="4241" y="2568"/>
              <a:ext cx="499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5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002588" cy="1138138"/>
          </a:xfrm>
        </p:spPr>
        <p:txBody>
          <a:bodyPr/>
          <a:lstStyle/>
          <a:p>
            <a:pPr eaLnBrk="1" hangingPunct="1"/>
            <a:r>
              <a:rPr lang="zh-TW" altLang="zh-TW" dirty="0" smtClean="0"/>
              <a:t>早</a:t>
            </a:r>
            <a:r>
              <a:rPr lang="zh-TW" altLang="en-US" dirty="0" smtClean="0"/>
              <a:t>發性</a:t>
            </a:r>
            <a:r>
              <a:rPr lang="zh-TW" altLang="zh-TW" dirty="0" smtClean="0"/>
              <a:t>幼兒蛀牙</a:t>
            </a:r>
            <a:r>
              <a:rPr lang="en-US" altLang="zh-TW" sz="2800" dirty="0" smtClean="0"/>
              <a:t>Early Childhood Caries</a:t>
            </a:r>
            <a:endParaRPr lang="zh-TW" altLang="en-US" sz="2800" dirty="0" smtClean="0"/>
          </a:p>
        </p:txBody>
      </p:sp>
      <p:grpSp>
        <p:nvGrpSpPr>
          <p:cNvPr id="6147" name="群組 2"/>
          <p:cNvGrpSpPr>
            <a:grpSpLocks/>
          </p:cNvGrpSpPr>
          <p:nvPr/>
        </p:nvGrpSpPr>
        <p:grpSpPr bwMode="auto">
          <a:xfrm>
            <a:off x="827585" y="1484784"/>
            <a:ext cx="7272808" cy="4823941"/>
            <a:chOff x="1116013" y="1773238"/>
            <a:chExt cx="6911975" cy="4892675"/>
          </a:xfrm>
        </p:grpSpPr>
        <p:pic>
          <p:nvPicPr>
            <p:cNvPr id="6148" name="圖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773238"/>
              <a:ext cx="3455988" cy="251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49" name="群組 1"/>
            <p:cNvGrpSpPr>
              <a:grpSpLocks/>
            </p:cNvGrpSpPr>
            <p:nvPr/>
          </p:nvGrpSpPr>
          <p:grpSpPr bwMode="auto">
            <a:xfrm>
              <a:off x="1116013" y="1773238"/>
              <a:ext cx="6911975" cy="4892675"/>
              <a:chOff x="1116013" y="1773238"/>
              <a:chExt cx="6911975" cy="4892675"/>
            </a:xfrm>
          </p:grpSpPr>
          <p:pic>
            <p:nvPicPr>
              <p:cNvPr id="6150" name="圖片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6013" y="1773238"/>
                <a:ext cx="3455987" cy="251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1" name="圖片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6013" y="4292600"/>
                <a:ext cx="3455987" cy="2357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2" name="圖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4289425"/>
                <a:ext cx="3455988" cy="2376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214313"/>
            <a:ext cx="5072063" cy="609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zh-TW" altLang="en-US" sz="4800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乳牙發生</a:t>
            </a:r>
          </a:p>
        </p:txBody>
      </p:sp>
      <p:pic>
        <p:nvPicPr>
          <p:cNvPr id="3" name="Picture 4" descr="C:\My Documents\新資料夾\dental\ped0\32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77622"/>
            <a:ext cx="3500438" cy="226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My Documents\新資料夾\dental\ped0\32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623" y="1306184"/>
            <a:ext cx="3670793" cy="233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My Documents\新資料夾\dental\ped0\32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933057"/>
            <a:ext cx="35346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:\My Documents\新資料夾\dental\ped0\32-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5623" y="3933057"/>
            <a:ext cx="3670793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向右箭號 7"/>
          <p:cNvSpPr/>
          <p:nvPr/>
        </p:nvSpPr>
        <p:spPr>
          <a:xfrm>
            <a:off x="4039990" y="609600"/>
            <a:ext cx="928687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000625" y="214313"/>
            <a:ext cx="1724025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6000" kern="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齲齒</a:t>
            </a:r>
            <a:endParaRPr lang="zh-TW" altLang="en-US" sz="60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3684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乳牙萌發時期與順序</a:t>
            </a:r>
          </a:p>
        </p:txBody>
      </p:sp>
      <p:pic>
        <p:nvPicPr>
          <p:cNvPr id="6" name="乳牙萌發時期與順序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38200" y="1066800"/>
            <a:ext cx="7599363" cy="5181600"/>
          </a:xfrm>
        </p:spPr>
      </p:pic>
      <p:sp>
        <p:nvSpPr>
          <p:cNvPr id="31747" name="Rectangle 7"/>
          <p:cNvSpPr>
            <a:spLocks noChangeArrowheads="1"/>
          </p:cNvSpPr>
          <p:nvPr/>
        </p:nvSpPr>
        <p:spPr bwMode="auto">
          <a:xfrm>
            <a:off x="2133600" y="63246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400">
                <a:solidFill>
                  <a:prstClr val="black"/>
                </a:solidFill>
                <a:ea typeface="標楷體" pitchFamily="65" charset="-120"/>
              </a:rPr>
              <a:t>資料來源：影片取自網路</a:t>
            </a:r>
          </a:p>
        </p:txBody>
      </p:sp>
    </p:spTree>
    <p:extLst>
      <p:ext uri="{BB962C8B-B14F-4D97-AF65-F5344CB8AC3E}">
        <p14:creationId xmlns:p14="http://schemas.microsoft.com/office/powerpoint/2010/main" val="1511822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恆牙萌發時期與順序</a:t>
            </a:r>
          </a:p>
        </p:txBody>
      </p:sp>
      <p:pic>
        <p:nvPicPr>
          <p:cNvPr id="6" name="恆牙萌發時期與順序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85800" y="1219200"/>
            <a:ext cx="7489825" cy="5105400"/>
          </a:xfrm>
        </p:spPr>
      </p:pic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2133600" y="63246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ea typeface="標楷體" pitchFamily="65" charset="-120"/>
              </a:rPr>
              <a:t>資料來源：影片取自網路</a:t>
            </a:r>
          </a:p>
        </p:txBody>
      </p:sp>
    </p:spTree>
    <p:extLst>
      <p:ext uri="{BB962C8B-B14F-4D97-AF65-F5344CB8AC3E}">
        <p14:creationId xmlns:p14="http://schemas.microsoft.com/office/powerpoint/2010/main" val="1974221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乳牙轉換恆牙的過程</a:t>
            </a:r>
          </a:p>
        </p:txBody>
      </p:sp>
      <p:pic>
        <p:nvPicPr>
          <p:cNvPr id="6" name="乳牙轉換恆牙的過程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914400"/>
            <a:ext cx="7937500" cy="5410200"/>
          </a:xfrm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600200" y="6248400"/>
            <a:ext cx="449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ea typeface="標楷體" pitchFamily="65" charset="-120"/>
              </a:rPr>
              <a:t>資料來源：影片取自網路</a:t>
            </a:r>
          </a:p>
        </p:txBody>
      </p:sp>
    </p:spTree>
    <p:extLst>
      <p:ext uri="{BB962C8B-B14F-4D97-AF65-F5344CB8AC3E}">
        <p14:creationId xmlns:p14="http://schemas.microsoft.com/office/powerpoint/2010/main" val="4058100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乳牙提早脫落的影響</a:t>
            </a:r>
          </a:p>
        </p:txBody>
      </p:sp>
      <p:pic>
        <p:nvPicPr>
          <p:cNvPr id="54278" name="乳牙提早脫落的影響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09600" y="990600"/>
            <a:ext cx="7620000" cy="5194300"/>
          </a:xfrm>
        </p:spPr>
      </p:pic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600200" y="6096000"/>
            <a:ext cx="4095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800" dirty="0">
                <a:ea typeface="標楷體" pitchFamily="65" charset="-120"/>
              </a:rPr>
              <a:t>資料來源：影片取自網路</a:t>
            </a:r>
          </a:p>
        </p:txBody>
      </p:sp>
    </p:spTree>
    <p:extLst>
      <p:ext uri="{BB962C8B-B14F-4D97-AF65-F5344CB8AC3E}">
        <p14:creationId xmlns:p14="http://schemas.microsoft.com/office/powerpoint/2010/main" val="3349179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6" fill="hold"/>
                                        <p:tgtEl>
                                          <p:spTgt spid="54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427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4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3-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t="5902" r="7996" b="53465"/>
          <a:stretch>
            <a:fillRect/>
          </a:stretch>
        </p:blipFill>
        <p:spPr bwMode="auto">
          <a:xfrm>
            <a:off x="4587875" y="1828801"/>
            <a:ext cx="4341997" cy="345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03" name="Picture 2" descr="3-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t="49370" r="7996" b="9052"/>
          <a:stretch>
            <a:fillRect/>
          </a:stretch>
        </p:blipFill>
        <p:spPr bwMode="auto">
          <a:xfrm>
            <a:off x="118731" y="1828800"/>
            <a:ext cx="4377070" cy="3455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667000" y="381000"/>
            <a:ext cx="38417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4800">
                <a:solidFill>
                  <a:srgbClr val="CC0000"/>
                </a:solidFill>
                <a:ea typeface="標楷體" pitchFamily="65" charset="-120"/>
              </a:rPr>
              <a:t>乳牙提早脫落</a:t>
            </a:r>
          </a:p>
        </p:txBody>
      </p:sp>
    </p:spTree>
    <p:extLst>
      <p:ext uri="{BB962C8B-B14F-4D97-AF65-F5344CB8AC3E}">
        <p14:creationId xmlns:p14="http://schemas.microsoft.com/office/powerpoint/2010/main" val="265962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投影片編號版面配置區 5"/>
          <p:cNvSpPr txBox="1">
            <a:spLocks noGrp="1"/>
          </p:cNvSpPr>
          <p:nvPr/>
        </p:nvSpPr>
        <p:spPr bwMode="auto">
          <a:xfrm>
            <a:off x="5562600" y="62484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D1819362-0B99-4F75-A20B-F82EE1F69395}" type="slidenum">
              <a:rPr kumimoji="0" lang="en-US" altLang="zh-TW" sz="1400"/>
              <a:pPr algn="r" eaLnBrk="1" hangingPunct="1"/>
              <a:t>2</a:t>
            </a:fld>
            <a:endParaRPr kumimoji="0" lang="en-US" altLang="zh-TW" sz="14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2E19-AF0B-4D98-8194-7BEC73F50611}" type="slidenum">
              <a:rPr lang="zh-TW" altLang="en-US" smtClean="0"/>
              <a:pPr/>
              <a:t>2</a:t>
            </a:fld>
            <a:endParaRPr lang="zh-TW" altLang="en-US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8913"/>
            <a:ext cx="7632700" cy="1470025"/>
          </a:xfrm>
        </p:spPr>
        <p:txBody>
          <a:bodyPr>
            <a:noAutofit/>
          </a:bodyPr>
          <a:lstStyle/>
          <a:p>
            <a:pPr algn="ctr" eaLnBrk="1" hangingPunct="1"/>
            <a:r>
              <a:rPr lang="zh-TW" altLang="en-US" sz="4800" dirty="0" smtClean="0">
                <a:latin typeface="+mj-ea"/>
              </a:rPr>
              <a:t>口腔照護實作</a:t>
            </a:r>
            <a:r>
              <a:rPr lang="en-US" altLang="zh-TW" sz="5400" dirty="0" smtClean="0">
                <a:latin typeface="+mj-ea"/>
              </a:rPr>
              <a:t>-</a:t>
            </a:r>
            <a:r>
              <a:rPr lang="zh-TW" altLang="en-US" sz="5400" dirty="0" smtClean="0">
                <a:latin typeface="+mj-ea"/>
              </a:rPr>
              <a:t>牙線</a:t>
            </a:r>
            <a:endParaRPr lang="zh-TW" altLang="en-US" sz="5400" dirty="0" smtClean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2053" name="文字方塊 1"/>
          <p:cNvSpPr txBox="1">
            <a:spLocks noChangeArrowheads="1"/>
          </p:cNvSpPr>
          <p:nvPr/>
        </p:nvSpPr>
        <p:spPr bwMode="auto">
          <a:xfrm>
            <a:off x="539552" y="1808809"/>
            <a:ext cx="820928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latin typeface="+mj-ea"/>
                <a:ea typeface="+mj-ea"/>
              </a:rPr>
              <a:t>主講者</a:t>
            </a:r>
            <a:r>
              <a:rPr lang="en-US" altLang="zh-TW" sz="2800" dirty="0">
                <a:latin typeface="+mj-ea"/>
                <a:ea typeface="+mj-ea"/>
              </a:rPr>
              <a:t>:</a:t>
            </a:r>
            <a:r>
              <a:rPr lang="zh-TW" altLang="en-US" sz="3200" dirty="0">
                <a:latin typeface="+mj-ea"/>
                <a:ea typeface="+mj-ea"/>
              </a:rPr>
              <a:t>賴敏華 護理師</a:t>
            </a:r>
            <a:endParaRPr lang="en-US" altLang="zh-TW" sz="3200" dirty="0">
              <a:latin typeface="+mj-ea"/>
              <a:ea typeface="+mj-ea"/>
            </a:endParaRPr>
          </a:p>
          <a:p>
            <a:pPr eaLnBrk="1" hangingPunct="1"/>
            <a:r>
              <a:rPr lang="zh-TW" altLang="en-US" sz="2800" dirty="0">
                <a:latin typeface="+mj-ea"/>
                <a:ea typeface="+mj-ea"/>
              </a:rPr>
              <a:t>學  歷</a:t>
            </a:r>
            <a:r>
              <a:rPr lang="en-US" altLang="zh-TW" sz="2800" dirty="0">
                <a:latin typeface="+mj-ea"/>
                <a:ea typeface="+mj-ea"/>
              </a:rPr>
              <a:t>:1.</a:t>
            </a:r>
            <a:r>
              <a:rPr lang="zh-TW" altLang="en-US" sz="2800" dirty="0">
                <a:latin typeface="+mj-ea"/>
                <a:ea typeface="+mj-ea"/>
              </a:rPr>
              <a:t>高雄醫學大學口腔衛生科學系</a:t>
            </a:r>
            <a:r>
              <a:rPr lang="zh-TW" altLang="en-US" sz="2800" dirty="0" smtClean="0">
                <a:latin typeface="+mj-ea"/>
                <a:ea typeface="+mj-ea"/>
              </a:rPr>
              <a:t>碩</a:t>
            </a:r>
            <a:r>
              <a:rPr lang="zh-TW" altLang="en-US" sz="2800" dirty="0">
                <a:latin typeface="+mj-ea"/>
                <a:ea typeface="+mj-ea"/>
              </a:rPr>
              <a:t>士</a:t>
            </a:r>
            <a:endParaRPr lang="en-US" altLang="zh-TW" sz="2800" dirty="0">
              <a:latin typeface="+mj-ea"/>
              <a:ea typeface="+mj-ea"/>
            </a:endParaRPr>
          </a:p>
          <a:p>
            <a:pPr eaLnBrk="1" hangingPunct="1"/>
            <a:r>
              <a:rPr lang="zh-TW" altLang="en-US" sz="2800" dirty="0">
                <a:latin typeface="+mj-ea"/>
                <a:ea typeface="+mj-ea"/>
              </a:rPr>
              <a:t>       </a:t>
            </a:r>
            <a:r>
              <a:rPr lang="zh-TW" altLang="en-US" sz="2800" dirty="0" smtClean="0">
                <a:latin typeface="+mj-ea"/>
                <a:ea typeface="+mj-ea"/>
              </a:rPr>
              <a:t>    </a:t>
            </a:r>
            <a:r>
              <a:rPr lang="en-US" altLang="zh-TW" sz="2800" dirty="0" smtClean="0">
                <a:latin typeface="+mj-ea"/>
                <a:ea typeface="+mj-ea"/>
              </a:rPr>
              <a:t>2</a:t>
            </a:r>
            <a:r>
              <a:rPr lang="en-US" altLang="zh-TW" sz="2800" dirty="0">
                <a:latin typeface="+mj-ea"/>
                <a:ea typeface="+mj-ea"/>
              </a:rPr>
              <a:t>.</a:t>
            </a:r>
            <a:r>
              <a:rPr lang="zh-TW" altLang="en-US" sz="2800" dirty="0">
                <a:latin typeface="+mj-ea"/>
                <a:ea typeface="+mj-ea"/>
              </a:rPr>
              <a:t>中台科技大學護理系</a:t>
            </a:r>
            <a:r>
              <a:rPr lang="zh-TW" altLang="en-US" sz="2800" dirty="0" smtClean="0">
                <a:latin typeface="+mj-ea"/>
                <a:ea typeface="+mj-ea"/>
              </a:rPr>
              <a:t>畢</a:t>
            </a:r>
            <a:endParaRPr lang="en-US" altLang="zh-TW" sz="2800" dirty="0" smtClean="0">
              <a:latin typeface="+mj-ea"/>
              <a:ea typeface="+mj-ea"/>
            </a:endParaRPr>
          </a:p>
          <a:p>
            <a:pPr eaLnBrk="1" hangingPunct="1"/>
            <a:r>
              <a:rPr lang="en-US" altLang="zh-TW" sz="2800" dirty="0" smtClean="0">
                <a:latin typeface="+mj-ea"/>
                <a:ea typeface="+mj-ea"/>
              </a:rPr>
              <a:t>       </a:t>
            </a:r>
            <a:r>
              <a:rPr lang="zh-TW" altLang="en-US" sz="2800" dirty="0" smtClean="0">
                <a:latin typeface="+mj-ea"/>
                <a:ea typeface="+mj-ea"/>
              </a:rPr>
              <a:t>    </a:t>
            </a:r>
            <a:r>
              <a:rPr lang="en-US" altLang="zh-TW" sz="2800" dirty="0" smtClean="0">
                <a:latin typeface="+mj-ea"/>
                <a:ea typeface="+mj-ea"/>
              </a:rPr>
              <a:t>3.</a:t>
            </a:r>
            <a:r>
              <a:rPr lang="zh-TW" altLang="en-US" sz="2800" dirty="0" smtClean="0">
                <a:latin typeface="+mj-ea"/>
                <a:ea typeface="+mj-ea"/>
              </a:rPr>
              <a:t>馬偕護校畢</a:t>
            </a:r>
            <a:endParaRPr lang="en-US" altLang="zh-TW" sz="2800" dirty="0">
              <a:latin typeface="+mj-ea"/>
              <a:ea typeface="+mj-ea"/>
            </a:endParaRPr>
          </a:p>
          <a:p>
            <a:pPr eaLnBrk="1" hangingPunct="1"/>
            <a:r>
              <a:rPr lang="zh-TW" altLang="en-US" sz="2800" dirty="0">
                <a:latin typeface="+mj-ea"/>
                <a:ea typeface="+mj-ea"/>
              </a:rPr>
              <a:t>經  歷</a:t>
            </a:r>
            <a:r>
              <a:rPr lang="en-US" altLang="zh-TW" sz="2800" dirty="0">
                <a:latin typeface="+mj-ea"/>
                <a:ea typeface="+mj-ea"/>
              </a:rPr>
              <a:t>:1</a:t>
            </a:r>
            <a:r>
              <a:rPr lang="en-US" altLang="zh-TW" sz="2800" dirty="0" smtClean="0">
                <a:latin typeface="+mj-ea"/>
                <a:ea typeface="+mj-ea"/>
              </a:rPr>
              <a:t>.</a:t>
            </a:r>
            <a:r>
              <a:rPr lang="zh-TW" altLang="en-US" sz="2800" dirty="0" smtClean="0">
                <a:latin typeface="+mj-ea"/>
                <a:ea typeface="+mj-ea"/>
              </a:rPr>
              <a:t>馬偕醫院護士</a:t>
            </a:r>
            <a:endParaRPr lang="en-US" altLang="zh-TW" sz="2800" dirty="0" smtClean="0">
              <a:latin typeface="+mj-ea"/>
              <a:ea typeface="+mj-ea"/>
            </a:endParaRPr>
          </a:p>
          <a:p>
            <a:pPr eaLnBrk="1" hangingPunct="1"/>
            <a:r>
              <a:rPr lang="zh-TW" altLang="en-US" sz="2800" dirty="0" smtClean="0">
                <a:latin typeface="+mj-ea"/>
                <a:ea typeface="+mj-ea"/>
              </a:rPr>
              <a:t>           </a:t>
            </a:r>
            <a:r>
              <a:rPr lang="en-US" altLang="zh-TW" sz="2800" dirty="0">
                <a:latin typeface="+mj-ea"/>
                <a:ea typeface="+mj-ea"/>
              </a:rPr>
              <a:t>2</a:t>
            </a:r>
            <a:r>
              <a:rPr lang="en-US" altLang="zh-TW" sz="2800" dirty="0" smtClean="0">
                <a:latin typeface="+mj-ea"/>
                <a:ea typeface="+mj-ea"/>
              </a:rPr>
              <a:t>.</a:t>
            </a:r>
            <a:r>
              <a:rPr lang="zh-TW" altLang="en-US" sz="2800" dirty="0">
                <a:latin typeface="+mj-ea"/>
                <a:ea typeface="+mj-ea"/>
              </a:rPr>
              <a:t>樹林國小</a:t>
            </a:r>
            <a:r>
              <a:rPr lang="zh-TW" altLang="en-US" sz="2800" dirty="0" smtClean="0">
                <a:latin typeface="+mj-ea"/>
                <a:ea typeface="+mj-ea"/>
              </a:rPr>
              <a:t>護士</a:t>
            </a:r>
            <a:endParaRPr lang="en-US" altLang="zh-TW" sz="2800" dirty="0" smtClean="0">
              <a:latin typeface="+mj-ea"/>
              <a:ea typeface="+mj-ea"/>
            </a:endParaRPr>
          </a:p>
          <a:p>
            <a:pPr eaLnBrk="1" hangingPunct="1"/>
            <a:r>
              <a:rPr lang="zh-TW" altLang="en-US" sz="2800" dirty="0">
                <a:latin typeface="+mj-ea"/>
                <a:ea typeface="+mj-ea"/>
              </a:rPr>
              <a:t> </a:t>
            </a:r>
            <a:r>
              <a:rPr lang="zh-TW" altLang="en-US" sz="2800" dirty="0" smtClean="0">
                <a:latin typeface="+mj-ea"/>
                <a:ea typeface="+mj-ea"/>
              </a:rPr>
              <a:t>          </a:t>
            </a:r>
            <a:r>
              <a:rPr lang="en-US" altLang="zh-TW" sz="2800" dirty="0" smtClean="0">
                <a:latin typeface="+mj-ea"/>
                <a:ea typeface="+mj-ea"/>
              </a:rPr>
              <a:t>3.</a:t>
            </a:r>
            <a:r>
              <a:rPr lang="zh-TW" altLang="en-US" sz="2800" dirty="0" smtClean="0">
                <a:latin typeface="+mj-ea"/>
                <a:ea typeface="+mj-ea"/>
              </a:rPr>
              <a:t>板橋國小護理師</a:t>
            </a:r>
            <a:r>
              <a:rPr lang="en-US" altLang="zh-TW" sz="2800" dirty="0">
                <a:latin typeface="+mj-ea"/>
                <a:ea typeface="+mj-ea"/>
              </a:rPr>
              <a:t/>
            </a:r>
            <a:br>
              <a:rPr lang="en-US" altLang="zh-TW" sz="2800" dirty="0">
                <a:latin typeface="+mj-ea"/>
                <a:ea typeface="+mj-ea"/>
              </a:rPr>
            </a:br>
            <a:r>
              <a:rPr lang="zh-TW" altLang="en-US" sz="2800" dirty="0">
                <a:latin typeface="+mj-ea"/>
                <a:ea typeface="+mj-ea"/>
              </a:rPr>
              <a:t>現  職</a:t>
            </a:r>
            <a:r>
              <a:rPr lang="en-US" altLang="zh-TW" sz="2800" dirty="0">
                <a:latin typeface="+mj-ea"/>
                <a:ea typeface="+mj-ea"/>
              </a:rPr>
              <a:t>:</a:t>
            </a:r>
            <a:r>
              <a:rPr lang="en-US" altLang="zh-TW" sz="2400" dirty="0">
                <a:latin typeface="+mj-ea"/>
                <a:ea typeface="+mj-ea"/>
              </a:rPr>
              <a:t>1.</a:t>
            </a:r>
            <a:r>
              <a:rPr lang="zh-TW" altLang="en-US" sz="2400" dirty="0">
                <a:latin typeface="+mj-ea"/>
                <a:ea typeface="+mj-ea"/>
              </a:rPr>
              <a:t>中華民國牙醫師公會全國聯合會口腔衛生委員</a:t>
            </a:r>
            <a:endParaRPr lang="en-US" altLang="zh-TW" sz="2400" dirty="0">
              <a:latin typeface="+mj-ea"/>
              <a:ea typeface="+mj-ea"/>
            </a:endParaRPr>
          </a:p>
          <a:p>
            <a:pPr eaLnBrk="1" hangingPunct="1"/>
            <a:r>
              <a:rPr lang="en-US" altLang="zh-TW" sz="2800" dirty="0">
                <a:latin typeface="+mj-ea"/>
                <a:ea typeface="+mj-ea"/>
              </a:rPr>
              <a:t> </a:t>
            </a:r>
            <a:r>
              <a:rPr lang="en-US" altLang="zh-TW" sz="2800" dirty="0" smtClean="0">
                <a:latin typeface="+mj-ea"/>
                <a:ea typeface="+mj-ea"/>
              </a:rPr>
              <a:t>          2.</a:t>
            </a:r>
            <a:r>
              <a:rPr lang="zh-TW" altLang="en-US" sz="2400" dirty="0" smtClean="0">
                <a:latin typeface="+mj-ea"/>
                <a:ea typeface="+mj-ea"/>
              </a:rPr>
              <a:t>台北醫學大學、部立雙和醫院牙科部特聘護理師</a:t>
            </a:r>
            <a:endParaRPr lang="zh-TW" altLang="en-US" sz="24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55127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3-7"/>
          <p:cNvPicPr>
            <a:picLocks noChangeAspect="1" noChangeArrowheads="1"/>
          </p:cNvPicPr>
          <p:nvPr/>
        </p:nvPicPr>
        <p:blipFill>
          <a:blip r:embed="rId3" cstate="print"/>
          <a:srcRect l="7083" t="5902" r="6285" b="9052"/>
          <a:stretch>
            <a:fillRect/>
          </a:stretch>
        </p:blipFill>
        <p:spPr bwMode="auto">
          <a:xfrm>
            <a:off x="323850" y="260350"/>
            <a:ext cx="4176713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3-8"/>
          <p:cNvPicPr>
            <a:picLocks noChangeAspect="1" noChangeArrowheads="1"/>
          </p:cNvPicPr>
          <p:nvPr/>
        </p:nvPicPr>
        <p:blipFill>
          <a:blip r:embed="rId4" cstate="print"/>
          <a:srcRect l="5659" t="5904" r="5692" b="9052"/>
          <a:stretch>
            <a:fillRect/>
          </a:stretch>
        </p:blipFill>
        <p:spPr bwMode="auto">
          <a:xfrm>
            <a:off x="4643438" y="333375"/>
            <a:ext cx="4500562" cy="577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AutoShape 4"/>
          <p:cNvSpPr>
            <a:spLocks noChangeArrowheads="1"/>
          </p:cNvSpPr>
          <p:nvPr/>
        </p:nvSpPr>
        <p:spPr bwMode="auto">
          <a:xfrm rot="-9748560">
            <a:off x="0" y="5661025"/>
            <a:ext cx="1803400" cy="644525"/>
          </a:xfrm>
          <a:prstGeom prst="wedgeEllipseCallout">
            <a:avLst>
              <a:gd name="adj1" fmla="val -33574"/>
              <a:gd name="adj2" fmla="val 119079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rot="10800000"/>
          <a:lstStyle/>
          <a:p>
            <a:pPr algn="ctr">
              <a:spcBef>
                <a:spcPct val="20000"/>
              </a:spcBef>
            </a:pPr>
            <a:r>
              <a:rPr kumimoji="0" lang="zh-TW" altLang="en-US" sz="32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約</a:t>
            </a:r>
            <a:r>
              <a:rPr kumimoji="0" lang="en-US" altLang="zh-TW" sz="32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2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歲</a:t>
            </a: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 rot="891481">
            <a:off x="4341813" y="5281613"/>
            <a:ext cx="2122487" cy="863600"/>
          </a:xfrm>
          <a:prstGeom prst="wedgeEllipseCallout">
            <a:avLst>
              <a:gd name="adj1" fmla="val -9940"/>
              <a:gd name="adj2" fmla="val -238708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kumimoji="0" lang="zh-TW" altLang="en-US" sz="32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約</a:t>
            </a:r>
            <a:r>
              <a:rPr kumimoji="0" lang="en-US" altLang="zh-TW" sz="32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sz="32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歲</a:t>
            </a:r>
          </a:p>
        </p:txBody>
      </p:sp>
    </p:spTree>
    <p:extLst>
      <p:ext uri="{BB962C8B-B14F-4D97-AF65-F5344CB8AC3E}">
        <p14:creationId xmlns:p14="http://schemas.microsoft.com/office/powerpoint/2010/main" val="160817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華康細黑體(P)" pitchFamily="34" charset="-120"/>
                <a:ea typeface="華康細黑體(P)" pitchFamily="34" charset="-120"/>
              </a:rPr>
              <a:t>如何預防兒童蛀牙</a:t>
            </a:r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179388" y="1557338"/>
            <a:ext cx="8785225" cy="489585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華康細黑體(P)" pitchFamily="34" charset="-120"/>
                <a:ea typeface="華康細黑體(P)" pitchFamily="34" charset="-120"/>
              </a:rPr>
              <a:t>正確的潔牙（建議餐後潔牙、</a:t>
            </a:r>
            <a:r>
              <a:rPr lang="en-US" altLang="zh-TW" dirty="0" smtClean="0">
                <a:solidFill>
                  <a:srgbClr val="FF0000"/>
                </a:solidFill>
                <a:latin typeface="華康細黑體(P)" pitchFamily="34" charset="-120"/>
                <a:ea typeface="華康細黑體(P)" pitchFamily="34" charset="-120"/>
              </a:rPr>
              <a:t>6</a:t>
            </a:r>
            <a:r>
              <a:rPr lang="zh-TW" altLang="en-US" dirty="0" smtClean="0">
                <a:solidFill>
                  <a:srgbClr val="FF0000"/>
                </a:solidFill>
                <a:latin typeface="華康細黑體(P)" pitchFamily="34" charset="-120"/>
                <a:ea typeface="華康細黑體(P)" pitchFamily="34" charset="-120"/>
              </a:rPr>
              <a:t>歲以下兒童因</a:t>
            </a:r>
            <a:r>
              <a:rPr lang="en-US" altLang="zh-TW" dirty="0">
                <a:solidFill>
                  <a:srgbClr val="FF0000"/>
                </a:solidFill>
                <a:latin typeface="華康細黑體(P)" pitchFamily="34" charset="-120"/>
                <a:ea typeface="華康細黑體(P)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華康細黑體(P)" pitchFamily="34" charset="-120"/>
                <a:ea typeface="華康細黑體(P)" pitchFamily="34" charset="-120"/>
              </a:rPr>
              <a:t>手部控制肌肉尚未發育完全，協調力</a:t>
            </a:r>
            <a:r>
              <a:rPr lang="zh-TW" altLang="en-US" dirty="0" smtClean="0">
                <a:solidFill>
                  <a:srgbClr val="FF0000"/>
                </a:solidFill>
                <a:latin typeface="華康細黑體(P)" pitchFamily="34" charset="-120"/>
                <a:ea typeface="華康細黑體(P)" pitchFamily="34" charset="-120"/>
              </a:rPr>
              <a:t>不好</a:t>
            </a:r>
            <a:r>
              <a:rPr lang="zh-TW" altLang="en-US" dirty="0">
                <a:solidFill>
                  <a:srgbClr val="FF0000"/>
                </a:solidFill>
                <a:latin typeface="華康細黑體(P)" pitchFamily="34" charset="-120"/>
                <a:ea typeface="華康細黑體(P)" pitchFamily="34" charset="-120"/>
              </a:rPr>
              <a:t>，</a:t>
            </a:r>
            <a:r>
              <a:rPr lang="zh-TW" altLang="en-US" dirty="0" smtClean="0">
                <a:solidFill>
                  <a:srgbClr val="FF0000"/>
                </a:solidFill>
                <a:latin typeface="華康細黑體(P)" pitchFamily="34" charset="-120"/>
                <a:ea typeface="華康細黑體(P)" pitchFamily="34" charset="-120"/>
              </a:rPr>
              <a:t>應由父母協助完成潔牙</a:t>
            </a:r>
            <a:r>
              <a:rPr lang="zh-TW" altLang="en-US" dirty="0" smtClean="0">
                <a:latin typeface="華康細黑體(P)" pitchFamily="34" charset="-120"/>
                <a:ea typeface="華康細黑體(P)" pitchFamily="34" charset="-120"/>
              </a:rPr>
              <a:t>）</a:t>
            </a:r>
            <a:endParaRPr lang="en-US" altLang="zh-TW" dirty="0" smtClean="0">
              <a:latin typeface="華康細黑體(P)" pitchFamily="34" charset="-120"/>
              <a:ea typeface="華康細黑體(P)" pitchFamily="34" charset="-120"/>
            </a:endParaRPr>
          </a:p>
          <a:p>
            <a:pPr eaLnBrk="1" hangingPunct="1"/>
            <a:r>
              <a:rPr lang="zh-TW" altLang="en-US" dirty="0" smtClean="0">
                <a:latin typeface="華康細黑體(P)" pitchFamily="34" charset="-120"/>
                <a:ea typeface="華康細黑體(P)" pitchFamily="34" charset="-120"/>
              </a:rPr>
              <a:t>正確使用氟化物（如</a:t>
            </a:r>
            <a:r>
              <a:rPr lang="zh-TW" altLang="en-US" b="1" dirty="0" smtClean="0">
                <a:solidFill>
                  <a:srgbClr val="FF0000"/>
                </a:solidFill>
                <a:latin typeface="華康細黑體(P)" pitchFamily="34" charset="-120"/>
                <a:ea typeface="華康細黑體(P)" pitchFamily="34" charset="-120"/>
              </a:rPr>
              <a:t>專業塗氟</a:t>
            </a:r>
            <a:r>
              <a:rPr lang="zh-TW" altLang="en-US" dirty="0" smtClean="0">
                <a:latin typeface="華康細黑體(P)" pitchFamily="34" charset="-120"/>
                <a:ea typeface="華康細黑體(P)" pitchFamily="34" charset="-120"/>
              </a:rPr>
              <a:t>、氟錠、含氟漱口水、含氟牙膏</a:t>
            </a:r>
            <a:r>
              <a:rPr lang="en-US" altLang="zh-TW" dirty="0" smtClean="0">
                <a:latin typeface="華康細黑體(P)" pitchFamily="34" charset="-120"/>
                <a:ea typeface="華康細黑體(P)" pitchFamily="34" charset="-120"/>
              </a:rPr>
              <a:t>…</a:t>
            </a:r>
            <a:r>
              <a:rPr lang="zh-TW" altLang="en-US" dirty="0" smtClean="0">
                <a:latin typeface="華康細黑體(P)" pitchFamily="34" charset="-120"/>
                <a:ea typeface="華康細黑體(P)" pitchFamily="34" charset="-120"/>
              </a:rPr>
              <a:t>等）</a:t>
            </a:r>
            <a:endParaRPr lang="en-US" altLang="zh-TW" dirty="0" smtClean="0">
              <a:latin typeface="華康細黑體(P)" pitchFamily="34" charset="-120"/>
              <a:ea typeface="華康細黑體(P)" pitchFamily="34" charset="-120"/>
            </a:endParaRPr>
          </a:p>
          <a:p>
            <a:pPr eaLnBrk="1" hangingPunct="1"/>
            <a:r>
              <a:rPr lang="zh-TW" altLang="en-US" dirty="0" smtClean="0">
                <a:latin typeface="華康細黑體(P)" pitchFamily="34" charset="-120"/>
                <a:ea typeface="華康細黑體(P)" pitchFamily="34" charset="-120"/>
              </a:rPr>
              <a:t>定期口腔檢查</a:t>
            </a:r>
            <a:r>
              <a:rPr lang="en-US" altLang="zh-TW" dirty="0" smtClean="0">
                <a:latin typeface="華康細黑體(P)" pitchFamily="34" charset="-120"/>
                <a:ea typeface="華康細黑體(P)" pitchFamily="34" charset="-120"/>
              </a:rPr>
              <a:t>(3-6</a:t>
            </a:r>
            <a:r>
              <a:rPr lang="zh-TW" altLang="en-US" dirty="0" smtClean="0">
                <a:latin typeface="華康細黑體(P)" pitchFamily="34" charset="-120"/>
                <a:ea typeface="華康細黑體(P)" pitchFamily="34" charset="-120"/>
              </a:rPr>
              <a:t>個月</a:t>
            </a:r>
            <a:r>
              <a:rPr lang="en-US" altLang="zh-TW" dirty="0" smtClean="0">
                <a:latin typeface="華康細黑體(P)" pitchFamily="34" charset="-120"/>
                <a:ea typeface="華康細黑體(P)" pitchFamily="34" charset="-120"/>
              </a:rPr>
              <a:t>)</a:t>
            </a:r>
          </a:p>
          <a:p>
            <a:pPr eaLnBrk="1" hangingPunct="1"/>
            <a:r>
              <a:rPr lang="zh-TW" altLang="en-US" dirty="0" smtClean="0">
                <a:latin typeface="華康細黑體(P)" pitchFamily="34" charset="-120"/>
                <a:ea typeface="華康細黑體(P)" pitchFamily="34" charset="-120"/>
              </a:rPr>
              <a:t>良好飲食習慣（少吃黏甜、易蛀牙之零食、用餐時間不宜過久</a:t>
            </a:r>
            <a:r>
              <a:rPr lang="en-US" altLang="zh-TW" dirty="0" smtClean="0">
                <a:latin typeface="華康細黑體(P)" pitchFamily="34" charset="-120"/>
                <a:ea typeface="華康細黑體(P)" pitchFamily="34" charset="-120"/>
              </a:rPr>
              <a:t>…</a:t>
            </a:r>
            <a:r>
              <a:rPr lang="zh-TW" altLang="en-US" dirty="0" smtClean="0">
                <a:latin typeface="華康細黑體(P)" pitchFamily="34" charset="-120"/>
                <a:ea typeface="華康細黑體(P)" pitchFamily="34" charset="-120"/>
              </a:rPr>
              <a:t>等）</a:t>
            </a:r>
            <a:endParaRPr lang="en-US" altLang="zh-TW" dirty="0" smtClean="0">
              <a:latin typeface="華康細黑體(P)" pitchFamily="34" charset="-120"/>
              <a:ea typeface="華康細黑體(P)" pitchFamily="34" charset="-120"/>
            </a:endParaRPr>
          </a:p>
          <a:p>
            <a:pPr eaLnBrk="1" hangingPunct="1"/>
            <a:r>
              <a:rPr lang="zh-TW" altLang="en-US" b="1" u="sng" dirty="0" smtClean="0">
                <a:solidFill>
                  <a:srgbClr val="FF0000"/>
                </a:solidFill>
                <a:latin typeface="華康細黑體(P)" pitchFamily="34" charset="-120"/>
                <a:ea typeface="華康細黑體(P)" pitchFamily="34" charset="-120"/>
              </a:rPr>
              <a:t>千萬別等到牙痛才找牙醫師！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19EE7D4-F4A9-4DC3-813A-39628D19D2CF}" type="slidenum">
              <a:rPr lang="zh-TW" altLang="en-US" sz="1200" smtClean="0">
                <a:solidFill>
                  <a:srgbClr val="898989"/>
                </a:solidFill>
                <a:latin typeface="Calibri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zh-TW" altLang="en-US" sz="1200" smtClean="0">
              <a:solidFill>
                <a:srgbClr val="898989"/>
              </a:solidFill>
              <a:latin typeface="Calibri" pitchFamily="34" charset="0"/>
            </a:endParaRPr>
          </a:p>
        </p:txBody>
      </p:sp>
      <p:grpSp>
        <p:nvGrpSpPr>
          <p:cNvPr id="24579" name="群組 36"/>
          <p:cNvGrpSpPr>
            <a:grpSpLocks/>
          </p:cNvGrpSpPr>
          <p:nvPr/>
        </p:nvGrpSpPr>
        <p:grpSpPr bwMode="auto">
          <a:xfrm>
            <a:off x="250825" y="188913"/>
            <a:ext cx="8497888" cy="6337300"/>
            <a:chOff x="251520" y="188547"/>
            <a:chExt cx="8496746" cy="6337417"/>
          </a:xfrm>
        </p:grpSpPr>
        <p:grpSp>
          <p:nvGrpSpPr>
            <p:cNvPr id="24580" name="群組 32"/>
            <p:cNvGrpSpPr>
              <a:grpSpLocks/>
            </p:cNvGrpSpPr>
            <p:nvPr/>
          </p:nvGrpSpPr>
          <p:grpSpPr bwMode="auto">
            <a:xfrm>
              <a:off x="539354" y="528911"/>
              <a:ext cx="8208912" cy="5997053"/>
              <a:chOff x="755576" y="476672"/>
              <a:chExt cx="8208912" cy="5997053"/>
            </a:xfrm>
          </p:grpSpPr>
          <p:grpSp>
            <p:nvGrpSpPr>
              <p:cNvPr id="24584" name="群組 30"/>
              <p:cNvGrpSpPr>
                <a:grpSpLocks/>
              </p:cNvGrpSpPr>
              <p:nvPr/>
            </p:nvGrpSpPr>
            <p:grpSpPr bwMode="auto">
              <a:xfrm>
                <a:off x="971550" y="476672"/>
                <a:ext cx="7805514" cy="2899941"/>
                <a:chOff x="971550" y="476672"/>
                <a:chExt cx="7805514" cy="2899941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970912" y="2924010"/>
                  <a:ext cx="1655540" cy="45244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TW" altLang="en-US" sz="2800" b="1" dirty="0">
                      <a:solidFill>
                        <a:schemeClr val="tx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糖</a:t>
                  </a:r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>
                  <a:off x="4102628" y="2852570"/>
                  <a:ext cx="1657127" cy="45244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TW" altLang="en-US" sz="2800" b="1" dirty="0">
                      <a:solidFill>
                        <a:schemeClr val="tx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細菌</a:t>
                  </a:r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7091490" y="2852570"/>
                  <a:ext cx="1657127" cy="45244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TW" altLang="en-US" sz="2800" b="1" dirty="0">
                      <a:solidFill>
                        <a:schemeClr val="tx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酸</a:t>
                  </a:r>
                </a:p>
              </p:txBody>
            </p:sp>
            <p:grpSp>
              <p:nvGrpSpPr>
                <p:cNvPr id="24597" name="群組 29"/>
                <p:cNvGrpSpPr>
                  <a:grpSpLocks/>
                </p:cNvGrpSpPr>
                <p:nvPr/>
              </p:nvGrpSpPr>
              <p:grpSpPr bwMode="auto">
                <a:xfrm>
                  <a:off x="3203575" y="476672"/>
                  <a:ext cx="5573489" cy="2376264"/>
                  <a:chOff x="3203575" y="476672"/>
                  <a:chExt cx="5573489" cy="2376264"/>
                </a:xfrm>
              </p:grpSpPr>
              <p:sp>
                <p:nvSpPr>
                  <p:cNvPr id="8" name="加號 7"/>
                  <p:cNvSpPr/>
                  <p:nvPr/>
                </p:nvSpPr>
                <p:spPr>
                  <a:xfrm>
                    <a:off x="3193113" y="1606360"/>
                    <a:ext cx="576185" cy="598498"/>
                  </a:xfrm>
                  <a:prstGeom prst="mathPlus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TW" altLang="en-US"/>
                  </a:p>
                </p:txBody>
              </p:sp>
              <p:sp>
                <p:nvSpPr>
                  <p:cNvPr id="9" name="等於 8"/>
                  <p:cNvSpPr/>
                  <p:nvPr/>
                </p:nvSpPr>
                <p:spPr>
                  <a:xfrm>
                    <a:off x="6228006" y="1606360"/>
                    <a:ext cx="504757" cy="598498"/>
                  </a:xfrm>
                  <a:prstGeom prst="mathEqual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TW" altLang="en-US" sz="2800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24600" name="圖片 22" descr="150817-1.jpg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07904" y="476672"/>
                    <a:ext cx="2376264" cy="23762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601" name="圖片 23" descr="main@2x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48264" y="764704"/>
                    <a:ext cx="1828800" cy="1828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24585" name="群組 31"/>
              <p:cNvGrpSpPr>
                <a:grpSpLocks/>
              </p:cNvGrpSpPr>
              <p:nvPr/>
            </p:nvGrpSpPr>
            <p:grpSpPr bwMode="auto">
              <a:xfrm>
                <a:off x="755576" y="3861048"/>
                <a:ext cx="8208912" cy="2612677"/>
                <a:chOff x="755576" y="3861048"/>
                <a:chExt cx="8208912" cy="2612677"/>
              </a:xfrm>
            </p:grpSpPr>
            <p:sp>
              <p:nvSpPr>
                <p:cNvPr id="14" name="加號 13"/>
                <p:cNvSpPr/>
                <p:nvPr/>
              </p:nvSpPr>
              <p:spPr>
                <a:xfrm>
                  <a:off x="3131209" y="4797294"/>
                  <a:ext cx="576186" cy="598498"/>
                </a:xfrm>
                <a:prstGeom prst="mathPlus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TW" altLang="en-US"/>
                </a:p>
              </p:txBody>
            </p:sp>
            <p:sp>
              <p:nvSpPr>
                <p:cNvPr id="16" name="等於 15"/>
                <p:cNvSpPr/>
                <p:nvPr/>
              </p:nvSpPr>
              <p:spPr>
                <a:xfrm>
                  <a:off x="6228006" y="4940172"/>
                  <a:ext cx="503169" cy="481021"/>
                </a:xfrm>
                <a:prstGeom prst="mathEqual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TW" altLang="en-US" sz="4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970912" y="6021279"/>
                  <a:ext cx="1655540" cy="45085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TW" altLang="en-US" sz="2800" b="1" dirty="0">
                      <a:solidFill>
                        <a:schemeClr val="tx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酸</a:t>
                  </a:r>
                </a:p>
              </p:txBody>
            </p:sp>
            <p:sp>
              <p:nvSpPr>
                <p:cNvPr id="21" name="矩形 20"/>
                <p:cNvSpPr/>
                <p:nvPr/>
              </p:nvSpPr>
              <p:spPr>
                <a:xfrm>
                  <a:off x="4067708" y="6021279"/>
                  <a:ext cx="1655541" cy="45085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TW" altLang="en-US" sz="2800" b="1" dirty="0">
                      <a:solidFill>
                        <a:schemeClr val="tx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牙齒</a:t>
                  </a:r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7164505" y="6021279"/>
                  <a:ext cx="1511097" cy="45244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新細明體" pitchFamily="18" charset="-120"/>
                    </a:defRPr>
                  </a:lvl9pPr>
                </a:lstStyle>
                <a:p>
                  <a:pPr algn="ctr" eaLnBrk="1" hangingPunct="1">
                    <a:spcBef>
                      <a:spcPct val="20000"/>
                    </a:spcBef>
                    <a:defRPr/>
                  </a:pPr>
                  <a:r>
                    <a:rPr kumimoji="0" lang="zh-TW" altLang="en-US" sz="2800" b="1" dirty="0" smtClean="0">
                      <a:latin typeface="標楷體" pitchFamily="65" charset="-120"/>
                      <a:ea typeface="標楷體" pitchFamily="65" charset="-120"/>
                    </a:rPr>
                    <a:t>蛀牙</a:t>
                  </a:r>
                </a:p>
              </p:txBody>
            </p:sp>
            <p:pic>
              <p:nvPicPr>
                <p:cNvPr id="24591" name="圖片 25" descr="main@2x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576" y="4005064"/>
                  <a:ext cx="1828800" cy="1828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592" name="圖片 27" descr="1316357545187S04919C002_b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1960" y="4221088"/>
                  <a:ext cx="1421766" cy="1573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593" name="Picture 1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229"/>
                <a:stretch>
                  <a:fillRect/>
                </a:stretch>
              </p:blipFill>
              <p:spPr bwMode="auto">
                <a:xfrm>
                  <a:off x="6876256" y="3861048"/>
                  <a:ext cx="2088232" cy="2304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24581" name="群組 35"/>
            <p:cNvGrpSpPr>
              <a:grpSpLocks/>
            </p:cNvGrpSpPr>
            <p:nvPr/>
          </p:nvGrpSpPr>
          <p:grpSpPr bwMode="auto">
            <a:xfrm>
              <a:off x="251520" y="188547"/>
              <a:ext cx="2682754" cy="2485349"/>
              <a:chOff x="251520" y="188547"/>
              <a:chExt cx="2682754" cy="2485349"/>
            </a:xfrm>
          </p:grpSpPr>
          <p:pic>
            <p:nvPicPr>
              <p:cNvPr id="24582" name="圖片 33" descr="3734332.jpg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06" r="20039"/>
              <a:stretch>
                <a:fillRect/>
              </a:stretch>
            </p:blipFill>
            <p:spPr bwMode="auto">
              <a:xfrm>
                <a:off x="251520" y="188547"/>
                <a:ext cx="1656184" cy="2485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83" name="圖片 34" descr="imagesAEUJBAE0.jpg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89"/>
              <a:stretch>
                <a:fillRect/>
              </a:stretch>
            </p:blipFill>
            <p:spPr bwMode="auto">
              <a:xfrm>
                <a:off x="1475656" y="1268760"/>
                <a:ext cx="1458618" cy="1368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6910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fld id="{756447A3-42B5-42E8-9CEB-1D5AC332D91A}" type="slidenum">
              <a:rPr lang="en-US" altLang="zh-TW" sz="1400" smtClean="0">
                <a:solidFill>
                  <a:srgbClr val="FFFFFF"/>
                </a:solidFill>
                <a:latin typeface="Franklin Gothic Book" pitchFamily="34" charset="0"/>
                <a:ea typeface="微軟正黑體" pitchFamily="34" charset="-120"/>
              </a:rPr>
              <a:pPr>
                <a:spcBef>
                  <a:spcPct val="20000"/>
                </a:spcBef>
                <a:buClrTx/>
                <a:buSzTx/>
                <a:buFontTx/>
                <a:buNone/>
              </a:pPr>
              <a:t>23</a:t>
            </a:fld>
            <a:endParaRPr lang="en-US" altLang="zh-TW" sz="1400" smtClean="0">
              <a:solidFill>
                <a:srgbClr val="FFFFFF"/>
              </a:solidFill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547813" y="476250"/>
            <a:ext cx="63563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zh-TW" altLang="en-US" sz="5400">
                <a:latin typeface="Times New Roman" pitchFamily="18" charset="0"/>
                <a:ea typeface="標楷體" pitchFamily="65" charset="-120"/>
              </a:rPr>
              <a:t>牙齒影響健康與信心</a:t>
            </a:r>
          </a:p>
        </p:txBody>
      </p:sp>
      <p:grpSp>
        <p:nvGrpSpPr>
          <p:cNvPr id="25604" name="群組 8"/>
          <p:cNvGrpSpPr>
            <a:grpSpLocks/>
          </p:cNvGrpSpPr>
          <p:nvPr/>
        </p:nvGrpSpPr>
        <p:grpSpPr bwMode="auto">
          <a:xfrm>
            <a:off x="512763" y="1557338"/>
            <a:ext cx="8051800" cy="4313237"/>
            <a:chOff x="513304" y="1556792"/>
            <a:chExt cx="8051522" cy="4314403"/>
          </a:xfrm>
        </p:grpSpPr>
        <p:grpSp>
          <p:nvGrpSpPr>
            <p:cNvPr id="25605" name="Group 6"/>
            <p:cNvGrpSpPr>
              <a:grpSpLocks/>
            </p:cNvGrpSpPr>
            <p:nvPr/>
          </p:nvGrpSpPr>
          <p:grpSpPr bwMode="auto">
            <a:xfrm>
              <a:off x="1691680" y="1556792"/>
              <a:ext cx="5616575" cy="4160838"/>
              <a:chOff x="1247" y="935"/>
              <a:chExt cx="3538" cy="2621"/>
            </a:xfrm>
          </p:grpSpPr>
          <p:pic>
            <p:nvPicPr>
              <p:cNvPr id="25608" name="Picture 2" descr="A-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" y="935"/>
                <a:ext cx="3538" cy="2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09" name="Rectangle 3"/>
              <p:cNvSpPr>
                <a:spLocks noChangeArrowheads="1"/>
              </p:cNvSpPr>
              <p:nvPr/>
            </p:nvSpPr>
            <p:spPr bwMode="auto">
              <a:xfrm>
                <a:off x="4377" y="935"/>
                <a:ext cx="363" cy="2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ts val="575"/>
                  </a:spcBef>
                  <a:buClr>
                    <a:schemeClr val="accent1"/>
                  </a:buClr>
                  <a:buSzPct val="85000"/>
                  <a:buFont typeface="Wingdings 2" pitchFamily="18" charset="2"/>
                  <a:buChar char=""/>
                  <a:defRPr sz="26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1pPr>
                <a:lvl2pPr marL="742950" indent="-285750">
                  <a:spcBef>
                    <a:spcPts val="375"/>
                  </a:spcBef>
                  <a:buClr>
                    <a:schemeClr val="accent2"/>
                  </a:buClr>
                  <a:buSzPct val="85000"/>
                  <a:buFont typeface="Wingdings 2" pitchFamily="18" charset="2"/>
                  <a:buChar char=""/>
                  <a:defRPr sz="24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2pPr>
                <a:lvl3pPr marL="1143000" indent="-228600">
                  <a:spcBef>
                    <a:spcPts val="375"/>
                  </a:spcBef>
                  <a:buClr>
                    <a:srgbClr val="E6B1AB"/>
                  </a:buClr>
                  <a:buSzPct val="85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3pPr>
                <a:lvl4pPr marL="1600200" indent="-228600">
                  <a:spcBef>
                    <a:spcPts val="375"/>
                  </a:spcBef>
                  <a:buClr>
                    <a:srgbClr val="A28E6A"/>
                  </a:buClr>
                  <a:buSzPct val="80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4pPr>
                <a:lvl5pPr marL="2057400" indent="-228600">
                  <a:spcBef>
                    <a:spcPts val="375"/>
                  </a:spcBef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ClrTx/>
                  <a:buSzTx/>
                  <a:buFontTx/>
                  <a:buNone/>
                </a:pPr>
                <a:endParaRPr lang="zh-TW" altLang="en-US" sz="5400">
                  <a:latin typeface="Times New Roman" pitchFamily="18" charset="0"/>
                  <a:ea typeface="標楷體" pitchFamily="65" charset="-120"/>
                </a:endParaRPr>
              </a:p>
            </p:txBody>
          </p:sp>
        </p:grpSp>
        <p:pic>
          <p:nvPicPr>
            <p:cNvPr id="8" name="圖片 7" descr="child-afraid-of-dentist1-300x223.jpg"/>
            <p:cNvPicPr>
              <a:picLocks noChangeAspect="1"/>
            </p:cNvPicPr>
            <p:nvPr/>
          </p:nvPicPr>
          <p:blipFill>
            <a:blip r:embed="rId3" cstate="print"/>
            <a:srcRect l="31500" t="29663"/>
            <a:stretch>
              <a:fillRect/>
            </a:stretch>
          </p:blipFill>
          <p:spPr>
            <a:xfrm rot="1967204">
              <a:off x="513304" y="2381912"/>
              <a:ext cx="1986347" cy="1817173"/>
            </a:xfrm>
            <a:prstGeom prst="ellipse">
              <a:avLst/>
            </a:prstGeom>
            <a:ln w="63500" cap="rnd">
              <a:solidFill>
                <a:srgbClr val="FF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5607" name="Picture 8" descr="C:\Users\user\Desktop\childrens-dentis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4365104"/>
              <a:ext cx="1832586" cy="1506091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581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hlinkClick r:id="rId2" action="ppaction://hlinkfile"/>
              </a:rPr>
              <a:t>牙齒引起之感染症狀</a:t>
            </a:r>
            <a:r>
              <a:rPr lang="en-US" altLang="zh-TW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hlinkClick r:id="rId2" action="ppaction://hlinkfile"/>
              </a:rPr>
              <a:t>-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hlinkClick r:id="rId2" action="ppaction://hlinkfile"/>
              </a:rPr>
              <a:t>蜂窩組織炎</a:t>
            </a:r>
            <a:endParaRPr lang="zh-TW" altLang="en-US" sz="4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435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fld id="{1325EF02-5162-4D22-A0F7-7F6E30D7712D}" type="slidenum">
              <a:rPr lang="en-US" altLang="zh-TW" sz="1400" smtClean="0">
                <a:solidFill>
                  <a:srgbClr val="FFFFFF"/>
                </a:solidFill>
                <a:latin typeface="Franklin Gothic Book" pitchFamily="34" charset="0"/>
                <a:ea typeface="微軟正黑體" pitchFamily="34" charset="-120"/>
              </a:rPr>
              <a:pPr>
                <a:spcBef>
                  <a:spcPct val="20000"/>
                </a:spcBef>
                <a:buClrTx/>
                <a:buSzTx/>
                <a:buFontTx/>
                <a:buNone/>
              </a:pPr>
              <a:t>24</a:t>
            </a:fld>
            <a:endParaRPr lang="en-US" altLang="zh-TW" sz="1400" smtClean="0">
              <a:solidFill>
                <a:srgbClr val="FFFFFF"/>
              </a:solidFill>
              <a:latin typeface="Franklin Gothic Book" pitchFamily="34" charset="0"/>
              <a:ea typeface="微軟正黑體" pitchFamily="34" charset="-120"/>
            </a:endParaRPr>
          </a:p>
        </p:txBody>
      </p:sp>
      <p:grpSp>
        <p:nvGrpSpPr>
          <p:cNvPr id="18436" name="群組 8"/>
          <p:cNvGrpSpPr>
            <a:grpSpLocks/>
          </p:cNvGrpSpPr>
          <p:nvPr/>
        </p:nvGrpSpPr>
        <p:grpSpPr bwMode="auto">
          <a:xfrm>
            <a:off x="1835150" y="1484313"/>
            <a:ext cx="5329238" cy="5184775"/>
            <a:chOff x="1835696" y="1484784"/>
            <a:chExt cx="5328592" cy="5184576"/>
          </a:xfrm>
        </p:grpSpPr>
        <p:pic>
          <p:nvPicPr>
            <p:cNvPr id="18437" name="Picture 2" descr="1-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5" t="9052" r="3682" b="9052"/>
            <a:stretch>
              <a:fillRect/>
            </a:stretch>
          </p:blipFill>
          <p:spPr bwMode="auto">
            <a:xfrm>
              <a:off x="1835696" y="1484784"/>
              <a:ext cx="5104424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38" name="群組 6"/>
            <p:cNvGrpSpPr>
              <a:grpSpLocks/>
            </p:cNvGrpSpPr>
            <p:nvPr/>
          </p:nvGrpSpPr>
          <p:grpSpPr bwMode="auto">
            <a:xfrm>
              <a:off x="4644008" y="4005064"/>
              <a:ext cx="2520280" cy="2664296"/>
              <a:chOff x="2627784" y="2089613"/>
              <a:chExt cx="3168352" cy="4264283"/>
            </a:xfrm>
          </p:grpSpPr>
          <p:pic>
            <p:nvPicPr>
              <p:cNvPr id="18439" name="Picture 6" descr="C:\Users\user\Desktop\兒牙簡報\why_infant_exam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7784" y="2089613"/>
                <a:ext cx="3168352" cy="4264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0" name="Rectangle 4"/>
              <p:cNvSpPr>
                <a:spLocks noChangeArrowheads="1"/>
              </p:cNvSpPr>
              <p:nvPr/>
            </p:nvSpPr>
            <p:spPr bwMode="auto">
              <a:xfrm>
                <a:off x="2915816" y="3717032"/>
                <a:ext cx="2232025" cy="5032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ts val="575"/>
                  </a:spcBef>
                  <a:buClr>
                    <a:schemeClr val="accent1"/>
                  </a:buClr>
                  <a:buSzPct val="85000"/>
                  <a:buFont typeface="Wingdings 2" pitchFamily="18" charset="2"/>
                  <a:buChar char=""/>
                  <a:defRPr sz="26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1pPr>
                <a:lvl2pPr marL="742950" indent="-285750">
                  <a:spcBef>
                    <a:spcPts val="375"/>
                  </a:spcBef>
                  <a:buClr>
                    <a:schemeClr val="accent2"/>
                  </a:buClr>
                  <a:buSzPct val="85000"/>
                  <a:buFont typeface="Wingdings 2" pitchFamily="18" charset="2"/>
                  <a:buChar char=""/>
                  <a:defRPr sz="24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2pPr>
                <a:lvl3pPr marL="1143000" indent="-228600">
                  <a:spcBef>
                    <a:spcPts val="375"/>
                  </a:spcBef>
                  <a:buClr>
                    <a:srgbClr val="E6B1AB"/>
                  </a:buClr>
                  <a:buSzPct val="85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3pPr>
                <a:lvl4pPr marL="1600200" indent="-228600">
                  <a:spcBef>
                    <a:spcPts val="375"/>
                  </a:spcBef>
                  <a:buClr>
                    <a:srgbClr val="A28E6A"/>
                  </a:buClr>
                  <a:buSzPct val="80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4pPr>
                <a:lvl5pPr marL="2057400" indent="-228600">
                  <a:spcBef>
                    <a:spcPts val="375"/>
                  </a:spcBef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itchFamily="18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ClrTx/>
                  <a:buSzTx/>
                  <a:buFontTx/>
                  <a:buNone/>
                </a:pPr>
                <a:endParaRPr lang="zh-TW" altLang="en-US" sz="5400">
                  <a:latin typeface="Times New Roman" pitchFamily="18" charset="0"/>
                  <a:ea typeface="標楷體" pitchFamily="65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39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09600"/>
            <a:ext cx="8497887" cy="1143000"/>
          </a:xfrm>
        </p:spPr>
        <p:txBody>
          <a:bodyPr/>
          <a:lstStyle/>
          <a:p>
            <a:pPr eaLnBrk="1" hangingPunct="1"/>
            <a:r>
              <a:rPr lang="zh-TW" altLang="en-US" sz="5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hlinkClick r:id="rId2" action="ppaction://hlinkfile"/>
              </a:rPr>
              <a:t>口腔健康與全身健康的關係</a:t>
            </a:r>
            <a:endParaRPr lang="zh-TW" altLang="en-US" sz="5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946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87363"/>
            <a:ext cx="3735757" cy="2880499"/>
          </a:xfrm>
          <a:noFill/>
        </p:spPr>
      </p:pic>
      <p:sp>
        <p:nvSpPr>
          <p:cNvPr id="19459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fld id="{20DFF5D8-75E0-4AAF-B6D3-1BF80A7645A4}" type="slidenum">
              <a:rPr lang="en-US" altLang="zh-TW" sz="1400" smtClean="0">
                <a:solidFill>
                  <a:srgbClr val="FFFFFF"/>
                </a:solidFill>
                <a:latin typeface="Franklin Gothic Book" pitchFamily="34" charset="0"/>
                <a:ea typeface="微軟正黑體" pitchFamily="34" charset="-120"/>
              </a:rPr>
              <a:pPr>
                <a:spcBef>
                  <a:spcPct val="20000"/>
                </a:spcBef>
                <a:buClrTx/>
                <a:buSzTx/>
                <a:buFontTx/>
                <a:buNone/>
              </a:pPr>
              <a:t>25</a:t>
            </a:fld>
            <a:endParaRPr lang="en-US" altLang="zh-TW" sz="1400" smtClean="0">
              <a:solidFill>
                <a:srgbClr val="FFFFFF"/>
              </a:solidFill>
              <a:latin typeface="Franklin Gothic Book" pitchFamily="34" charset="0"/>
              <a:ea typeface="微軟正黑體" pitchFamily="34" charset="-120"/>
            </a:endParaRPr>
          </a:p>
        </p:txBody>
      </p:sp>
      <p:pic>
        <p:nvPicPr>
          <p:cNvPr id="19460" name="Picture 5" descr="C:\Users\user\Desktop\兒牙簡報\imagesCADLUP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4351337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01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28278" y="404664"/>
            <a:ext cx="8229600" cy="778098"/>
          </a:xfrm>
        </p:spPr>
        <p:txBody>
          <a:bodyPr>
            <a:normAutofit/>
          </a:bodyPr>
          <a:lstStyle/>
          <a:p>
            <a:r>
              <a:rPr lang="zh-TW" altLang="zh-TW" dirty="0">
                <a:latin typeface="+mj-ea"/>
              </a:rPr>
              <a:t>選擇兒童含氟牙膏</a:t>
            </a:r>
            <a:r>
              <a:rPr lang="zh-TW" altLang="zh-TW" dirty="0" smtClean="0">
                <a:latin typeface="+mj-ea"/>
              </a:rPr>
              <a:t>注意事項</a:t>
            </a:r>
            <a:endParaRPr lang="zh-TW" altLang="en-US" dirty="0">
              <a:latin typeface="+mj-ea"/>
            </a:endParaRPr>
          </a:p>
        </p:txBody>
      </p:sp>
      <p:sp>
        <p:nvSpPr>
          <p:cNvPr id="4" name="直排文字版面配置區 3"/>
          <p:cNvSpPr>
            <a:spLocks noGrp="1"/>
          </p:cNvSpPr>
          <p:nvPr>
            <p:ph type="body" orient="vert" idx="1"/>
          </p:nvPr>
        </p:nvSpPr>
        <p:spPr>
          <a:xfrm>
            <a:off x="457200" y="1268760"/>
            <a:ext cx="8229600" cy="4857403"/>
          </a:xfrm>
        </p:spPr>
        <p:txBody>
          <a:bodyPr vert="horz"/>
          <a:lstStyle/>
          <a:p>
            <a:pPr marL="0" indent="0">
              <a:buNone/>
            </a:pPr>
            <a:r>
              <a:rPr lang="en-US" altLang="zh-TW" sz="3000" dirty="0" smtClean="0">
                <a:latin typeface="+mj-ea"/>
                <a:ea typeface="+mj-ea"/>
              </a:rPr>
              <a:t>1.</a:t>
            </a:r>
            <a:r>
              <a:rPr lang="zh-TW" altLang="en-US" sz="3000" dirty="0" smtClean="0">
                <a:latin typeface="+mj-ea"/>
                <a:ea typeface="+mj-ea"/>
              </a:rPr>
              <a:t>含</a:t>
            </a:r>
            <a:r>
              <a:rPr lang="zh-TW" altLang="en-US" sz="3000" dirty="0">
                <a:latin typeface="+mj-ea"/>
                <a:ea typeface="+mj-ea"/>
              </a:rPr>
              <a:t>氟量 </a:t>
            </a:r>
            <a:r>
              <a:rPr lang="en-US" altLang="zh-TW" sz="3000" dirty="0">
                <a:latin typeface="+mj-ea"/>
                <a:ea typeface="+mj-ea"/>
              </a:rPr>
              <a:t>(</a:t>
            </a:r>
            <a:r>
              <a:rPr lang="en-US" altLang="zh-TW" sz="3000" dirty="0" smtClean="0">
                <a:latin typeface="+mj-ea"/>
                <a:ea typeface="+mj-ea"/>
              </a:rPr>
              <a:t>800~1500 </a:t>
            </a:r>
            <a:r>
              <a:rPr lang="en-US" altLang="zh-TW" sz="3000" dirty="0">
                <a:latin typeface="+mj-ea"/>
                <a:ea typeface="+mj-ea"/>
              </a:rPr>
              <a:t>ppm</a:t>
            </a:r>
            <a:r>
              <a:rPr lang="en-US" altLang="zh-TW" sz="3000" dirty="0" smtClean="0">
                <a:latin typeface="+mj-ea"/>
                <a:ea typeface="+mj-ea"/>
              </a:rPr>
              <a:t>)-</a:t>
            </a:r>
            <a:r>
              <a:rPr lang="zh-TW" altLang="en-US" sz="3000" dirty="0" smtClean="0">
                <a:latin typeface="+mj-ea"/>
                <a:ea typeface="+mj-ea"/>
              </a:rPr>
              <a:t>建議</a:t>
            </a:r>
            <a:r>
              <a:rPr lang="en-US" altLang="zh-TW" sz="3000" dirty="0" smtClean="0">
                <a:latin typeface="+mj-ea"/>
                <a:ea typeface="+mj-ea"/>
              </a:rPr>
              <a:t>1000PPM</a:t>
            </a:r>
            <a:r>
              <a:rPr lang="zh-TW" altLang="en-US" sz="3000" dirty="0" smtClean="0">
                <a:latin typeface="+mj-ea"/>
                <a:ea typeface="+mj-ea"/>
              </a:rPr>
              <a:t>以上</a:t>
            </a:r>
            <a:endParaRPr lang="en-US" altLang="zh-TW" sz="30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+mj-ea"/>
                <a:ea typeface="+mj-ea"/>
              </a:rPr>
              <a:t>      ＊</a:t>
            </a:r>
            <a:r>
              <a:rPr lang="zh-TW" altLang="en-US" sz="2400" dirty="0">
                <a:latin typeface="+mj-ea"/>
                <a:ea typeface="+mj-ea"/>
              </a:rPr>
              <a:t>根據國際標準組織和經濟部國家標準局的規定</a:t>
            </a:r>
          </a:p>
          <a:p>
            <a:pPr marL="0" indent="0">
              <a:buNone/>
            </a:pPr>
            <a:r>
              <a:rPr lang="en-US" altLang="zh-TW" dirty="0" smtClean="0">
                <a:latin typeface="+mj-ea"/>
                <a:ea typeface="+mj-ea"/>
              </a:rPr>
              <a:t>2.</a:t>
            </a:r>
            <a:r>
              <a:rPr lang="zh-TW" altLang="zh-TW" sz="2800" dirty="0" smtClean="0">
                <a:latin typeface="+mj-ea"/>
                <a:ea typeface="+mj-ea"/>
              </a:rPr>
              <a:t>牙膏</a:t>
            </a:r>
            <a:r>
              <a:rPr lang="zh-TW" altLang="zh-TW" sz="2800" dirty="0">
                <a:latin typeface="+mj-ea"/>
                <a:ea typeface="+mj-ea"/>
              </a:rPr>
              <a:t>用量適當：薄薄</a:t>
            </a:r>
            <a:r>
              <a:rPr lang="zh-TW" altLang="zh-TW" sz="2800" dirty="0" smtClean="0">
                <a:latin typeface="+mj-ea"/>
                <a:ea typeface="+mj-ea"/>
              </a:rPr>
              <a:t>一層</a:t>
            </a:r>
            <a:r>
              <a:rPr lang="en-US" altLang="zh-TW" sz="2800" dirty="0">
                <a:latin typeface="+mj-ea"/>
                <a:ea typeface="+mj-ea"/>
              </a:rPr>
              <a:t>(&lt;</a:t>
            </a:r>
            <a:r>
              <a:rPr lang="zh-TW" altLang="en-US" sz="2800" dirty="0">
                <a:latin typeface="+mj-ea"/>
                <a:ea typeface="+mj-ea"/>
              </a:rPr>
              <a:t>米粒大小 </a:t>
            </a:r>
            <a:r>
              <a:rPr lang="en-US" altLang="zh-TW" sz="2800" dirty="0" smtClean="0">
                <a:latin typeface="+mj-ea"/>
                <a:ea typeface="+mj-ea"/>
              </a:rPr>
              <a:t>)</a:t>
            </a:r>
            <a:r>
              <a:rPr lang="zh-TW" altLang="en-US" sz="2800" dirty="0" smtClean="0">
                <a:latin typeface="+mj-ea"/>
                <a:ea typeface="+mj-ea"/>
              </a:rPr>
              <a:t>或</a:t>
            </a:r>
            <a:endParaRPr lang="en-US" altLang="zh-TW" sz="2800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2800" dirty="0">
                <a:latin typeface="+mj-ea"/>
                <a:ea typeface="+mj-ea"/>
              </a:rPr>
              <a:t> </a:t>
            </a:r>
            <a:r>
              <a:rPr lang="zh-TW" altLang="en-US" sz="2800" dirty="0" smtClean="0">
                <a:latin typeface="+mj-ea"/>
                <a:ea typeface="+mj-ea"/>
              </a:rPr>
              <a:t>                             豌豆仁大，</a:t>
            </a:r>
            <a:r>
              <a:rPr lang="zh-TW" altLang="zh-TW" sz="2800" dirty="0" smtClean="0">
                <a:latin typeface="+mj-ea"/>
                <a:ea typeface="+mj-ea"/>
              </a:rPr>
              <a:t>長度</a:t>
            </a:r>
            <a:r>
              <a:rPr lang="zh-TW" altLang="zh-TW" sz="2800" dirty="0">
                <a:latin typeface="+mj-ea"/>
                <a:ea typeface="+mj-ea"/>
              </a:rPr>
              <a:t>不超過</a:t>
            </a:r>
            <a:r>
              <a:rPr lang="en-US" altLang="zh-TW" sz="2800" dirty="0">
                <a:latin typeface="+mj-ea"/>
                <a:ea typeface="+mj-ea"/>
              </a:rPr>
              <a:t>0.5</a:t>
            </a:r>
            <a:r>
              <a:rPr lang="zh-TW" altLang="zh-TW" sz="2800" dirty="0" smtClean="0">
                <a:latin typeface="+mj-ea"/>
                <a:ea typeface="+mj-ea"/>
              </a:rPr>
              <a:t>公</a:t>
            </a:r>
            <a:r>
              <a:rPr lang="zh-TW" altLang="en-US" sz="2800" dirty="0" smtClean="0">
                <a:latin typeface="+mj-ea"/>
                <a:ea typeface="+mj-ea"/>
              </a:rPr>
              <a:t>分</a:t>
            </a:r>
            <a:endParaRPr lang="zh-TW" altLang="en-US" sz="2800" dirty="0">
              <a:latin typeface="+mj-ea"/>
              <a:ea typeface="+mj-ea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323528" y="3645024"/>
            <a:ext cx="8533878" cy="2763248"/>
            <a:chOff x="218003" y="4084320"/>
            <a:chExt cx="8459670" cy="2346117"/>
          </a:xfrm>
        </p:grpSpPr>
        <p:grpSp>
          <p:nvGrpSpPr>
            <p:cNvPr id="9" name="群組 8"/>
            <p:cNvGrpSpPr/>
            <p:nvPr/>
          </p:nvGrpSpPr>
          <p:grpSpPr>
            <a:xfrm>
              <a:off x="914400" y="4084320"/>
              <a:ext cx="7299959" cy="1417320"/>
              <a:chOff x="644842" y="4322445"/>
              <a:chExt cx="4977765" cy="986790"/>
            </a:xfrm>
          </p:grpSpPr>
          <p:pic>
            <p:nvPicPr>
              <p:cNvPr id="6" name="圖片 5" descr="2010-22-728.jpg"/>
              <p:cNvPicPr/>
              <p:nvPr/>
            </p:nvPicPr>
            <p:blipFill>
              <a:blip r:embed="rId2" cstate="print"/>
              <a:srcRect l="11528" t="17350" r="64161" b="71037"/>
              <a:stretch>
                <a:fillRect/>
              </a:stretch>
            </p:blipFill>
            <p:spPr>
              <a:xfrm>
                <a:off x="644842" y="4331970"/>
                <a:ext cx="1301115" cy="967740"/>
              </a:xfrm>
              <a:prstGeom prst="rect">
                <a:avLst/>
              </a:prstGeom>
            </p:spPr>
          </p:pic>
          <p:pic>
            <p:nvPicPr>
              <p:cNvPr id="7" name="圖片 6" descr="2010-22-728.jpg"/>
              <p:cNvPicPr/>
              <p:nvPr/>
            </p:nvPicPr>
            <p:blipFill>
              <a:blip r:embed="rId2" cstate="print"/>
              <a:srcRect l="11335" t="30348" r="64608" b="56964"/>
              <a:stretch>
                <a:fillRect/>
              </a:stretch>
            </p:blipFill>
            <p:spPr>
              <a:xfrm>
                <a:off x="2022157" y="4331970"/>
                <a:ext cx="1188720" cy="967740"/>
              </a:xfrm>
              <a:prstGeom prst="rect">
                <a:avLst/>
              </a:prstGeom>
            </p:spPr>
          </p:pic>
          <p:pic>
            <p:nvPicPr>
              <p:cNvPr id="8" name="圖片 7" descr="牙膏.png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363277" y="4322445"/>
                <a:ext cx="2259330" cy="986790"/>
              </a:xfrm>
              <a:prstGeom prst="rect">
                <a:avLst/>
              </a:prstGeom>
            </p:spPr>
          </p:pic>
        </p:grpSp>
        <p:sp>
          <p:nvSpPr>
            <p:cNvPr id="10" name="文字方塊 9"/>
            <p:cNvSpPr txBox="1"/>
            <p:nvPr/>
          </p:nvSpPr>
          <p:spPr>
            <a:xfrm>
              <a:off x="218003" y="5698754"/>
              <a:ext cx="8459670" cy="73168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zh-TW" sz="22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0-3</a:t>
              </a:r>
              <a:r>
                <a:rPr lang="zh-TW" altLang="zh-TW" sz="22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歲：薄</a:t>
              </a:r>
              <a:r>
                <a:rPr lang="zh-TW" altLang="zh-TW" sz="2200" b="1" dirty="0">
                  <a:solidFill>
                    <a:srgbClr val="0000FF"/>
                  </a:solidFill>
                  <a:latin typeface="+mj-ea"/>
                  <a:ea typeface="+mj-ea"/>
                </a:rPr>
                <a:t>薄一片</a:t>
              </a:r>
              <a:r>
                <a:rPr lang="zh-TW" altLang="zh-TW" sz="22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，</a:t>
              </a:r>
              <a:r>
                <a:rPr lang="en-US" altLang="zh-TW" sz="2200" b="1" dirty="0">
                  <a:solidFill>
                    <a:srgbClr val="0000FF"/>
                  </a:solidFill>
                  <a:latin typeface="+mj-ea"/>
                  <a:ea typeface="+mj-ea"/>
                </a:rPr>
                <a:t>&lt;</a:t>
              </a:r>
              <a:r>
                <a:rPr lang="zh-TW" altLang="zh-TW" sz="22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米粒大</a:t>
              </a:r>
              <a:r>
                <a:rPr lang="zh-TW" altLang="en-US" sz="22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小           </a:t>
              </a:r>
              <a:r>
                <a:rPr lang="en-US" altLang="zh-TW" sz="22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3</a:t>
              </a:r>
              <a:r>
                <a:rPr lang="zh-TW" altLang="zh-TW" sz="2200" b="1" dirty="0">
                  <a:solidFill>
                    <a:srgbClr val="0000FF"/>
                  </a:solidFill>
                  <a:latin typeface="+mj-ea"/>
                  <a:ea typeface="+mj-ea"/>
                </a:rPr>
                <a:t>歲以上：</a:t>
              </a:r>
              <a:r>
                <a:rPr lang="en-US" altLang="zh-TW" sz="2200" b="1" dirty="0">
                  <a:solidFill>
                    <a:srgbClr val="0000FF"/>
                  </a:solidFill>
                  <a:latin typeface="+mj-ea"/>
                  <a:ea typeface="+mj-ea"/>
                </a:rPr>
                <a:t>0.5cm</a:t>
              </a:r>
              <a:r>
                <a:rPr lang="zh-TW" altLang="zh-TW" sz="2200" b="1" dirty="0">
                  <a:solidFill>
                    <a:srgbClr val="0000FF"/>
                  </a:solidFill>
                  <a:latin typeface="+mj-ea"/>
                  <a:ea typeface="+mj-ea"/>
                </a:rPr>
                <a:t>，約豌豆仁</a:t>
              </a:r>
              <a:r>
                <a:rPr lang="zh-TW" altLang="zh-TW" sz="22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大</a:t>
              </a:r>
              <a:endParaRPr lang="zh-TW" altLang="en-US" sz="2200" dirty="0">
                <a:solidFill>
                  <a:srgbClr val="0000FF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endParaRPr lang="en-US" altLang="zh-TW" sz="2200" b="1" dirty="0" smtClean="0">
                <a:solidFill>
                  <a:srgbClr val="0000FF"/>
                </a:solidFill>
                <a:latin typeface="+mj-ea"/>
                <a:ea typeface="+mj-ea"/>
              </a:endParaRPr>
            </a:p>
            <a:p>
              <a:pPr>
                <a:lnSpc>
                  <a:spcPts val="2000"/>
                </a:lnSpc>
              </a:pPr>
              <a:r>
                <a:rPr lang="en-US" altLang="zh-TW" sz="2200" b="1" dirty="0">
                  <a:solidFill>
                    <a:srgbClr val="0000FF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2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      </a:t>
              </a:r>
              <a:r>
                <a:rPr lang="zh-TW" altLang="en-US" sz="22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      </a:t>
              </a:r>
              <a:r>
                <a:rPr lang="en-US" altLang="zh-TW" sz="22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(0.1mg</a:t>
              </a:r>
              <a:r>
                <a:rPr lang="zh-TW" altLang="en-US" sz="22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氟含量</a:t>
              </a:r>
              <a:r>
                <a:rPr lang="en-US" altLang="zh-TW" sz="22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)</a:t>
              </a:r>
              <a:r>
                <a:rPr lang="zh-TW" altLang="en-US" sz="22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                                         </a:t>
              </a:r>
              <a:r>
                <a:rPr lang="en-US" altLang="zh-TW" sz="2200" b="1" dirty="0" smtClean="0">
                  <a:solidFill>
                    <a:srgbClr val="0000FF"/>
                  </a:solidFill>
                  <a:latin typeface="+mj-ea"/>
                  <a:ea typeface="+mj-ea"/>
                </a:rPr>
                <a:t>(0.25mg</a:t>
              </a:r>
              <a:r>
                <a:rPr lang="zh-TW" altLang="en-US" sz="2200" b="1" dirty="0">
                  <a:solidFill>
                    <a:srgbClr val="0000FF"/>
                  </a:solidFill>
                  <a:latin typeface="+mj-ea"/>
                  <a:ea typeface="+mj-ea"/>
                </a:rPr>
                <a:t>氟含量</a:t>
              </a:r>
              <a:r>
                <a:rPr lang="en-US" altLang="zh-TW" sz="2200" b="1" dirty="0">
                  <a:solidFill>
                    <a:srgbClr val="0000FF"/>
                  </a:solidFill>
                  <a:latin typeface="+mj-ea"/>
                  <a:ea typeface="+mj-ea"/>
                </a:rPr>
                <a:t>)</a:t>
              </a:r>
              <a:endParaRPr lang="zh-TW" altLang="en-US" sz="2200" dirty="0">
                <a:solidFill>
                  <a:srgbClr val="0000FF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70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65448" y="4736515"/>
            <a:ext cx="7885112" cy="15033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  <a:defRPr/>
            </a:pPr>
            <a:r>
              <a:rPr lang="zh-TW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TW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0~3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歲：薄薄一層</a:t>
            </a:r>
            <a:r>
              <a:rPr lang="en-US" altLang="zh-TW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(&lt;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米粒大小</a:t>
            </a:r>
            <a:r>
              <a:rPr lang="en-US" altLang="zh-TW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)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              </a:t>
            </a:r>
            <a:r>
              <a:rPr lang="en-US" altLang="zh-TW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3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歲以上：</a:t>
            </a:r>
            <a:r>
              <a:rPr lang="en-US" altLang="zh-TW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0.5cm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、</a:t>
            </a:r>
            <a:r>
              <a:rPr lang="zh-TW" alt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豌豆仁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大</a:t>
            </a:r>
            <a:endParaRPr lang="en-US" altLang="zh-TW" sz="20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+mj-ea"/>
              <a:ea typeface="+mj-ea"/>
            </a:endParaRPr>
          </a:p>
          <a:p>
            <a:pPr>
              <a:spcBef>
                <a:spcPts val="1200"/>
              </a:spcBef>
              <a:buNone/>
              <a:defRPr/>
            </a:pPr>
            <a:r>
              <a:rPr lang="zh-TW" alt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               含氟量</a:t>
            </a:r>
            <a:r>
              <a:rPr lang="en-US" altLang="zh-TW" sz="2000" b="1" dirty="0" smtClean="0">
                <a:solidFill>
                  <a:srgbClr val="FF0000"/>
                </a:solidFill>
                <a:latin typeface="+mj-ea"/>
                <a:ea typeface="+mj-ea"/>
              </a:rPr>
              <a:t>0.1mg</a:t>
            </a:r>
            <a:r>
              <a:rPr lang="zh-TW" alt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                                           含</a:t>
            </a:r>
            <a:r>
              <a:rPr lang="zh-TW" altLang="en-US" sz="2000" b="1" dirty="0">
                <a:solidFill>
                  <a:srgbClr val="FF0000"/>
                </a:solidFill>
                <a:latin typeface="+mj-ea"/>
                <a:ea typeface="+mj-ea"/>
              </a:rPr>
              <a:t>氟量</a:t>
            </a:r>
            <a:r>
              <a:rPr lang="en-US" altLang="zh-TW" sz="2000" b="1" dirty="0" smtClean="0">
                <a:solidFill>
                  <a:srgbClr val="FF0000"/>
                </a:solidFill>
                <a:latin typeface="+mj-ea"/>
                <a:ea typeface="+mj-ea"/>
              </a:rPr>
              <a:t>0.25mg </a:t>
            </a:r>
            <a:r>
              <a:rPr lang="zh-TW" alt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        </a:t>
            </a:r>
            <a:r>
              <a:rPr lang="en-US" altLang="zh-TW" sz="2000" b="1" dirty="0" smtClean="0">
                <a:solidFill>
                  <a:srgbClr val="FF0000"/>
                </a:solidFill>
                <a:latin typeface="+mj-ea"/>
                <a:ea typeface="+mj-ea"/>
              </a:rPr>
              <a:t>                 </a:t>
            </a:r>
            <a:r>
              <a:rPr lang="zh-TW" alt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      </a:t>
            </a:r>
            <a:endParaRPr lang="en-US" altLang="zh-TW" sz="20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  <a:defRPr/>
            </a:pPr>
            <a:r>
              <a:rPr lang="zh-TW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幼兒園學童應有照護者監督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ea"/>
                <a:ea typeface="+mj-ea"/>
              </a:rPr>
              <a:t>   </a:t>
            </a:r>
            <a:endParaRPr lang="zh-TW" alt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ea"/>
              <a:ea typeface="+mj-ea"/>
            </a:endParaRPr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rgbClr val="002060"/>
                </a:solidFill>
                <a:latin typeface="+mj-ea"/>
              </a:rPr>
              <a:t>兒童牙膏建議用量</a:t>
            </a:r>
          </a:p>
        </p:txBody>
      </p:sp>
      <p:sp>
        <p:nvSpPr>
          <p:cNvPr id="83972" name="投影片編號版面配置區 1"/>
          <p:cNvSpPr txBox="1">
            <a:spLocks noGrp="1"/>
          </p:cNvSpPr>
          <p:nvPr/>
        </p:nvSpPr>
        <p:spPr bwMode="auto">
          <a:xfrm>
            <a:off x="3990975" y="6249988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663055DC-C58D-45A9-B463-37DA2EFE68E8}" type="slidenum">
              <a:rPr lang="zh-TW" altLang="en-US" sz="1000">
                <a:solidFill>
                  <a:schemeClr val="tx2"/>
                </a:solidFill>
                <a:latin typeface="Candara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zh-TW" sz="1000">
              <a:solidFill>
                <a:schemeClr val="tx2"/>
              </a:solidFill>
              <a:latin typeface="Candara" pitchFamily="34" charset="0"/>
            </a:endParaRPr>
          </a:p>
        </p:txBody>
      </p:sp>
      <p:pic>
        <p:nvPicPr>
          <p:cNvPr id="83973" name="圖片 8" descr="05d578cf-eec7-4bbc-831a-7c98c1bb0a7b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9EB"/>
              </a:clrFrom>
              <a:clrTo>
                <a:srgbClr val="FFF9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9" b="18213"/>
          <a:stretch>
            <a:fillRect/>
          </a:stretch>
        </p:blipFill>
        <p:spPr bwMode="auto">
          <a:xfrm>
            <a:off x="683568" y="1700808"/>
            <a:ext cx="7848872" cy="2611438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7860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細明體" panose="02020509000000000000" pitchFamily="49" charset="-120"/>
                <a:ea typeface="細明體" panose="02020509000000000000" pitchFamily="49" charset="-120"/>
              </a:rPr>
              <a:t>控制好含氟牙膏劑量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554162"/>
            <a:ext cx="8964488" cy="50431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◆兩</a:t>
            </a:r>
            <a:r>
              <a:rPr lang="zh-TW" altLang="en-US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歲平均體重約</a:t>
            </a:r>
            <a:r>
              <a:rPr lang="en-US" altLang="zh-TW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15</a:t>
            </a:r>
            <a:r>
              <a:rPr lang="zh-TW" altLang="en-US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公斤</a:t>
            </a:r>
            <a:endParaRPr lang="en-US" altLang="zh-TW" sz="2800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r>
              <a:rPr lang="zh-TW" altLang="en-US" sz="26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抹片量</a:t>
            </a:r>
            <a:r>
              <a:rPr lang="en-US" altLang="zh-TW" sz="26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zh-TW" altLang="en-US" sz="26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少於一粒米大</a:t>
            </a:r>
            <a:r>
              <a:rPr lang="en-US" altLang="zh-TW" sz="26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)1000PPM</a:t>
            </a:r>
            <a:r>
              <a:rPr lang="zh-TW" altLang="en-US" sz="26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含氟牙膏</a:t>
            </a:r>
            <a:r>
              <a:rPr lang="en-US" altLang="zh-TW" sz="26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(0.1g)=0.1mg</a:t>
            </a:r>
            <a:r>
              <a:rPr lang="zh-TW" altLang="en-US" sz="26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氟</a:t>
            </a:r>
            <a:endParaRPr lang="en-US" altLang="zh-TW" sz="2600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r>
              <a:rPr lang="zh-TW" altLang="en-US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每天刷兩次全部吞下去</a:t>
            </a:r>
            <a:endParaRPr lang="en-US" altLang="zh-TW" sz="2800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        *0.2mg</a:t>
            </a:r>
            <a:r>
              <a:rPr lang="zh-TW" altLang="en-US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氟 </a:t>
            </a:r>
            <a:r>
              <a:rPr lang="en-US" altLang="zh-TW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=</a:t>
            </a:r>
            <a:r>
              <a:rPr lang="zh-TW" altLang="en-US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en-US" altLang="zh-TW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0.013mg/Kg</a:t>
            </a:r>
          </a:p>
          <a:p>
            <a:r>
              <a:rPr lang="zh-TW" altLang="en-US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豌豆仁量</a:t>
            </a:r>
            <a:r>
              <a:rPr lang="en-US" altLang="zh-TW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1000PPM</a:t>
            </a:r>
            <a:r>
              <a:rPr lang="zh-TW" altLang="en-US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含氟牙膏</a:t>
            </a:r>
            <a:r>
              <a:rPr lang="en-US" altLang="zh-TW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en-US" altLang="zh-TW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0.25g)</a:t>
            </a:r>
            <a:r>
              <a:rPr lang="zh-TW" altLang="en-US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en-US" altLang="zh-TW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=</a:t>
            </a:r>
            <a:r>
              <a:rPr lang="zh-TW" altLang="en-US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en-US" altLang="zh-TW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0.25mg</a:t>
            </a:r>
            <a:r>
              <a:rPr lang="zh-TW" altLang="en-US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氟</a:t>
            </a:r>
            <a:endParaRPr lang="en-US" altLang="zh-TW" sz="2800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r>
              <a:rPr lang="zh-TW" altLang="en-US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每天刷兩次全部吞下去</a:t>
            </a:r>
          </a:p>
          <a:p>
            <a:pPr marL="0" indent="0">
              <a:buNone/>
            </a:pPr>
            <a:r>
              <a:rPr lang="zh-TW" altLang="en-US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zh-TW" altLang="en-US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       </a:t>
            </a:r>
            <a:r>
              <a:rPr lang="en-US" altLang="zh-TW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*</a:t>
            </a:r>
            <a:r>
              <a:rPr lang="en-US" altLang="zh-TW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0.5mg</a:t>
            </a:r>
            <a:r>
              <a:rPr lang="zh-TW" altLang="en-US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氟 </a:t>
            </a:r>
            <a:r>
              <a:rPr lang="en-US" altLang="zh-TW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=</a:t>
            </a:r>
            <a:r>
              <a:rPr lang="zh-TW" altLang="en-US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en-US" altLang="zh-TW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0.033mg/Kg</a:t>
            </a:r>
          </a:p>
          <a:p>
            <a:pPr marL="0" indent="0">
              <a:buNone/>
            </a:pPr>
            <a:r>
              <a:rPr lang="zh-TW" altLang="en-US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◆每人每天含氟量</a:t>
            </a:r>
            <a:r>
              <a:rPr lang="zh-TW" altLang="en-US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*</a:t>
            </a:r>
            <a:r>
              <a:rPr lang="en-US" altLang="zh-TW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0.05mg/Kg/day</a:t>
            </a:r>
            <a:r>
              <a:rPr lang="zh-TW" altLang="en-US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  </a:t>
            </a:r>
            <a:endParaRPr lang="en-US" altLang="zh-TW" sz="2800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>
              <a:buNone/>
            </a:pPr>
            <a:endParaRPr lang="en-US" altLang="zh-TW" sz="28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>
              <a:buNone/>
            </a:pPr>
            <a:endParaRPr lang="en-US" altLang="zh-TW" sz="28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.</a:t>
            </a:r>
            <a:endParaRPr lang="zh-TW" altLang="en-US" sz="28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endParaRPr lang="zh-TW" altLang="en-US" sz="28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71600" y="5648095"/>
            <a:ext cx="424507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2800" dirty="0" smtClean="0"/>
              <a:t>0.05mg</a:t>
            </a:r>
            <a:r>
              <a:rPr lang="en-US" altLang="zh-TW" sz="2800" dirty="0" smtClean="0">
                <a:latin typeface="標楷體"/>
                <a:ea typeface="標楷體"/>
              </a:rPr>
              <a:t>×15kg=0.75mg/day</a:t>
            </a:r>
            <a:endParaRPr lang="zh-TW" altLang="en-US" sz="2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6435440" y="6171315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黃耀慧醫師提供</a:t>
            </a:r>
            <a:endParaRPr lang="zh-TW" altLang="en-US" sz="24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6750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zh-TW" altLang="en-US" sz="4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專業塗氟</a:t>
            </a:r>
            <a:r>
              <a:rPr lang="en-US" altLang="zh-TW" sz="4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-</a:t>
            </a:r>
            <a:r>
              <a:rPr lang="zh-TW" altLang="en-US" sz="4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免費</a:t>
            </a:r>
          </a:p>
        </p:txBody>
      </p:sp>
      <p:sp>
        <p:nvSpPr>
          <p:cNvPr id="33795" name="內容版面配置區 2"/>
          <p:cNvSpPr>
            <a:spLocks noGrp="1"/>
          </p:cNvSpPr>
          <p:nvPr>
            <p:ph idx="1"/>
          </p:nvPr>
        </p:nvSpPr>
        <p:spPr>
          <a:xfrm>
            <a:off x="468313" y="1196975"/>
            <a:ext cx="8351837" cy="302411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zh-TW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0-6</a:t>
            </a:r>
            <a:r>
              <a:rPr lang="zh-TW" altLang="en-US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歲</a:t>
            </a:r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兒童，每半年</a:t>
            </a:r>
            <a:r>
              <a:rPr lang="zh-TW" altLang="en-US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塗氟漆</a:t>
            </a:r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一次</a:t>
            </a:r>
            <a:endParaRPr lang="en-US" altLang="zh-TW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對平滑面的牙齒防齲效果尤其有效</a:t>
            </a:r>
          </a:p>
          <a:p>
            <a:pPr eaLnBrk="1" hangingPunct="1"/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發展遲緩兒童、身心障礙兒童</a:t>
            </a:r>
            <a:r>
              <a:rPr lang="en-US" altLang="zh-TW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者</a:t>
            </a:r>
            <a:r>
              <a:rPr lang="en-US" altLang="zh-TW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)</a:t>
            </a:r>
          </a:p>
          <a:p>
            <a:pPr eaLnBrk="1" hangingPunct="1">
              <a:buFont typeface="Arial" charset="0"/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 每三個月</a:t>
            </a:r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塗氟漆、口腔衛教服務、洗牙、</a:t>
            </a:r>
            <a:endParaRPr lang="en-US" altLang="zh-TW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eaLnBrk="1" hangingPunct="1">
              <a:buFont typeface="Arial" charset="0"/>
              <a:buNone/>
            </a:pPr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  口腔檢查服務一次 </a:t>
            </a:r>
            <a:r>
              <a:rPr lang="en-US" altLang="zh-TW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.</a:t>
            </a:r>
            <a:endParaRPr lang="zh-TW" altLang="en-US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08500"/>
            <a:ext cx="2487612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538663"/>
            <a:ext cx="32353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524375"/>
            <a:ext cx="1671637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02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校園口腔保健衛教對象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/>
              <a:t>學生</a:t>
            </a:r>
            <a:r>
              <a:rPr lang="en-US" altLang="zh-TW" dirty="0" smtClean="0"/>
              <a:t>-</a:t>
            </a:r>
            <a:r>
              <a:rPr lang="zh-TW" altLang="en-US" dirty="0" smtClean="0">
                <a:solidFill>
                  <a:srgbClr val="FF0000"/>
                </a:solidFill>
              </a:rPr>
              <a:t>幼兒園</a:t>
            </a:r>
            <a:r>
              <a:rPr lang="en-US" altLang="zh-TW" dirty="0" smtClean="0"/>
              <a:t>(0-6</a:t>
            </a:r>
            <a:r>
              <a:rPr lang="zh-TW" altLang="en-US" dirty="0" smtClean="0"/>
              <a:t>歲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、國小、國高中、大學</a:t>
            </a:r>
            <a:endParaRPr lang="en-US" altLang="zh-TW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  </a:t>
            </a:r>
            <a:r>
              <a:rPr lang="zh-TW" altLang="en-US" dirty="0" smtClean="0">
                <a:solidFill>
                  <a:srgbClr val="FF0000"/>
                </a:solidFill>
              </a:rPr>
              <a:t>特殊生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學前、國小、國中、高中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dirty="0"/>
              <a:t>社區家長</a:t>
            </a:r>
            <a:r>
              <a:rPr lang="en-US" altLang="zh-TW" dirty="0" smtClean="0"/>
              <a:t>-</a:t>
            </a:r>
            <a:r>
              <a:rPr lang="zh-TW" altLang="en-US" dirty="0" smtClean="0"/>
              <a:t>父母親、</a:t>
            </a:r>
            <a:r>
              <a:rPr lang="zh-TW" altLang="en-US" dirty="0" smtClean="0">
                <a:solidFill>
                  <a:srgbClr val="FF0000"/>
                </a:solidFill>
              </a:rPr>
              <a:t>祖父母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假牙照護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dirty="0"/>
              <a:t>教職員</a:t>
            </a:r>
            <a:r>
              <a:rPr lang="zh-TW" altLang="en-US" dirty="0" smtClean="0"/>
              <a:t>工</a:t>
            </a:r>
            <a:r>
              <a:rPr lang="en-US" altLang="zh-TW" dirty="0" smtClean="0"/>
              <a:t>-</a:t>
            </a:r>
            <a:r>
              <a:rPr lang="zh-TW" altLang="en-US" dirty="0" smtClean="0">
                <a:solidFill>
                  <a:srgbClr val="00B050"/>
                </a:solidFill>
              </a:rPr>
              <a:t>教師、護理人員</a:t>
            </a:r>
            <a:r>
              <a:rPr lang="en-US" altLang="zh-TW" dirty="0" smtClean="0">
                <a:solidFill>
                  <a:srgbClr val="00B050"/>
                </a:solidFill>
              </a:rPr>
              <a:t>(</a:t>
            </a:r>
            <a:r>
              <a:rPr lang="zh-TW" altLang="en-US" dirty="0" smtClean="0">
                <a:solidFill>
                  <a:srgbClr val="00B050"/>
                </a:solidFill>
              </a:rPr>
              <a:t>種子人員</a:t>
            </a:r>
            <a:r>
              <a:rPr lang="en-US" altLang="zh-TW" dirty="0" smtClean="0">
                <a:solidFill>
                  <a:srgbClr val="00B050"/>
                </a:solidFill>
              </a:rPr>
              <a:t>)</a:t>
            </a:r>
            <a:r>
              <a:rPr lang="zh-TW" altLang="en-US" dirty="0" smtClean="0"/>
              <a:t>、</a:t>
            </a:r>
            <a:endParaRPr lang="en-US" altLang="zh-TW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          行政人員、工友</a:t>
            </a:r>
            <a:r>
              <a:rPr lang="en-US" altLang="zh-TW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dirty="0" smtClean="0"/>
              <a:t>    不同的衛教對象</a:t>
            </a:r>
            <a:r>
              <a:rPr lang="zh-TW" altLang="en-US" dirty="0"/>
              <a:t>、衛教</a:t>
            </a:r>
            <a:r>
              <a:rPr lang="zh-TW" altLang="en-US" dirty="0" smtClean="0"/>
              <a:t>內容就有差異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569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0700" y="2204864"/>
            <a:ext cx="8229600" cy="3816425"/>
          </a:xfrm>
        </p:spPr>
        <p:txBody>
          <a:bodyPr rtlCol="0">
            <a:normAutofit/>
          </a:bodyPr>
          <a:lstStyle/>
          <a:p>
            <a:pPr marL="444500" indent="-444500"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1</a:t>
            </a:r>
            <a:r>
              <a:rPr lang="en-US" altLang="zh-TW" sz="2800" dirty="0" smtClean="0">
                <a:solidFill>
                  <a:schemeClr val="tx1"/>
                </a:solidFill>
              </a:rPr>
              <a:t>. </a:t>
            </a:r>
            <a:r>
              <a:rPr lang="zh-TW" altLang="en-US" sz="2800" dirty="0" smtClean="0">
                <a:solidFill>
                  <a:schemeClr val="tx1"/>
                </a:solidFill>
              </a:rPr>
              <a:t>須於</a:t>
            </a:r>
            <a:r>
              <a:rPr lang="en-US" altLang="zh-TW" sz="2800" dirty="0" smtClean="0">
                <a:solidFill>
                  <a:schemeClr val="tx1"/>
                </a:solidFill>
              </a:rPr>
              <a:t>12 </a:t>
            </a:r>
            <a:r>
              <a:rPr lang="en-US" altLang="zh-TW" sz="2800" dirty="0" smtClean="0">
                <a:solidFill>
                  <a:schemeClr val="tx1"/>
                </a:solidFill>
                <a:latin typeface="Arial"/>
              </a:rPr>
              <a:t>–</a:t>
            </a:r>
            <a:r>
              <a:rPr lang="en-US" altLang="zh-TW" sz="2800" dirty="0" smtClean="0">
                <a:solidFill>
                  <a:schemeClr val="tx1"/>
                </a:solidFill>
              </a:rPr>
              <a:t> 18</a:t>
            </a:r>
            <a:r>
              <a:rPr lang="zh-TW" altLang="en-US" sz="2800" dirty="0" smtClean="0">
                <a:solidFill>
                  <a:schemeClr val="tx1"/>
                </a:solidFill>
              </a:rPr>
              <a:t>個月戒斷奶瓶，避免「早發性幼兒蛀牙（俗稱奶瓶性蛀牙） 」</a:t>
            </a:r>
            <a:r>
              <a:rPr lang="en-US" altLang="zh-TW" sz="2800" dirty="0" smtClean="0">
                <a:solidFill>
                  <a:schemeClr val="tx1"/>
                </a:solidFill>
              </a:rPr>
              <a:t>(Early Childhood Caries)</a:t>
            </a:r>
          </a:p>
          <a:p>
            <a:pPr marL="444500" indent="-444500"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2. </a:t>
            </a:r>
            <a:r>
              <a:rPr lang="zh-TW" altLang="en-US" sz="2800" dirty="0" smtClean="0">
                <a:solidFill>
                  <a:schemeClr val="tx1"/>
                </a:solidFill>
              </a:rPr>
              <a:t>正確使用氟化物：每</a:t>
            </a:r>
            <a:r>
              <a:rPr lang="en-US" altLang="zh-TW" sz="2800" dirty="0" smtClean="0">
                <a:solidFill>
                  <a:schemeClr val="tx1"/>
                </a:solidFill>
              </a:rPr>
              <a:t>6</a:t>
            </a:r>
            <a:r>
              <a:rPr lang="zh-TW" altLang="en-US" sz="2800" dirty="0" smtClean="0">
                <a:solidFill>
                  <a:schemeClr val="tx1"/>
                </a:solidFill>
              </a:rPr>
              <a:t>個月</a:t>
            </a:r>
            <a:r>
              <a:rPr lang="en-US" altLang="zh-TW" sz="2800" dirty="0" smtClean="0">
                <a:solidFill>
                  <a:schemeClr val="tx1"/>
                </a:solidFill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</a:rPr>
              <a:t>特殊生每</a:t>
            </a:r>
            <a:r>
              <a:rPr lang="en-US" altLang="zh-TW" sz="2800" dirty="0" smtClean="0">
                <a:solidFill>
                  <a:schemeClr val="tx1"/>
                </a:solidFill>
              </a:rPr>
              <a:t>3</a:t>
            </a:r>
            <a:r>
              <a:rPr lang="zh-TW" altLang="en-US" sz="2800" dirty="0" smtClean="0">
                <a:solidFill>
                  <a:schemeClr val="tx1"/>
                </a:solidFill>
              </a:rPr>
              <a:t>個月</a:t>
            </a:r>
            <a:r>
              <a:rPr lang="en-US" altLang="zh-TW" sz="2800" dirty="0" smtClean="0">
                <a:solidFill>
                  <a:schemeClr val="tx1"/>
                </a:solidFill>
              </a:rPr>
              <a:t>)</a:t>
            </a:r>
            <a:r>
              <a:rPr lang="zh-TW" altLang="en-US" sz="2800" dirty="0" smtClean="0">
                <a:solidFill>
                  <a:schemeClr val="tx1"/>
                </a:solidFill>
              </a:rPr>
              <a:t>牙醫師</a:t>
            </a:r>
            <a:r>
              <a:rPr lang="zh-TW" altLang="en-US" sz="2800" dirty="0" smtClean="0">
                <a:solidFill>
                  <a:srgbClr val="FF0000"/>
                </a:solidFill>
              </a:rPr>
              <a:t>專業塗</a:t>
            </a:r>
            <a:r>
              <a:rPr lang="zh-TW" altLang="en-US" sz="2800" dirty="0">
                <a:solidFill>
                  <a:srgbClr val="FF0000"/>
                </a:solidFill>
              </a:rPr>
              <a:t>氟</a:t>
            </a:r>
            <a:r>
              <a:rPr lang="zh-TW" altLang="en-US" sz="2800" dirty="0" smtClean="0">
                <a:solidFill>
                  <a:srgbClr val="FF0000"/>
                </a:solidFill>
              </a:rPr>
              <a:t>，經牙醫師評估，可服用氟錠每天</a:t>
            </a:r>
            <a:r>
              <a:rPr lang="en-US" altLang="zh-TW" sz="2800" dirty="0" smtClean="0">
                <a:solidFill>
                  <a:srgbClr val="FF0000"/>
                </a:solidFill>
              </a:rPr>
              <a:t>0.25</a:t>
            </a:r>
            <a:r>
              <a:rPr lang="zh-TW" altLang="en-US" sz="2800" dirty="0" smtClean="0">
                <a:solidFill>
                  <a:srgbClr val="FF0000"/>
                </a:solidFill>
              </a:rPr>
              <a:t>毫克</a:t>
            </a:r>
            <a:r>
              <a:rPr lang="zh-TW" altLang="en-US" sz="2800" dirty="0">
                <a:solidFill>
                  <a:srgbClr val="FF0000"/>
                </a:solidFill>
              </a:rPr>
              <a:t>。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marL="444500" indent="-444500"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3. </a:t>
            </a:r>
            <a:r>
              <a:rPr lang="zh-TW" altLang="en-US" dirty="0" smtClean="0">
                <a:solidFill>
                  <a:schemeClr val="tx1"/>
                </a:solidFill>
              </a:rPr>
              <a:t>清潔口腔使用牙線</a:t>
            </a:r>
            <a:r>
              <a:rPr lang="en-US" altLang="zh-TW" dirty="0" smtClean="0">
                <a:solidFill>
                  <a:schemeClr val="tx1"/>
                </a:solidFill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</a:rPr>
              <a:t>棒</a:t>
            </a:r>
            <a:r>
              <a:rPr lang="en-US" altLang="zh-TW" dirty="0" smtClean="0">
                <a:solidFill>
                  <a:schemeClr val="tx1"/>
                </a:solidFill>
              </a:rPr>
              <a:t>)</a:t>
            </a:r>
            <a:r>
              <a:rPr lang="zh-TW" altLang="en-US" dirty="0" smtClean="0">
                <a:solidFill>
                  <a:schemeClr val="tx1"/>
                </a:solidFill>
              </a:rPr>
              <a:t>及含氟牙膏刷牙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444500" indent="-444500"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4.</a:t>
            </a:r>
            <a:r>
              <a:rPr lang="zh-TW" altLang="en-US" sz="3000" dirty="0" smtClean="0">
                <a:solidFill>
                  <a:schemeClr val="tx1"/>
                </a:solidFill>
              </a:rPr>
              <a:t>未長牙前用濕紗布</a:t>
            </a:r>
            <a:r>
              <a:rPr lang="en-US" altLang="zh-TW" sz="3000" dirty="0" smtClean="0">
                <a:solidFill>
                  <a:schemeClr val="tx1"/>
                </a:solidFill>
              </a:rPr>
              <a:t>(</a:t>
            </a:r>
            <a:r>
              <a:rPr lang="zh-TW" altLang="en-US" sz="3000" dirty="0" smtClean="0">
                <a:solidFill>
                  <a:schemeClr val="tx1"/>
                </a:solidFill>
              </a:rPr>
              <a:t>海棉棒</a:t>
            </a:r>
            <a:r>
              <a:rPr lang="en-US" altLang="zh-TW" sz="3000" dirty="0" smtClean="0">
                <a:solidFill>
                  <a:schemeClr val="tx1"/>
                </a:solidFill>
              </a:rPr>
              <a:t>)</a:t>
            </a:r>
            <a:r>
              <a:rPr lang="zh-TW" altLang="en-US" sz="3000" dirty="0" smtClean="0">
                <a:solidFill>
                  <a:schemeClr val="tx1"/>
                </a:solidFill>
              </a:rPr>
              <a:t>清潔口腔</a:t>
            </a:r>
            <a:r>
              <a:rPr lang="en-US" altLang="zh-TW" sz="2000" dirty="0" smtClean="0">
                <a:solidFill>
                  <a:schemeClr val="tx1"/>
                </a:solidFill>
              </a:rPr>
              <a:t>(</a:t>
            </a:r>
            <a:r>
              <a:rPr lang="zh-TW" altLang="en-US" sz="2000" dirty="0" smtClean="0">
                <a:solidFill>
                  <a:schemeClr val="tx1"/>
                </a:solidFill>
              </a:rPr>
              <a:t>一天至少二次</a:t>
            </a:r>
            <a:r>
              <a:rPr lang="en-US" altLang="zh-TW" sz="2000" dirty="0" smtClean="0">
                <a:solidFill>
                  <a:schemeClr val="tx1"/>
                </a:solidFill>
              </a:rPr>
              <a:t>)</a:t>
            </a:r>
            <a:endParaRPr lang="zh-TW" altLang="en-US" sz="2000" dirty="0" smtClean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84676" y="836712"/>
            <a:ext cx="8712968" cy="87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Century Gothic" pitchFamily="34" charset="0"/>
                <a:ea typeface="華康細黑體(P)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Century Gothic" pitchFamily="34" charset="0"/>
                <a:ea typeface="華康細黑體(P)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Century Gothic" pitchFamily="34" charset="0"/>
                <a:ea typeface="華康細黑體(P)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Century Gothic" pitchFamily="34" charset="0"/>
                <a:ea typeface="華康細黑體(P)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Microsoft Sans Serif" pitchFamily="34" charset="0"/>
                <a:ea typeface="中國龍細圓體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Microsoft Sans Serif" pitchFamily="34" charset="0"/>
                <a:ea typeface="中國龍細圓體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Microsoft Sans Serif" pitchFamily="34" charset="0"/>
                <a:ea typeface="中國龍細圓體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Microsoft Sans Serif" pitchFamily="34" charset="0"/>
                <a:ea typeface="中國龍細圓體" pitchFamily="49" charset="-12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TW" altLang="en-US" sz="5400" kern="0" dirty="0" smtClean="0">
                <a:solidFill>
                  <a:srgbClr val="003399"/>
                </a:solidFill>
                <a:latin typeface="+mj-ea"/>
              </a:rPr>
              <a:t>牙醫界建議兒童口腔保健</a:t>
            </a:r>
            <a:endParaRPr lang="en-US" altLang="zh-TW" sz="5400" kern="0" dirty="0" smtClean="0">
              <a:solidFill>
                <a:srgbClr val="003399"/>
              </a:solidFill>
              <a:latin typeface="+mj-ea"/>
            </a:endParaRPr>
          </a:p>
          <a:p>
            <a:pPr>
              <a:defRPr/>
            </a:pPr>
            <a:r>
              <a:rPr lang="en-US" altLang="zh-TW" sz="3200" kern="0" dirty="0">
                <a:latin typeface="+mj-ea"/>
              </a:rPr>
              <a:t>3</a:t>
            </a:r>
            <a:r>
              <a:rPr lang="zh-TW" altLang="en-US" sz="3200" kern="0" dirty="0">
                <a:latin typeface="+mj-ea"/>
              </a:rPr>
              <a:t>歲以前</a:t>
            </a:r>
            <a:r>
              <a:rPr lang="en-US" altLang="zh-TW" sz="3200" kern="0" dirty="0" smtClean="0">
                <a:latin typeface="+mj-ea"/>
              </a:rPr>
              <a:t>:</a:t>
            </a:r>
            <a:r>
              <a:rPr lang="zh-TW" altLang="en-US" sz="4000" dirty="0">
                <a:solidFill>
                  <a:srgbClr val="003399"/>
                </a:solidFill>
              </a:rPr>
              <a:t>「</a:t>
            </a:r>
            <a:r>
              <a:rPr lang="zh-TW" altLang="en-US" sz="4000" dirty="0">
                <a:solidFill>
                  <a:srgbClr val="FF0000"/>
                </a:solidFill>
              </a:rPr>
              <a:t>長牙就看牙，幼兒零蛀牙</a:t>
            </a:r>
            <a:r>
              <a:rPr lang="zh-TW" altLang="en-US" sz="4000" dirty="0">
                <a:solidFill>
                  <a:srgbClr val="003399"/>
                </a:solidFill>
              </a:rPr>
              <a:t>」</a:t>
            </a:r>
          </a:p>
          <a:p>
            <a:pPr>
              <a:defRPr/>
            </a:pPr>
            <a:endParaRPr lang="zh-TW" altLang="en-US" sz="4000" kern="0" dirty="0" smtClean="0">
              <a:latin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95288" y="1268413"/>
            <a:ext cx="8229600" cy="1143000"/>
          </a:xfrm>
        </p:spPr>
        <p:txBody>
          <a:bodyPr rtlCol="0">
            <a:normAutofit fontScale="90000"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zh-TW" sz="4800" dirty="0" smtClean="0"/>
              <a:t>3 – 6</a:t>
            </a:r>
            <a:r>
              <a:rPr lang="zh-TW" altLang="en-US" sz="4800" dirty="0" smtClean="0"/>
              <a:t>歲</a:t>
            </a:r>
            <a:r>
              <a:rPr lang="en-US" altLang="zh-TW" sz="4800" dirty="0" smtClean="0"/>
              <a:t>:</a:t>
            </a:r>
            <a:r>
              <a:rPr lang="zh-TW" altLang="en-US" sz="4000" b="1" dirty="0">
                <a:solidFill>
                  <a:srgbClr val="FF0000"/>
                </a:solidFill>
                <a:latin typeface="Cambria"/>
                <a:ea typeface="新細明體"/>
                <a:cs typeface="+mn-cs"/>
              </a:rPr>
              <a:t>「天天勤潔牙，確保不蛀牙</a:t>
            </a:r>
            <a:r>
              <a:rPr lang="zh-TW" altLang="en-US" sz="4000" b="1" dirty="0" smtClean="0">
                <a:solidFill>
                  <a:srgbClr val="003399"/>
                </a:solidFill>
                <a:latin typeface="Cambria"/>
                <a:ea typeface="新細明體"/>
                <a:cs typeface="+mn-cs"/>
              </a:rPr>
              <a:t>」</a:t>
            </a:r>
            <a:r>
              <a:rPr lang="zh-TW" altLang="en-US" sz="4000" b="1" dirty="0" smtClean="0"/>
              <a:t/>
            </a:r>
            <a:br>
              <a:rPr lang="zh-TW" altLang="en-US" sz="4000" b="1" dirty="0" smtClean="0"/>
            </a:br>
            <a:endParaRPr lang="zh-TW" altLang="en-US" sz="4000" b="1" dirty="0">
              <a:solidFill>
                <a:srgbClr val="00339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6393" y="2357546"/>
            <a:ext cx="8569325" cy="4525963"/>
          </a:xfrm>
        </p:spPr>
        <p:txBody>
          <a:bodyPr rtlCol="0">
            <a:normAutofit/>
          </a:bodyPr>
          <a:lstStyle/>
          <a:p>
            <a:pPr marL="363538" indent="-363538"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1.</a:t>
            </a:r>
            <a:r>
              <a:rPr lang="zh-TW" altLang="en-US" dirty="0" smtClean="0">
                <a:solidFill>
                  <a:schemeClr val="tx1"/>
                </a:solidFill>
              </a:rPr>
              <a:t>繼續使用氟化物：每</a:t>
            </a:r>
            <a:r>
              <a:rPr lang="en-US" altLang="zh-TW" dirty="0" smtClean="0">
                <a:solidFill>
                  <a:schemeClr val="tx1"/>
                </a:solidFill>
              </a:rPr>
              <a:t>6</a:t>
            </a:r>
            <a:r>
              <a:rPr lang="zh-TW" altLang="en-US" dirty="0" smtClean="0">
                <a:solidFill>
                  <a:schemeClr val="tx1"/>
                </a:solidFill>
              </a:rPr>
              <a:t>個月牙醫師</a:t>
            </a:r>
            <a:r>
              <a:rPr lang="zh-TW" altLang="en-US" dirty="0" smtClean="0">
                <a:solidFill>
                  <a:srgbClr val="FF0000"/>
                </a:solidFill>
              </a:rPr>
              <a:t>專業塗氟，</a:t>
            </a:r>
            <a:r>
              <a:rPr lang="zh-TW" altLang="en-US" dirty="0">
                <a:solidFill>
                  <a:srgbClr val="FF0000"/>
                </a:solidFill>
              </a:rPr>
              <a:t>經牙醫師評估，可服用氟錠每天</a:t>
            </a:r>
            <a:r>
              <a:rPr lang="en-US" altLang="zh-TW" dirty="0">
                <a:solidFill>
                  <a:srgbClr val="FF0000"/>
                </a:solidFill>
              </a:rPr>
              <a:t>0</a:t>
            </a:r>
            <a:r>
              <a:rPr lang="en-US" altLang="zh-TW" dirty="0" smtClean="0">
                <a:solidFill>
                  <a:srgbClr val="FF0000"/>
                </a:solidFill>
              </a:rPr>
              <a:t>. 5</a:t>
            </a:r>
            <a:r>
              <a:rPr lang="zh-TW" altLang="en-US" dirty="0">
                <a:solidFill>
                  <a:srgbClr val="FF0000"/>
                </a:solidFill>
              </a:rPr>
              <a:t>毫克。</a:t>
            </a:r>
          </a:p>
          <a:p>
            <a:pPr marL="363538" indent="-363538"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2.</a:t>
            </a:r>
            <a:r>
              <a:rPr lang="zh-TW" altLang="en-US" dirty="0" smtClean="0">
                <a:solidFill>
                  <a:schemeClr val="tx1"/>
                </a:solidFill>
              </a:rPr>
              <a:t>易蛀牙高危險群幼兒：乳臼齒可</a:t>
            </a:r>
            <a:r>
              <a:rPr lang="zh-TW" altLang="en-US" dirty="0">
                <a:solidFill>
                  <a:schemeClr val="tx1"/>
                </a:solidFill>
              </a:rPr>
              <a:t>做窩溝封閉劑</a:t>
            </a:r>
            <a:r>
              <a:rPr lang="en-US" altLang="zh-TW" dirty="0" smtClean="0">
                <a:solidFill>
                  <a:schemeClr val="tx1"/>
                </a:solidFill>
              </a:rPr>
              <a:t>(P&amp;F</a:t>
            </a:r>
            <a:r>
              <a:rPr lang="zh-TW" altLang="en-US" dirty="0" smtClean="0">
                <a:solidFill>
                  <a:schemeClr val="tx1"/>
                </a:solidFill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</a:rPr>
              <a:t>sealant)</a:t>
            </a:r>
          </a:p>
          <a:p>
            <a:pPr marL="363538" indent="-363538"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3.</a:t>
            </a:r>
            <a:r>
              <a:rPr lang="zh-TW" altLang="en-US" dirty="0" smtClean="0">
                <a:solidFill>
                  <a:schemeClr val="tx1"/>
                </a:solidFill>
              </a:rPr>
              <a:t>清潔口腔使用牙線</a:t>
            </a:r>
            <a:r>
              <a:rPr lang="en-US" altLang="zh-TW" dirty="0" smtClean="0">
                <a:solidFill>
                  <a:schemeClr val="tx1"/>
                </a:solidFill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</a:rPr>
              <a:t>棒</a:t>
            </a:r>
            <a:r>
              <a:rPr lang="en-US" altLang="zh-TW" dirty="0" smtClean="0">
                <a:solidFill>
                  <a:schemeClr val="tx1"/>
                </a:solidFill>
              </a:rPr>
              <a:t>)</a:t>
            </a:r>
            <a:r>
              <a:rPr lang="zh-TW" altLang="en-US" dirty="0" smtClean="0">
                <a:solidFill>
                  <a:schemeClr val="tx1"/>
                </a:solidFill>
              </a:rPr>
              <a:t>及含氟牙膏刷牙，早餐後睡覺前，每天至少</a:t>
            </a:r>
            <a:r>
              <a:rPr lang="en-US" altLang="zh-TW" dirty="0" smtClean="0">
                <a:solidFill>
                  <a:schemeClr val="tx1"/>
                </a:solidFill>
              </a:rPr>
              <a:t>2</a:t>
            </a:r>
            <a:r>
              <a:rPr lang="zh-TW" altLang="en-US" dirty="0" smtClean="0">
                <a:solidFill>
                  <a:schemeClr val="tx1"/>
                </a:solidFill>
              </a:rPr>
              <a:t>次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363538" indent="-363538"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zh-TW" dirty="0">
                <a:solidFill>
                  <a:schemeClr val="tx1"/>
                </a:solidFill>
              </a:rPr>
              <a:t>4</a:t>
            </a:r>
            <a:r>
              <a:rPr lang="en-US" altLang="zh-TW" dirty="0" smtClean="0">
                <a:solidFill>
                  <a:schemeClr val="tx1"/>
                </a:solidFill>
              </a:rPr>
              <a:t>.</a:t>
            </a:r>
            <a:r>
              <a:rPr lang="zh-TW" altLang="en-US" dirty="0" smtClean="0">
                <a:solidFill>
                  <a:schemeClr val="tx1"/>
                </a:solidFill>
              </a:rPr>
              <a:t> 發現</a:t>
            </a:r>
            <a:r>
              <a:rPr lang="zh-TW" altLang="en-US" dirty="0" smtClean="0">
                <a:solidFill>
                  <a:schemeClr val="tx1"/>
                </a:solidFill>
              </a:rPr>
              <a:t>齲齒，立即就醫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1813" y="333374"/>
            <a:ext cx="8218487" cy="179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Century Gothic" pitchFamily="34" charset="0"/>
                <a:ea typeface="華康細黑體(P)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Century Gothic" pitchFamily="34" charset="0"/>
                <a:ea typeface="華康細黑體(P)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Century Gothic" pitchFamily="34" charset="0"/>
                <a:ea typeface="華康細黑體(P)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Century Gothic" pitchFamily="34" charset="0"/>
                <a:ea typeface="華康細黑體(P)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Microsoft Sans Serif" pitchFamily="34" charset="0"/>
                <a:ea typeface="中國龍細圓體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Microsoft Sans Serif" pitchFamily="34" charset="0"/>
                <a:ea typeface="中國龍細圓體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Microsoft Sans Serif" pitchFamily="34" charset="0"/>
                <a:ea typeface="中國龍細圓體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990000"/>
                </a:solidFill>
                <a:latin typeface="Microsoft Sans Serif" pitchFamily="34" charset="0"/>
                <a:ea typeface="中國龍細圓體" pitchFamily="49" charset="-120"/>
              </a:defRPr>
            </a:lvl9pPr>
          </a:lstStyle>
          <a:p>
            <a:pPr>
              <a:defRPr/>
            </a:pPr>
            <a:r>
              <a:rPr lang="zh-TW" altLang="en-US" sz="5400" kern="0" dirty="0" smtClean="0">
                <a:solidFill>
                  <a:srgbClr val="003399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牙醫界建議兒童口腔保健</a:t>
            </a:r>
            <a:endParaRPr lang="en-US" altLang="zh-TW" sz="5400" kern="0" dirty="0" smtClean="0">
              <a:solidFill>
                <a:srgbClr val="003399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>
              <a:defRPr/>
            </a:pPr>
            <a:r>
              <a:rPr lang="en-US" altLang="zh-TW" sz="4000" kern="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kern="0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4000" kern="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51520" y="3861048"/>
            <a:ext cx="8229600" cy="1584176"/>
          </a:xfrm>
        </p:spPr>
        <p:txBody>
          <a:bodyPr rtlCol="0"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TW" sz="4800" dirty="0" smtClean="0"/>
              <a:t/>
            </a:r>
            <a:br>
              <a:rPr lang="en-US" altLang="zh-TW" sz="4800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4000" dirty="0" smtClean="0"/>
              <a:t/>
            </a:r>
            <a:br>
              <a:rPr lang="zh-TW" altLang="en-US" sz="4000" dirty="0" smtClean="0"/>
            </a:br>
            <a:endParaRPr lang="zh-TW" alt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6676" y="2276872"/>
            <a:ext cx="8845550" cy="4392786"/>
          </a:xfrm>
        </p:spPr>
        <p:txBody>
          <a:bodyPr rtlCol="0">
            <a:normAutofit/>
          </a:bodyPr>
          <a:lstStyle/>
          <a:p>
            <a:pPr marL="538163" indent="-538163"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zh-TW" altLang="en-US" dirty="0" smtClean="0">
                <a:solidFill>
                  <a:schemeClr val="tx1"/>
                </a:solidFill>
              </a:rPr>
              <a:t>１</a:t>
            </a:r>
            <a:r>
              <a:rPr lang="en-US" altLang="zh-TW" dirty="0" smtClean="0">
                <a:solidFill>
                  <a:schemeClr val="tx1"/>
                </a:solidFill>
              </a:rPr>
              <a:t>.</a:t>
            </a:r>
            <a:r>
              <a:rPr lang="zh-TW" altLang="en-US" dirty="0" smtClean="0">
                <a:solidFill>
                  <a:schemeClr val="tx1"/>
                </a:solidFill>
              </a:rPr>
              <a:t>換牙混合齒列期：注意換牙順序，排列咬合</a:t>
            </a:r>
          </a:p>
          <a:p>
            <a:pPr marL="538163" indent="-538163"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zh-TW" altLang="en-US" dirty="0">
                <a:solidFill>
                  <a:schemeClr val="tx1"/>
                </a:solidFill>
              </a:rPr>
              <a:t>２</a:t>
            </a:r>
            <a:r>
              <a:rPr lang="en-US" altLang="zh-TW" dirty="0" smtClean="0">
                <a:solidFill>
                  <a:schemeClr val="tx1"/>
                </a:solidFill>
              </a:rPr>
              <a:t>.</a:t>
            </a:r>
            <a:r>
              <a:rPr lang="zh-TW" altLang="en-US" dirty="0" smtClean="0">
                <a:solidFill>
                  <a:schemeClr val="tx1"/>
                </a:solidFill>
              </a:rPr>
              <a:t>繼續使用氟化物：每</a:t>
            </a:r>
            <a:r>
              <a:rPr lang="en-US" altLang="zh-TW" dirty="0" smtClean="0">
                <a:solidFill>
                  <a:schemeClr val="tx1"/>
                </a:solidFill>
              </a:rPr>
              <a:t>6</a:t>
            </a:r>
            <a:r>
              <a:rPr lang="zh-TW" altLang="en-US" dirty="0" smtClean="0">
                <a:solidFill>
                  <a:schemeClr val="tx1"/>
                </a:solidFill>
              </a:rPr>
              <a:t>個月牙醫師</a:t>
            </a:r>
            <a:r>
              <a:rPr lang="zh-TW" altLang="en-US" dirty="0" smtClean="0">
                <a:solidFill>
                  <a:srgbClr val="FF0000"/>
                </a:solidFill>
              </a:rPr>
              <a:t>專業塗氟</a:t>
            </a:r>
            <a:r>
              <a:rPr lang="zh-TW" altLang="en-US" dirty="0" smtClean="0"/>
              <a:t>，</a:t>
            </a:r>
            <a:r>
              <a:rPr lang="zh-TW" altLang="en-US" dirty="0" smtClean="0">
                <a:solidFill>
                  <a:schemeClr val="tx1"/>
                </a:solidFill>
              </a:rPr>
              <a:t>使用含氟漱口水</a:t>
            </a:r>
            <a:r>
              <a:rPr lang="zh-TW" altLang="en-US" dirty="0">
                <a:solidFill>
                  <a:srgbClr val="FF0000"/>
                </a:solidFill>
              </a:rPr>
              <a:t>，經牙醫師評估，可服用氟錠</a:t>
            </a:r>
            <a:r>
              <a:rPr lang="zh-TW" altLang="en-US" dirty="0" smtClean="0">
                <a:solidFill>
                  <a:srgbClr val="FF0000"/>
                </a:solidFill>
              </a:rPr>
              <a:t>每天</a:t>
            </a:r>
            <a:r>
              <a:rPr lang="en-US" altLang="zh-TW" dirty="0" smtClean="0">
                <a:solidFill>
                  <a:srgbClr val="FF0000"/>
                </a:solidFill>
              </a:rPr>
              <a:t>1.0</a:t>
            </a:r>
            <a:r>
              <a:rPr lang="zh-TW" altLang="en-US" dirty="0" smtClean="0">
                <a:solidFill>
                  <a:srgbClr val="FF0000"/>
                </a:solidFill>
              </a:rPr>
              <a:t>毫克</a:t>
            </a:r>
            <a:r>
              <a:rPr lang="zh-TW" altLang="en-US" dirty="0">
                <a:solidFill>
                  <a:srgbClr val="FF0000"/>
                </a:solidFill>
              </a:rPr>
              <a:t>。</a:t>
            </a:r>
          </a:p>
          <a:p>
            <a:pPr marL="538163" indent="-538163"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zh-TW" altLang="en-US" dirty="0" smtClean="0">
                <a:solidFill>
                  <a:schemeClr val="tx1"/>
                </a:solidFill>
              </a:rPr>
              <a:t>３</a:t>
            </a:r>
            <a:r>
              <a:rPr lang="en-US" altLang="zh-TW" dirty="0" smtClean="0">
                <a:solidFill>
                  <a:schemeClr val="tx1"/>
                </a:solidFill>
              </a:rPr>
              <a:t>.</a:t>
            </a:r>
            <a:r>
              <a:rPr lang="zh-TW" altLang="en-US" dirty="0" smtClean="0">
                <a:solidFill>
                  <a:schemeClr val="tx1"/>
                </a:solidFill>
              </a:rPr>
              <a:t>恆牙臼齒、小臼齒做窩溝封閉劑</a:t>
            </a:r>
            <a:r>
              <a:rPr lang="en-US" altLang="zh-TW" dirty="0" smtClean="0">
                <a:solidFill>
                  <a:schemeClr val="tx1"/>
                </a:solidFill>
              </a:rPr>
              <a:t>(P&amp;F sealant)</a:t>
            </a:r>
          </a:p>
          <a:p>
            <a:pPr marL="538163" indent="-538163"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zh-TW" altLang="en-US" dirty="0" smtClean="0">
                <a:solidFill>
                  <a:schemeClr val="tx1"/>
                </a:solidFill>
              </a:rPr>
              <a:t>４</a:t>
            </a:r>
            <a:r>
              <a:rPr lang="en-US" altLang="zh-TW" dirty="0" smtClean="0">
                <a:solidFill>
                  <a:schemeClr val="tx1"/>
                </a:solidFill>
              </a:rPr>
              <a:t>.</a:t>
            </a:r>
            <a:r>
              <a:rPr lang="zh-TW" altLang="en-US" dirty="0" smtClean="0">
                <a:solidFill>
                  <a:schemeClr val="tx1"/>
                </a:solidFill>
              </a:rPr>
              <a:t>清潔口腔使用牙線</a:t>
            </a:r>
            <a:r>
              <a:rPr lang="en-US" altLang="zh-TW" dirty="0" smtClean="0">
                <a:solidFill>
                  <a:schemeClr val="tx1"/>
                </a:solidFill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</a:rPr>
              <a:t>棒</a:t>
            </a:r>
            <a:r>
              <a:rPr lang="en-US" altLang="zh-TW" dirty="0" smtClean="0">
                <a:solidFill>
                  <a:schemeClr val="tx1"/>
                </a:solidFill>
              </a:rPr>
              <a:t>)</a:t>
            </a:r>
            <a:r>
              <a:rPr lang="zh-TW" altLang="en-US" dirty="0" smtClean="0">
                <a:solidFill>
                  <a:schemeClr val="tx1"/>
                </a:solidFill>
              </a:rPr>
              <a:t>及含氟牙膏刷牙，早餐後睡覺前，每天至少</a:t>
            </a:r>
            <a:r>
              <a:rPr lang="en-US" altLang="zh-TW" dirty="0" smtClean="0">
                <a:solidFill>
                  <a:schemeClr val="tx1"/>
                </a:solidFill>
              </a:rPr>
              <a:t>2</a:t>
            </a:r>
            <a:r>
              <a:rPr lang="zh-TW" altLang="en-US" dirty="0" smtClean="0">
                <a:solidFill>
                  <a:schemeClr val="tx1"/>
                </a:solidFill>
              </a:rPr>
              <a:t>次</a:t>
            </a:r>
            <a:r>
              <a:rPr lang="en-US" altLang="zh-TW" dirty="0" smtClean="0">
                <a:solidFill>
                  <a:schemeClr val="tx1"/>
                </a:solidFill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</a:rPr>
              <a:t>餐</a:t>
            </a:r>
            <a:r>
              <a:rPr lang="zh-TW" altLang="en-US" dirty="0" smtClean="0">
                <a:solidFill>
                  <a:schemeClr val="tx1"/>
                </a:solidFill>
              </a:rPr>
              <a:t>後即潔</a:t>
            </a:r>
            <a:r>
              <a:rPr lang="zh-TW" altLang="en-US" dirty="0" smtClean="0">
                <a:solidFill>
                  <a:schemeClr val="tx1"/>
                </a:solidFill>
              </a:rPr>
              <a:t>牙</a:t>
            </a:r>
            <a:r>
              <a:rPr lang="en-US" altLang="zh-TW" dirty="0" smtClean="0">
                <a:solidFill>
                  <a:schemeClr val="tx1"/>
                </a:solidFill>
              </a:rPr>
              <a:t>).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538163" indent="-538163"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zh-TW" altLang="en-US" dirty="0" smtClean="0">
                <a:solidFill>
                  <a:schemeClr val="tx1"/>
                </a:solidFill>
              </a:rPr>
              <a:t>５</a:t>
            </a:r>
            <a:r>
              <a:rPr lang="en-US" altLang="zh-TW" dirty="0" smtClean="0">
                <a:solidFill>
                  <a:schemeClr val="tx1"/>
                </a:solidFill>
              </a:rPr>
              <a:t>.</a:t>
            </a:r>
            <a:r>
              <a:rPr lang="zh-TW" altLang="en-US" dirty="0" smtClean="0">
                <a:solidFill>
                  <a:schemeClr val="tx1"/>
                </a:solidFill>
              </a:rPr>
              <a:t>發現</a:t>
            </a:r>
            <a:r>
              <a:rPr lang="zh-TW" altLang="en-US" dirty="0" smtClean="0">
                <a:solidFill>
                  <a:schemeClr val="tx1"/>
                </a:solidFill>
              </a:rPr>
              <a:t>齲齒，立即就醫</a:t>
            </a:r>
          </a:p>
        </p:txBody>
      </p:sp>
      <p:sp>
        <p:nvSpPr>
          <p:cNvPr id="2" name="矩形 1"/>
          <p:cNvSpPr/>
          <p:nvPr/>
        </p:nvSpPr>
        <p:spPr>
          <a:xfrm>
            <a:off x="505898" y="692696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/>
              <a:t>牙醫界建議兒童口腔保健</a:t>
            </a:r>
            <a:br>
              <a:rPr lang="zh-TW" altLang="en-US" sz="4400" dirty="0"/>
            </a:br>
            <a:r>
              <a:rPr lang="en-US" altLang="zh-TW" sz="4000" dirty="0">
                <a:solidFill>
                  <a:srgbClr val="FF0000"/>
                </a:solidFill>
              </a:rPr>
              <a:t>6 – 12</a:t>
            </a:r>
            <a:r>
              <a:rPr lang="zh-TW" altLang="en-US" sz="4000" dirty="0">
                <a:solidFill>
                  <a:srgbClr val="FF0000"/>
                </a:solidFill>
              </a:rPr>
              <a:t>歲</a:t>
            </a:r>
            <a:r>
              <a:rPr lang="en-US" altLang="zh-TW" sz="4000" dirty="0">
                <a:solidFill>
                  <a:srgbClr val="FF0000"/>
                </a:solidFill>
              </a:rPr>
              <a:t>:</a:t>
            </a:r>
            <a:r>
              <a:rPr lang="zh-TW" altLang="en-US" sz="4000" dirty="0">
                <a:solidFill>
                  <a:srgbClr val="FF0000"/>
                </a:solidFill>
              </a:rPr>
              <a:t>「從小保護牙，老來不缺牙」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350" y="1700213"/>
            <a:ext cx="6121400" cy="841375"/>
          </a:xfrm>
        </p:spPr>
        <p:txBody>
          <a:bodyPr/>
          <a:lstStyle/>
          <a:p>
            <a:pPr eaLnBrk="1" hangingPunct="1"/>
            <a:r>
              <a:rPr lang="zh-TW" altLang="en-US" sz="4000" smtClean="0"/>
              <a:t>衛教對象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2708275"/>
            <a:ext cx="7416800" cy="266382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</a:rPr>
              <a:t>學齡前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</a:rPr>
              <a:t>preschool</a:t>
            </a:r>
            <a:r>
              <a:rPr lang="en-US" altLang="zh-TW" sz="4000" dirty="0" smtClean="0">
                <a:solidFill>
                  <a:schemeClr val="tx1"/>
                </a:solidFill>
                <a:latin typeface="標楷體" pitchFamily="65" charset="-120"/>
              </a:rPr>
              <a:t>---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</a:rPr>
              <a:t>家長為主</a:t>
            </a:r>
            <a:endParaRPr lang="zh-TW" altLang="en-US" sz="2800" dirty="0" smtClean="0">
              <a:solidFill>
                <a:schemeClr val="tx1"/>
              </a:solidFill>
              <a:latin typeface="標楷體" pitchFamily="65" charset="-120"/>
            </a:endParaRP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6~9 </a:t>
            </a:r>
            <a:r>
              <a:rPr lang="zh-TW" alt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歲</a:t>
            </a:r>
            <a:r>
              <a:rPr lang="en-US" altLang="zh-TW" sz="4000" dirty="0" smtClean="0">
                <a:solidFill>
                  <a:schemeClr val="tx1"/>
                </a:solidFill>
                <a:latin typeface="標楷體" pitchFamily="65" charset="-120"/>
              </a:rPr>
              <a:t>---------</a:t>
            </a:r>
            <a:r>
              <a:rPr lang="zh-TW" alt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兒童與家長 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&gt;10 </a:t>
            </a:r>
            <a:r>
              <a:rPr lang="zh-TW" alt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歲</a:t>
            </a:r>
            <a:r>
              <a:rPr lang="en-US" altLang="zh-TW" sz="4000" dirty="0" smtClean="0">
                <a:solidFill>
                  <a:schemeClr val="tx1"/>
                </a:solidFill>
                <a:latin typeface="標楷體" pitchFamily="65" charset="-120"/>
              </a:rPr>
              <a:t>---------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</a:rPr>
              <a:t>兒童為主 </a:t>
            </a:r>
          </a:p>
        </p:txBody>
      </p:sp>
      <p:sp>
        <p:nvSpPr>
          <p:cNvPr id="294916" name="Rectangle 4"/>
          <p:cNvSpPr>
            <a:spLocks noChangeArrowheads="1"/>
          </p:cNvSpPr>
          <p:nvPr/>
        </p:nvSpPr>
        <p:spPr bwMode="auto">
          <a:xfrm>
            <a:off x="755650" y="836613"/>
            <a:ext cx="7345363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kern="0" dirty="0">
                <a:solidFill>
                  <a:srgbClr val="003399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rPr>
              <a:t>口腔衛教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23850" y="188913"/>
            <a:ext cx="6696075" cy="99695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000" dirty="0" smtClean="0">
                <a:latin typeface="標楷體" pitchFamily="65" charset="-120"/>
              </a:rPr>
              <a:t>年齡有別的潔牙技巧</a:t>
            </a:r>
            <a:r>
              <a:rPr lang="en-US" altLang="zh-TW" sz="4000" dirty="0" smtClean="0">
                <a:latin typeface="標楷體" pitchFamily="65" charset="-120"/>
              </a:rPr>
              <a:t>-2015</a:t>
            </a:r>
            <a:endParaRPr lang="zh-TW" altLang="en-US" sz="4000" dirty="0" smtClean="0">
              <a:solidFill>
                <a:srgbClr val="FFFF00"/>
              </a:solidFill>
              <a:latin typeface="標楷體" pitchFamily="65" charset="-120"/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8300" y="1125538"/>
            <a:ext cx="2159000" cy="1473200"/>
          </a:xfrm>
        </p:spPr>
      </p:pic>
      <p:pic>
        <p:nvPicPr>
          <p:cNvPr id="1434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45" y="2155767"/>
            <a:ext cx="2161309" cy="1479665"/>
          </a:xfrm>
        </p:spPr>
      </p:pic>
      <p:pic>
        <p:nvPicPr>
          <p:cNvPr id="14341" name="Picture 8" descr="floss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4"/>
          <a:stretch>
            <a:fillRect/>
          </a:stretch>
        </p:blipFill>
        <p:spPr bwMode="auto">
          <a:xfrm>
            <a:off x="6718300" y="4437063"/>
            <a:ext cx="21494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68313" y="5170488"/>
            <a:ext cx="6249987" cy="13477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Ø"/>
              <a:defRPr/>
            </a:pPr>
            <a:r>
              <a:rPr kumimoji="0" lang="zh-TW" altLang="en-US" sz="2400" b="1" dirty="0">
                <a:solidFill>
                  <a:srgbClr val="FF0000"/>
                </a:solidFill>
                <a:latin typeface="+mn-ea"/>
                <a:ea typeface="+mn-ea"/>
              </a:rPr>
              <a:t>每天至少二次</a:t>
            </a:r>
            <a:r>
              <a:rPr kumimoji="0" lang="en-US" altLang="zh-TW" sz="2400" b="1" dirty="0">
                <a:solidFill>
                  <a:srgbClr val="FF0000"/>
                </a:solidFill>
                <a:latin typeface="+mn-ea"/>
                <a:ea typeface="+mn-ea"/>
              </a:rPr>
              <a:t>(</a:t>
            </a:r>
            <a:r>
              <a:rPr kumimoji="0" lang="zh-TW" altLang="en-US" sz="2400" b="1" dirty="0">
                <a:solidFill>
                  <a:srgbClr val="FF0000"/>
                </a:solidFill>
                <a:latin typeface="+mn-ea"/>
                <a:ea typeface="+mn-ea"/>
              </a:rPr>
              <a:t>早餐後、睡覺前</a:t>
            </a:r>
            <a:r>
              <a:rPr kumimoji="0" lang="en-US" altLang="zh-TW" sz="2400" b="1" dirty="0">
                <a:solidFill>
                  <a:srgbClr val="FF0000"/>
                </a:solidFill>
                <a:latin typeface="+mn-ea"/>
                <a:ea typeface="+mn-ea"/>
              </a:rPr>
              <a:t>)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Ø"/>
              <a:defRPr/>
            </a:pPr>
            <a:r>
              <a:rPr kumimoji="0" lang="zh-TW" altLang="en-US" sz="2400" b="1" dirty="0">
                <a:solidFill>
                  <a:srgbClr val="FF0000"/>
                </a:solidFill>
                <a:latin typeface="+mn-ea"/>
                <a:ea typeface="+mn-ea"/>
              </a:rPr>
              <a:t>最好每餐後潔牙，原則上使用含氟牙膏 </a:t>
            </a:r>
            <a:endParaRPr kumimoji="0" lang="en-US" altLang="zh-TW" sz="2400" b="1" dirty="0">
              <a:solidFill>
                <a:srgbClr val="FF0000"/>
              </a:solidFill>
              <a:latin typeface="+mn-ea"/>
              <a:ea typeface="+mn-ea"/>
            </a:endParaRP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120000"/>
              <a:buFont typeface="Wingdings" pitchFamily="2" charset="2"/>
              <a:buChar char="Ø"/>
              <a:defRPr/>
            </a:pPr>
            <a:r>
              <a:rPr kumimoji="0" lang="zh-TW" altLang="en-US" sz="2400" b="1" dirty="0">
                <a:solidFill>
                  <a:srgbClr val="FF0000"/>
                </a:solidFill>
                <a:latin typeface="+mn-ea"/>
                <a:ea typeface="+mn-ea"/>
              </a:rPr>
              <a:t>刷牙前先使用牙線</a:t>
            </a:r>
            <a:r>
              <a:rPr kumimoji="0" lang="en-US" altLang="zh-TW" sz="2400" b="1" dirty="0">
                <a:solidFill>
                  <a:srgbClr val="FF0000"/>
                </a:solidFill>
                <a:latin typeface="+mn-ea"/>
                <a:ea typeface="+mn-ea"/>
              </a:rPr>
              <a:t>(</a:t>
            </a:r>
            <a:r>
              <a:rPr kumimoji="0" lang="zh-TW" altLang="en-US" sz="2400" b="1" dirty="0">
                <a:solidFill>
                  <a:srgbClr val="FF0000"/>
                </a:solidFill>
                <a:latin typeface="+mn-ea"/>
                <a:ea typeface="+mn-ea"/>
              </a:rPr>
              <a:t>棒</a:t>
            </a:r>
            <a:r>
              <a:rPr kumimoji="0" lang="en-US" altLang="zh-TW" sz="2400" b="1" dirty="0" smtClean="0">
                <a:solidFill>
                  <a:srgbClr val="FF0000"/>
                </a:solidFill>
                <a:latin typeface="+mn-ea"/>
                <a:ea typeface="+mn-ea"/>
              </a:rPr>
              <a:t>)</a:t>
            </a:r>
            <a:r>
              <a:rPr kumimoji="0" lang="zh-TW" altLang="en-US" sz="2400" b="1" dirty="0" smtClean="0">
                <a:solidFill>
                  <a:srgbClr val="FF0000"/>
                </a:solidFill>
                <a:latin typeface="+mn-ea"/>
                <a:ea typeface="+mn-ea"/>
              </a:rPr>
              <a:t>清潔牙縫</a:t>
            </a:r>
            <a:endParaRPr kumimoji="0" lang="en-US" altLang="zh-TW" sz="24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1434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5903887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zh-TW" altLang="en-US" sz="6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牙線的種類</a:t>
            </a:r>
            <a:endParaRPr lang="zh-TW" altLang="en-US" sz="60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988" y="1484313"/>
            <a:ext cx="1676400" cy="1114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635125"/>
            <a:ext cx="1819275" cy="1323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2814638"/>
            <a:ext cx="16764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4068763"/>
            <a:ext cx="16764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1844675"/>
            <a:ext cx="16764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/>
          <a:srcRect t="17010"/>
          <a:stretch/>
        </p:blipFill>
        <p:spPr bwMode="auto">
          <a:xfrm>
            <a:off x="2597150" y="5183188"/>
            <a:ext cx="1917700" cy="112236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9465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4841875"/>
            <a:ext cx="17049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71838"/>
            <a:ext cx="18573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3133725"/>
            <a:ext cx="214312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5373688"/>
            <a:ext cx="20097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628775"/>
            <a:ext cx="214312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3276600"/>
            <a:ext cx="196215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914900"/>
            <a:ext cx="2170113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345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文字版面配置區 4"/>
          <p:cNvSpPr>
            <a:spLocks noGrp="1"/>
          </p:cNvSpPr>
          <p:nvPr>
            <p:ph type="body" idx="1"/>
          </p:nvPr>
        </p:nvSpPr>
        <p:spPr>
          <a:xfrm>
            <a:off x="917243" y="620688"/>
            <a:ext cx="2773362" cy="90924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6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牙間刷</a:t>
            </a:r>
          </a:p>
        </p:txBody>
      </p:sp>
      <p:pic>
        <p:nvPicPr>
          <p:cNvPr id="56324" name="Pictur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913" y="2060575"/>
            <a:ext cx="3668712" cy="137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>
          <a:xfrm>
            <a:off x="5368214" y="2492896"/>
            <a:ext cx="2833688" cy="6397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dirty="0" smtClean="0"/>
              <a:t>          </a:t>
            </a:r>
            <a:r>
              <a:rPr lang="zh-TW" altLang="en-US" sz="4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牙線棒</a:t>
            </a:r>
            <a:endParaRPr lang="zh-TW" altLang="en-US" sz="4400" dirty="0">
              <a:solidFill>
                <a:schemeClr val="tx1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86788-8A5E-4498-BD8A-1960E15634AA}" type="slidenum">
              <a:rPr lang="zh-TW" altLang="en-US"/>
              <a:pPr>
                <a:defRPr/>
              </a:pPr>
              <a:t>36</a:t>
            </a:fld>
            <a:endParaRPr lang="zh-TW" alt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494338"/>
            <a:ext cx="1538287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7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353050"/>
            <a:ext cx="2128837" cy="127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8" name="圖片 11" descr="2108571797_71c56cd9d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3549650"/>
            <a:ext cx="106362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3673475"/>
            <a:ext cx="1201737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30" name="Picture 2" descr="F:\6fc75ada88440f8a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3629025"/>
            <a:ext cx="119062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8" descr="http://t3.gstatic.com/images?q=tbn:ANd9GcS8Big3DiluVvfNwyM_ztszsXqGhKWt_aj6rAGj8S-qsPr2wro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49638"/>
            <a:ext cx="2088009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3449638"/>
            <a:ext cx="1595437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3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381001"/>
            <a:ext cx="2973388" cy="182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34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57788"/>
            <a:ext cx="1872208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35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634" y="5157788"/>
            <a:ext cx="190182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爆炸 1 19"/>
          <p:cNvSpPr/>
          <p:nvPr/>
        </p:nvSpPr>
        <p:spPr>
          <a:xfrm>
            <a:off x="246063" y="4451350"/>
            <a:ext cx="649287" cy="803275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chemeClr val="tx1"/>
                </a:solidFill>
              </a:rPr>
              <a:t>外</a:t>
            </a:r>
          </a:p>
        </p:txBody>
      </p:sp>
      <p:sp>
        <p:nvSpPr>
          <p:cNvPr id="24" name="爆炸 1 23"/>
          <p:cNvSpPr/>
          <p:nvPr/>
        </p:nvSpPr>
        <p:spPr>
          <a:xfrm>
            <a:off x="2265363" y="4549775"/>
            <a:ext cx="649287" cy="803275"/>
          </a:xfrm>
          <a:prstGeom prst="irregularSeal1">
            <a:avLst/>
          </a:prstGeom>
          <a:solidFill>
            <a:srgbClr val="0EE3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chemeClr val="tx1"/>
                </a:solidFill>
              </a:rPr>
              <a:t>內</a:t>
            </a:r>
          </a:p>
        </p:txBody>
      </p:sp>
    </p:spTree>
    <p:extLst>
      <p:ext uri="{BB962C8B-B14F-4D97-AF65-F5344CB8AC3E}">
        <p14:creationId xmlns:p14="http://schemas.microsoft.com/office/powerpoint/2010/main" val="38145254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牙間刷、單束毛牙刷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550" y="1844675"/>
            <a:ext cx="2879725" cy="4248150"/>
          </a:xfr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76825" y="4365625"/>
            <a:ext cx="2951163" cy="2087563"/>
          </a:xfr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844675"/>
            <a:ext cx="2951163" cy="21605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10804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188"/>
            <a:r>
              <a:rPr lang="zh-TW" altLang="en-US" b="1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牙線</a:t>
            </a:r>
            <a:r>
              <a:rPr lang="en-US" altLang="zh-TW" b="1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棒</a:t>
            </a:r>
            <a:r>
              <a:rPr lang="en-US" altLang="zh-TW" b="1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)</a:t>
            </a:r>
            <a:r>
              <a:rPr lang="zh-TW" altLang="en-US" b="1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的使用</a:t>
            </a:r>
            <a:r>
              <a:rPr lang="en-US" altLang="zh-TW" b="1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-</a:t>
            </a:r>
            <a:r>
              <a:rPr lang="zh-TW" altLang="en-US" dirty="0">
                <a:solidFill>
                  <a:schemeClr val="tx1"/>
                </a:solidFill>
                <a:latin typeface="標楷體" pitchFamily="65" charset="-120"/>
              </a:rPr>
              <a:t>學齡前</a:t>
            </a:r>
            <a:endParaRPr lang="zh-TW" altLang="en-US" b="1" dirty="0" smtClean="0">
              <a:solidFill>
                <a:srgbClr val="FF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8229600" cy="1439863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30000"/>
              </a:lnSpc>
              <a:defRPr/>
            </a:pPr>
            <a:r>
              <a:rPr lang="zh-TW" altLang="en-US" sz="58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功能：去除牙縫中的食物殘渣與牙菌斑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zh-TW" altLang="en-US" sz="51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        </a:t>
            </a:r>
            <a:r>
              <a:rPr lang="en-US" altLang="zh-TW" sz="51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51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學齡前兒童家長每天至少使用一次牙線</a:t>
            </a:r>
            <a:r>
              <a:rPr lang="en-US" altLang="zh-TW" sz="51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51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棒</a:t>
            </a:r>
            <a:r>
              <a:rPr lang="en-US" altLang="zh-TW" sz="51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TW" altLang="en-US" sz="51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清潔齒列</a:t>
            </a:r>
            <a:endParaRPr lang="zh-TW" altLang="en-US" sz="44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8724" name="圖片 4" descr="baby floss-2.jpg"/>
          <p:cNvPicPr>
            <a:picLocks noChangeAspect="1"/>
          </p:cNvPicPr>
          <p:nvPr/>
        </p:nvPicPr>
        <p:blipFill>
          <a:blip r:embed="rId3"/>
          <a:srcRect t="8333" r="5556" b="13889"/>
          <a:stretch>
            <a:fillRect/>
          </a:stretch>
        </p:blipFill>
        <p:spPr bwMode="auto">
          <a:xfrm>
            <a:off x="3563938" y="3141663"/>
            <a:ext cx="5040312" cy="324008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141663"/>
            <a:ext cx="2941637" cy="324008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67416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772400" cy="3890863"/>
          </a:xfrm>
        </p:spPr>
        <p:txBody>
          <a:bodyPr>
            <a:noAutofit/>
          </a:bodyPr>
          <a:lstStyle/>
          <a:p>
            <a:pPr algn="l">
              <a:lnSpc>
                <a:spcPts val="6000"/>
              </a:lnSpc>
            </a:pPr>
            <a:r>
              <a:rPr lang="zh-TW" altLang="en-US" sz="8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潔</a:t>
            </a:r>
            <a:r>
              <a:rPr lang="zh-TW" altLang="en-US" sz="8800" dirty="0">
                <a:latin typeface="細明體" panose="02020509000000000000" pitchFamily="49" charset="-120"/>
                <a:ea typeface="細明體" panose="02020509000000000000" pitchFamily="49" charset="-120"/>
              </a:rPr>
              <a:t>牙技巧</a:t>
            </a:r>
            <a:r>
              <a:rPr lang="zh-TW" altLang="en-US" sz="8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教學</a:t>
            </a:r>
            <a:r>
              <a:rPr lang="en-US" altLang="zh-TW" sz="8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-</a:t>
            </a:r>
            <a:br>
              <a:rPr lang="en-US" altLang="zh-TW" sz="8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</a:br>
            <a:r>
              <a:rPr lang="en-US" altLang="zh-TW" sz="8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/>
            </a:r>
            <a:br>
              <a:rPr lang="en-US" altLang="zh-TW" sz="8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</a:br>
            <a:r>
              <a:rPr lang="zh-TW" altLang="en-US" sz="7200" dirty="0">
                <a:latin typeface="細明體" panose="02020509000000000000" pitchFamily="49" charset="-120"/>
                <a:ea typeface="細明體" panose="02020509000000000000" pitchFamily="49" charset="-120"/>
              </a:rPr>
              <a:t>＊</a:t>
            </a:r>
            <a:r>
              <a:rPr lang="zh-TW" altLang="en-US" sz="7200" dirty="0">
                <a:latin typeface="細明體" panose="02020509000000000000" pitchFamily="49" charset="-120"/>
                <a:ea typeface="細明體" panose="02020509000000000000" pitchFamily="49" charset="-120"/>
                <a:hlinkClick r:id="rId2" action="ppaction://hlinkfile"/>
              </a:rPr>
              <a:t>牙線</a:t>
            </a:r>
            <a:r>
              <a:rPr lang="en-US" altLang="zh-TW" sz="7200" dirty="0"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zh-TW" altLang="en-US" sz="7200" dirty="0">
                <a:latin typeface="細明體" panose="02020509000000000000" pitchFamily="49" charset="-120"/>
                <a:ea typeface="細明體" panose="02020509000000000000" pitchFamily="49" charset="-120"/>
              </a:rPr>
              <a:t>棒</a:t>
            </a:r>
            <a:r>
              <a:rPr lang="en-US" altLang="zh-TW" sz="7200" dirty="0">
                <a:latin typeface="細明體" panose="02020509000000000000" pitchFamily="49" charset="-120"/>
                <a:ea typeface="細明體" panose="02020509000000000000" pitchFamily="49" charset="-120"/>
              </a:rPr>
              <a:t>)</a:t>
            </a:r>
            <a:r>
              <a:rPr lang="zh-TW" altLang="en-US" sz="72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操作</a:t>
            </a:r>
            <a:r>
              <a:rPr lang="en-US" altLang="zh-TW" sz="72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/>
            </a:r>
            <a:br>
              <a:rPr lang="en-US" altLang="zh-TW" sz="72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</a:br>
            <a:endParaRPr lang="zh-TW" altLang="en-US" sz="40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0353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+mj-ea"/>
              </a:rPr>
              <a:t>大    綱</a:t>
            </a:r>
            <a:endParaRPr lang="zh-TW" altLang="en-US" sz="4800" dirty="0"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052736"/>
            <a:ext cx="8424936" cy="5472608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+mj-ea"/>
                <a:ea typeface="+mj-ea"/>
              </a:rPr>
              <a:t>潔</a:t>
            </a:r>
            <a:r>
              <a:rPr lang="zh-TW" altLang="en-US" dirty="0">
                <a:latin typeface="+mj-ea"/>
                <a:ea typeface="+mj-ea"/>
              </a:rPr>
              <a:t>牙</a:t>
            </a:r>
            <a:r>
              <a:rPr lang="zh-TW" altLang="en-US" dirty="0" smtClean="0">
                <a:latin typeface="+mj-ea"/>
                <a:ea typeface="+mj-ea"/>
              </a:rPr>
              <a:t>技巧訓練工具</a:t>
            </a:r>
            <a:r>
              <a:rPr lang="en-US" altLang="zh-TW" dirty="0" smtClean="0">
                <a:latin typeface="+mj-ea"/>
                <a:ea typeface="+mj-ea"/>
              </a:rPr>
              <a:t>-</a:t>
            </a:r>
          </a:p>
          <a:p>
            <a:pPr marL="0" indent="0">
              <a:lnSpc>
                <a:spcPts val="3500"/>
              </a:lnSpc>
              <a:buNone/>
            </a:pPr>
            <a:r>
              <a:rPr lang="zh-TW" altLang="en-US" sz="2400" dirty="0">
                <a:latin typeface="+mj-ea"/>
                <a:ea typeface="+mj-ea"/>
              </a:rPr>
              <a:t> </a:t>
            </a:r>
            <a:r>
              <a:rPr lang="zh-TW" altLang="en-US" sz="2400" dirty="0" smtClean="0">
                <a:latin typeface="+mj-ea"/>
                <a:ea typeface="+mj-ea"/>
              </a:rPr>
              <a:t>     </a:t>
            </a:r>
            <a:r>
              <a:rPr lang="zh-TW" altLang="en-US" dirty="0" smtClean="0">
                <a:latin typeface="+mj-ea"/>
                <a:ea typeface="+mj-ea"/>
              </a:rPr>
              <a:t>刷牙</a:t>
            </a:r>
            <a:r>
              <a:rPr lang="zh-TW" altLang="en-US" dirty="0">
                <a:latin typeface="+mj-ea"/>
                <a:ea typeface="+mj-ea"/>
              </a:rPr>
              <a:t>、牙線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en-US" dirty="0">
                <a:latin typeface="+mj-ea"/>
                <a:ea typeface="+mj-ea"/>
              </a:rPr>
              <a:t>棒</a:t>
            </a:r>
            <a:r>
              <a:rPr lang="en-US" altLang="zh-TW" dirty="0">
                <a:latin typeface="+mj-ea"/>
                <a:ea typeface="+mj-ea"/>
              </a:rPr>
              <a:t>)</a:t>
            </a:r>
            <a:r>
              <a:rPr lang="zh-TW" altLang="en-US" dirty="0" smtClean="0">
                <a:latin typeface="+mj-ea"/>
                <a:ea typeface="+mj-ea"/>
              </a:rPr>
              <a:t>、牙膏、牙</a:t>
            </a:r>
            <a:r>
              <a:rPr lang="zh-TW" altLang="en-US" dirty="0">
                <a:latin typeface="+mj-ea"/>
                <a:ea typeface="+mj-ea"/>
              </a:rPr>
              <a:t>菌斑顯示</a:t>
            </a:r>
            <a:r>
              <a:rPr lang="zh-TW" altLang="en-US" dirty="0" smtClean="0">
                <a:latin typeface="+mj-ea"/>
                <a:ea typeface="+mj-ea"/>
              </a:rPr>
              <a:t>劑</a:t>
            </a:r>
            <a:endParaRPr lang="en-US" altLang="zh-TW" dirty="0" smtClean="0">
              <a:latin typeface="+mj-ea"/>
              <a:ea typeface="+mj-ea"/>
            </a:endParaRPr>
          </a:p>
          <a:p>
            <a:pPr>
              <a:lnSpc>
                <a:spcPts val="35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latin typeface="+mj-ea"/>
                <a:ea typeface="+mj-ea"/>
              </a:rPr>
              <a:t> </a:t>
            </a:r>
            <a:r>
              <a:rPr lang="zh-TW" altLang="en-US" dirty="0" smtClean="0">
                <a:latin typeface="+mj-ea"/>
                <a:ea typeface="+mj-ea"/>
              </a:rPr>
              <a:t>潔</a:t>
            </a:r>
            <a:r>
              <a:rPr lang="zh-TW" altLang="en-US" dirty="0">
                <a:latin typeface="+mj-ea"/>
                <a:ea typeface="+mj-ea"/>
              </a:rPr>
              <a:t>牙</a:t>
            </a:r>
            <a:r>
              <a:rPr lang="zh-TW" altLang="en-US" dirty="0" smtClean="0">
                <a:latin typeface="+mj-ea"/>
                <a:ea typeface="+mj-ea"/>
              </a:rPr>
              <a:t>技巧基本功</a:t>
            </a:r>
            <a:r>
              <a:rPr lang="en-US" altLang="zh-TW" dirty="0" smtClean="0">
                <a:latin typeface="+mj-ea"/>
                <a:ea typeface="+mj-ea"/>
              </a:rPr>
              <a:t>:</a:t>
            </a:r>
          </a:p>
          <a:p>
            <a:pPr marL="0" indent="0">
              <a:lnSpc>
                <a:spcPts val="3500"/>
              </a:lnSpc>
              <a:buNone/>
            </a:pPr>
            <a:r>
              <a:rPr lang="zh-TW" altLang="en-US" dirty="0" smtClean="0">
                <a:solidFill>
                  <a:srgbClr val="C00000"/>
                </a:solidFill>
                <a:latin typeface="+mj-ea"/>
                <a:ea typeface="+mj-ea"/>
              </a:rPr>
              <a:t>    </a:t>
            </a:r>
            <a:r>
              <a:rPr lang="en-US" altLang="zh-TW" dirty="0" smtClean="0">
                <a:latin typeface="+mj-ea"/>
                <a:ea typeface="+mj-ea"/>
              </a:rPr>
              <a:t>※</a:t>
            </a:r>
            <a:r>
              <a:rPr lang="zh-TW" altLang="en-US" dirty="0" smtClean="0">
                <a:latin typeface="+mj-ea"/>
                <a:ea typeface="+mj-ea"/>
              </a:rPr>
              <a:t>牙線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en-US" dirty="0">
                <a:latin typeface="+mj-ea"/>
                <a:ea typeface="+mj-ea"/>
              </a:rPr>
              <a:t>棒</a:t>
            </a:r>
            <a:r>
              <a:rPr lang="en-US" altLang="zh-TW" dirty="0">
                <a:latin typeface="+mj-ea"/>
                <a:ea typeface="+mj-ea"/>
              </a:rPr>
              <a:t>)</a:t>
            </a:r>
            <a:r>
              <a:rPr lang="zh-TW" altLang="en-US" dirty="0">
                <a:latin typeface="+mj-ea"/>
                <a:ea typeface="+mj-ea"/>
              </a:rPr>
              <a:t>操作</a:t>
            </a:r>
            <a:r>
              <a:rPr lang="en-US" altLang="zh-TW" dirty="0" smtClean="0">
                <a:latin typeface="+mj-ea"/>
                <a:ea typeface="+mj-ea"/>
              </a:rPr>
              <a:t> </a:t>
            </a:r>
          </a:p>
          <a:p>
            <a:pPr marL="0" indent="0">
              <a:lnSpc>
                <a:spcPts val="3500"/>
              </a:lnSpc>
              <a:buNone/>
            </a:pPr>
            <a:r>
              <a:rPr lang="en-US" altLang="zh-TW" dirty="0">
                <a:latin typeface="+mj-ea"/>
                <a:ea typeface="+mj-ea"/>
              </a:rPr>
              <a:t> </a:t>
            </a:r>
            <a:r>
              <a:rPr lang="en-US" altLang="zh-TW" dirty="0" smtClean="0">
                <a:latin typeface="+mj-ea"/>
                <a:ea typeface="+mj-ea"/>
              </a:rPr>
              <a:t>   </a:t>
            </a:r>
            <a:r>
              <a:rPr lang="en-US" altLang="zh-TW" dirty="0" smtClean="0">
                <a:latin typeface="+mj-ea"/>
              </a:rPr>
              <a:t>※</a:t>
            </a:r>
            <a:r>
              <a:rPr lang="zh-TW" altLang="en-US" dirty="0" smtClean="0">
                <a:latin typeface="+mj-ea"/>
                <a:ea typeface="+mj-ea"/>
              </a:rPr>
              <a:t>貝</a:t>
            </a:r>
            <a:r>
              <a:rPr lang="zh-TW" altLang="en-US" dirty="0">
                <a:latin typeface="+mj-ea"/>
                <a:ea typeface="+mj-ea"/>
              </a:rPr>
              <a:t>式刷牙</a:t>
            </a:r>
            <a:r>
              <a:rPr lang="zh-TW" altLang="en-US" dirty="0" smtClean="0">
                <a:latin typeface="+mj-ea"/>
                <a:ea typeface="+mj-ea"/>
              </a:rPr>
              <a:t>法</a:t>
            </a:r>
            <a:r>
              <a:rPr lang="en-US" altLang="zh-TW" dirty="0">
                <a:latin typeface="+mj-ea"/>
                <a:ea typeface="+mj-ea"/>
              </a:rPr>
              <a:t> </a:t>
            </a:r>
            <a:r>
              <a:rPr lang="en-US" altLang="zh-TW" dirty="0" smtClean="0">
                <a:latin typeface="+mj-ea"/>
                <a:ea typeface="+mj-ea"/>
              </a:rPr>
              <a:t>  </a:t>
            </a:r>
          </a:p>
          <a:p>
            <a:pPr marL="0" indent="0">
              <a:lnSpc>
                <a:spcPts val="3500"/>
              </a:lnSpc>
              <a:buNone/>
            </a:pPr>
            <a:r>
              <a:rPr lang="zh-TW" altLang="en-US" dirty="0" smtClean="0">
                <a:latin typeface="+mj-ea"/>
                <a:ea typeface="+mj-ea"/>
              </a:rPr>
              <a:t>   </a:t>
            </a:r>
            <a:r>
              <a:rPr lang="en-US" altLang="zh-TW" dirty="0" smtClean="0">
                <a:latin typeface="+mj-ea"/>
              </a:rPr>
              <a:t> </a:t>
            </a:r>
            <a:r>
              <a:rPr lang="en-US" altLang="zh-TW" dirty="0">
                <a:latin typeface="+mj-ea"/>
              </a:rPr>
              <a:t>※</a:t>
            </a:r>
            <a:r>
              <a:rPr lang="zh-TW" altLang="en-US" dirty="0" smtClean="0">
                <a:latin typeface="+mj-ea"/>
                <a:ea typeface="+mj-ea"/>
              </a:rPr>
              <a:t>幼兒</a:t>
            </a:r>
            <a:r>
              <a:rPr lang="zh-TW" altLang="en-US" dirty="0">
                <a:latin typeface="+mj-ea"/>
                <a:ea typeface="+mj-ea"/>
              </a:rPr>
              <a:t>潔牙</a:t>
            </a:r>
            <a:r>
              <a:rPr lang="zh-TW" altLang="en-US" dirty="0" smtClean="0">
                <a:latin typeface="+mj-ea"/>
                <a:ea typeface="+mj-ea"/>
              </a:rPr>
              <a:t>技巧</a:t>
            </a:r>
            <a:r>
              <a:rPr lang="en-US" altLang="zh-TW" dirty="0" smtClean="0">
                <a:latin typeface="+mj-ea"/>
                <a:ea typeface="+mj-ea"/>
              </a:rPr>
              <a:t>-</a:t>
            </a:r>
            <a:r>
              <a:rPr lang="zh-TW" altLang="en-US" dirty="0" smtClean="0">
                <a:latin typeface="+mj-ea"/>
                <a:ea typeface="+mj-ea"/>
              </a:rPr>
              <a:t>兩顆兩顆來回刷</a:t>
            </a:r>
            <a:r>
              <a:rPr lang="en-US" altLang="zh-TW" dirty="0" smtClean="0">
                <a:latin typeface="+mj-ea"/>
                <a:ea typeface="+mj-ea"/>
              </a:rPr>
              <a:t>-</a:t>
            </a:r>
            <a:r>
              <a:rPr lang="zh-TW" altLang="en-US" dirty="0" smtClean="0">
                <a:latin typeface="+mj-ea"/>
                <a:ea typeface="+mj-ea"/>
              </a:rPr>
              <a:t>幼兒園</a:t>
            </a:r>
            <a:endParaRPr lang="en-US" altLang="zh-TW" dirty="0" smtClean="0">
              <a:latin typeface="+mj-ea"/>
              <a:ea typeface="+mj-ea"/>
            </a:endParaRPr>
          </a:p>
          <a:p>
            <a:pPr marL="0" indent="0">
              <a:lnSpc>
                <a:spcPts val="3500"/>
              </a:lnSpc>
              <a:buNone/>
            </a:pPr>
            <a:r>
              <a:rPr lang="zh-TW" altLang="en-US" dirty="0" smtClean="0">
                <a:latin typeface="+mj-ea"/>
                <a:ea typeface="+mj-ea"/>
              </a:rPr>
              <a:t>      </a:t>
            </a:r>
            <a:r>
              <a:rPr lang="en-US" altLang="zh-TW" dirty="0" smtClean="0">
                <a:latin typeface="+mj-ea"/>
                <a:ea typeface="+mj-ea"/>
              </a:rPr>
              <a:t>(</a:t>
            </a:r>
            <a:r>
              <a:rPr lang="zh-TW" altLang="en-US" dirty="0" smtClean="0">
                <a:latin typeface="+mj-ea"/>
                <a:ea typeface="+mj-ea"/>
              </a:rPr>
              <a:t>特教班學童潔牙技巧</a:t>
            </a:r>
            <a:r>
              <a:rPr lang="en-US" altLang="zh-TW" dirty="0" smtClean="0">
                <a:latin typeface="+mj-ea"/>
                <a:ea typeface="+mj-ea"/>
              </a:rPr>
              <a:t>)</a:t>
            </a:r>
          </a:p>
          <a:p>
            <a:pPr>
              <a:lnSpc>
                <a:spcPts val="3500"/>
              </a:lnSpc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+mj-ea"/>
                <a:ea typeface="+mj-ea"/>
              </a:rPr>
              <a:t>恆牙脫落處理</a:t>
            </a:r>
            <a:endParaRPr lang="en-US" altLang="zh-TW" dirty="0" smtClean="0">
              <a:latin typeface="+mj-ea"/>
              <a:ea typeface="+mj-ea"/>
            </a:endParaRPr>
          </a:p>
          <a:p>
            <a:pPr>
              <a:lnSpc>
                <a:spcPts val="3500"/>
              </a:lnSpc>
              <a:buFont typeface="Wingdings" panose="05000000000000000000" pitchFamily="2" charset="2"/>
              <a:buChar char="l"/>
            </a:pPr>
            <a:r>
              <a:rPr lang="zh-TW" altLang="en-US" dirty="0" smtClean="0">
                <a:solidFill>
                  <a:srgbClr val="FF0000"/>
                </a:solidFill>
                <a:latin typeface="+mj-ea"/>
                <a:ea typeface="+mj-ea"/>
              </a:rPr>
              <a:t>實作流程</a:t>
            </a:r>
            <a:r>
              <a:rPr lang="en-US" altLang="zh-TW" dirty="0" smtClean="0">
                <a:solidFill>
                  <a:srgbClr val="FF0000"/>
                </a:solidFill>
                <a:latin typeface="+mj-ea"/>
                <a:ea typeface="+mj-ea"/>
              </a:rPr>
              <a:t>:</a:t>
            </a:r>
            <a:r>
              <a:rPr lang="zh-TW" altLang="en-US" dirty="0" smtClean="0">
                <a:solidFill>
                  <a:srgbClr val="FF0000"/>
                </a:solidFill>
                <a:latin typeface="+mj-ea"/>
                <a:ea typeface="+mj-ea"/>
              </a:rPr>
              <a:t>塗牙菌斑顯示劑           牙線</a:t>
            </a:r>
            <a:r>
              <a:rPr lang="en-US" altLang="zh-TW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+mj-ea"/>
                <a:ea typeface="+mj-ea"/>
              </a:rPr>
              <a:t>棒</a:t>
            </a:r>
            <a:r>
              <a:rPr lang="en-US" altLang="zh-TW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zh-TW" altLang="en-US" dirty="0" smtClean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endParaRPr lang="en-US" altLang="zh-TW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lnSpc>
                <a:spcPts val="3500"/>
              </a:lnSpc>
              <a:buNone/>
            </a:pPr>
            <a:r>
              <a:rPr lang="zh-TW" altLang="en-US" smtClean="0">
                <a:solidFill>
                  <a:srgbClr val="FF0000"/>
                </a:solidFill>
                <a:latin typeface="+mj-ea"/>
                <a:ea typeface="+mj-ea"/>
              </a:rPr>
              <a:t>   含氟牙膏      刷牙</a:t>
            </a:r>
            <a:r>
              <a:rPr lang="en-US" altLang="zh-TW" sz="2400" b="1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豌豆仁</a:t>
            </a:r>
            <a:r>
              <a:rPr lang="en-US" altLang="zh-TW" sz="2400" b="1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</a:p>
        </p:txBody>
      </p:sp>
      <p:sp>
        <p:nvSpPr>
          <p:cNvPr id="4" name="向右箭號 3"/>
          <p:cNvSpPr/>
          <p:nvPr/>
        </p:nvSpPr>
        <p:spPr>
          <a:xfrm>
            <a:off x="5796136" y="5568734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>
            <a:off x="2699792" y="6151941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9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r>
              <a:rPr lang="zh-TW" altLang="zh-TW" dirty="0">
                <a:latin typeface="+mj-ea"/>
              </a:rPr>
              <a:t>牙線的使用方法</a:t>
            </a:r>
            <a:endParaRPr lang="zh-TW" altLang="en-US" dirty="0">
              <a:latin typeface="+mj-ea"/>
            </a:endParaRPr>
          </a:p>
        </p:txBody>
      </p:sp>
      <p:sp>
        <p:nvSpPr>
          <p:cNvPr id="2" name="直排文字版面配置區 1"/>
          <p:cNvSpPr>
            <a:spLocks noGrp="1"/>
          </p:cNvSpPr>
          <p:nvPr>
            <p:ph type="body" orient="vert" idx="1"/>
          </p:nvPr>
        </p:nvSpPr>
        <p:spPr>
          <a:xfrm>
            <a:off x="457200" y="1122362"/>
            <a:ext cx="8686800" cy="4525963"/>
          </a:xfrm>
        </p:spPr>
        <p:txBody>
          <a:bodyPr vert="horz"/>
          <a:lstStyle/>
          <a:p>
            <a:r>
              <a:rPr lang="zh-TW" altLang="en-US" dirty="0">
                <a:latin typeface="+mj-ea"/>
                <a:ea typeface="+mj-ea"/>
              </a:rPr>
              <a:t>牙線拉出約</a:t>
            </a:r>
            <a:r>
              <a:rPr lang="en-US" altLang="zh-TW" dirty="0">
                <a:latin typeface="+mj-ea"/>
                <a:ea typeface="+mj-ea"/>
              </a:rPr>
              <a:t>45</a:t>
            </a:r>
            <a:r>
              <a:rPr lang="zh-TW" altLang="en-US" dirty="0">
                <a:latin typeface="+mj-ea"/>
                <a:ea typeface="+mj-ea"/>
              </a:rPr>
              <a:t>公分，纏繞在雙手中指第</a:t>
            </a:r>
            <a:r>
              <a:rPr lang="en-US" altLang="zh-TW" dirty="0">
                <a:latin typeface="+mj-ea"/>
                <a:ea typeface="+mj-ea"/>
              </a:rPr>
              <a:t>2</a:t>
            </a:r>
            <a:r>
              <a:rPr lang="zh-TW" altLang="en-US" dirty="0">
                <a:latin typeface="+mj-ea"/>
                <a:ea typeface="+mj-ea"/>
              </a:rPr>
              <a:t>指節</a:t>
            </a:r>
            <a:r>
              <a:rPr lang="zh-TW" altLang="en-US" dirty="0" smtClean="0">
                <a:latin typeface="+mj-ea"/>
                <a:ea typeface="+mj-ea"/>
              </a:rPr>
              <a:t>，約</a:t>
            </a:r>
            <a:r>
              <a:rPr lang="zh-TW" altLang="en-US" dirty="0">
                <a:latin typeface="+mj-ea"/>
                <a:ea typeface="+mj-ea"/>
              </a:rPr>
              <a:t>留下</a:t>
            </a:r>
            <a:r>
              <a:rPr lang="en-US" altLang="zh-TW" dirty="0">
                <a:latin typeface="+mj-ea"/>
                <a:ea typeface="+mj-ea"/>
              </a:rPr>
              <a:t>1</a:t>
            </a:r>
            <a:r>
              <a:rPr lang="zh-TW" altLang="en-US" dirty="0">
                <a:latin typeface="+mj-ea"/>
                <a:ea typeface="+mj-ea"/>
              </a:rPr>
              <a:t>公分牙線以供操作。</a:t>
            </a:r>
          </a:p>
          <a:p>
            <a:r>
              <a:rPr lang="zh-TW" altLang="en-US" dirty="0">
                <a:latin typeface="+mj-ea"/>
                <a:ea typeface="+mj-ea"/>
              </a:rPr>
              <a:t>牙線拉成</a:t>
            </a:r>
            <a:r>
              <a:rPr lang="en-US" altLang="zh-TW" dirty="0">
                <a:latin typeface="+mj-ea"/>
                <a:ea typeface="+mj-ea"/>
              </a:rPr>
              <a:t>C</a:t>
            </a:r>
            <a:r>
              <a:rPr lang="zh-TW" altLang="en-US" dirty="0">
                <a:latin typeface="+mj-ea"/>
                <a:ea typeface="+mj-ea"/>
              </a:rPr>
              <a:t>字型，緊貼牙面，上下刮。</a:t>
            </a:r>
          </a:p>
          <a:p>
            <a:r>
              <a:rPr lang="zh-TW" altLang="en-US" dirty="0">
                <a:latin typeface="+mj-ea"/>
                <a:ea typeface="+mj-ea"/>
              </a:rPr>
              <a:t>牙線是用來刮牙面的牙菌斑，而非只是挑牙縫間的食物殘渣。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827584" y="4071283"/>
            <a:ext cx="7560840" cy="1920240"/>
            <a:chOff x="3200401" y="4480560"/>
            <a:chExt cx="5674994" cy="2331720"/>
          </a:xfrm>
        </p:grpSpPr>
        <p:pic>
          <p:nvPicPr>
            <p:cNvPr id="5" name="圖片 4" descr="2010-22-728.jpg"/>
            <p:cNvPicPr/>
            <p:nvPr/>
          </p:nvPicPr>
          <p:blipFill>
            <a:blip r:embed="rId2" cstate="print"/>
            <a:srcRect l="33704" t="68454" r="48688" b="12931"/>
            <a:stretch>
              <a:fillRect/>
            </a:stretch>
          </p:blipFill>
          <p:spPr>
            <a:xfrm>
              <a:off x="6918960" y="4480560"/>
              <a:ext cx="1956435" cy="23317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6" name="圖片 5" descr="2010-22-728.jpg"/>
            <p:cNvPicPr/>
            <p:nvPr/>
          </p:nvPicPr>
          <p:blipFill>
            <a:blip r:embed="rId2" cstate="print"/>
            <a:srcRect l="51573" t="68319" r="11199" b="12931"/>
            <a:stretch>
              <a:fillRect/>
            </a:stretch>
          </p:blipFill>
          <p:spPr>
            <a:xfrm>
              <a:off x="3200401" y="4480560"/>
              <a:ext cx="3596639" cy="23317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425576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+mj-ea"/>
              </a:rPr>
              <a:t>牙線棒的使用</a:t>
            </a:r>
            <a:endParaRPr lang="zh-TW" altLang="en-US" dirty="0"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1368153"/>
          </a:xfrm>
        </p:spPr>
        <p:txBody>
          <a:bodyPr>
            <a:normAutofit fontScale="92500" lnSpcReduction="20000"/>
          </a:bodyPr>
          <a:lstStyle/>
          <a:p>
            <a:r>
              <a:rPr lang="zh-TW" altLang="zh-TW" sz="3800" b="1" dirty="0" smtClean="0">
                <a:latin typeface="+mj-ea"/>
                <a:ea typeface="+mj-ea"/>
              </a:rPr>
              <a:t>選擇合適的牙線棒</a:t>
            </a:r>
            <a:r>
              <a:rPr lang="en-US" altLang="zh-TW" sz="3800" b="1" dirty="0">
                <a:latin typeface="+mj-ea"/>
                <a:ea typeface="+mj-ea"/>
              </a:rPr>
              <a:t>:</a:t>
            </a:r>
            <a:endParaRPr lang="en-US" altLang="zh-TW" sz="3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2800" b="1" dirty="0">
                <a:latin typeface="+mj-ea"/>
                <a:ea typeface="+mj-ea"/>
              </a:rPr>
              <a:t>上顎</a:t>
            </a:r>
            <a:r>
              <a:rPr lang="en-US" altLang="zh-TW" sz="2800" b="1" dirty="0">
                <a:latin typeface="+mj-ea"/>
                <a:ea typeface="+mj-ea"/>
              </a:rPr>
              <a:t>:</a:t>
            </a:r>
            <a:r>
              <a:rPr lang="zh-TW" altLang="en-US" sz="2800" b="1" dirty="0">
                <a:latin typeface="+mj-ea"/>
                <a:ea typeface="+mj-ea"/>
              </a:rPr>
              <a:t>以拇指和食指握牙線柄，中指上按住牙線弓</a:t>
            </a:r>
            <a:r>
              <a:rPr lang="zh-TW" altLang="en-US" sz="2800" b="1" dirty="0" smtClean="0">
                <a:latin typeface="+mj-ea"/>
                <a:ea typeface="+mj-ea"/>
              </a:rPr>
              <a:t>。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2800" b="1" dirty="0" smtClean="0">
                <a:latin typeface="+mj-ea"/>
                <a:ea typeface="+mj-ea"/>
              </a:rPr>
              <a:t>下顎</a:t>
            </a:r>
            <a:r>
              <a:rPr lang="en-US" altLang="zh-TW" sz="2800" b="1" dirty="0">
                <a:latin typeface="+mj-ea"/>
                <a:ea typeface="+mj-ea"/>
              </a:rPr>
              <a:t>:</a:t>
            </a:r>
            <a:r>
              <a:rPr lang="zh-TW" altLang="zh-TW" sz="2800" b="1" dirty="0" smtClean="0">
                <a:latin typeface="+mj-ea"/>
                <a:ea typeface="+mj-ea"/>
              </a:rPr>
              <a:t>以拇指和中指握牙線柄，食指上按住牙線弓。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774521"/>
              </p:ext>
            </p:extLst>
          </p:nvPr>
        </p:nvGraphicFramePr>
        <p:xfrm>
          <a:off x="539552" y="3068961"/>
          <a:ext cx="8208912" cy="3199615"/>
        </p:xfrm>
        <a:graphic>
          <a:graphicData uri="http://schemas.openxmlformats.org/drawingml/2006/table">
            <a:tbl>
              <a:tblPr/>
              <a:tblGrid>
                <a:gridCol w="2051976"/>
                <a:gridCol w="2051976"/>
                <a:gridCol w="2051976"/>
                <a:gridCol w="2052984"/>
              </a:tblGrid>
              <a:tr h="19651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400" kern="100" dirty="0"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400" kern="100"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400" kern="100"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400" kern="100" dirty="0">
                        <a:latin typeface="標楷體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latin typeface="+mj-ea"/>
                          <a:ea typeface="+mj-ea"/>
                          <a:cs typeface="Times New Roman"/>
                        </a:rPr>
                        <a:t>牙線柄要粗、線要細，才有刮除效果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latin typeface="+mj-ea"/>
                          <a:ea typeface="+mj-ea"/>
                          <a:cs typeface="Times New Roman"/>
                        </a:rPr>
                        <a:t>柄與線都太鬆軟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latin typeface="+mj-ea"/>
                          <a:ea typeface="+mj-ea"/>
                          <a:cs typeface="Times New Roman"/>
                        </a:rPr>
                        <a:t>，清潔效果不佳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latin typeface="+mj-ea"/>
                          <a:ea typeface="+mj-ea"/>
                          <a:cs typeface="Times New Roman"/>
                        </a:rPr>
                        <a:t>輕輕撥開嘴唇，視線才看得清楚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latin typeface="+mj-ea"/>
                          <a:ea typeface="+mj-ea"/>
                          <a:cs typeface="Times New Roman"/>
                        </a:rPr>
                        <a:t>拿牙線的手要有支撐點才好操作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0" name="群組 9"/>
          <p:cNvGrpSpPr/>
          <p:nvPr/>
        </p:nvGrpSpPr>
        <p:grpSpPr>
          <a:xfrm>
            <a:off x="539553" y="3089919"/>
            <a:ext cx="8206755" cy="1872208"/>
            <a:chOff x="611559" y="3068960"/>
            <a:chExt cx="8206754" cy="1872208"/>
          </a:xfrm>
        </p:grpSpPr>
        <p:grpSp>
          <p:nvGrpSpPr>
            <p:cNvPr id="9" name="群組 8"/>
            <p:cNvGrpSpPr/>
            <p:nvPr/>
          </p:nvGrpSpPr>
          <p:grpSpPr>
            <a:xfrm>
              <a:off x="611559" y="3068960"/>
              <a:ext cx="6120681" cy="1872208"/>
              <a:chOff x="611559" y="3068960"/>
              <a:chExt cx="6127245" cy="1872208"/>
            </a:xfrm>
          </p:grpSpPr>
          <p:pic>
            <p:nvPicPr>
              <p:cNvPr id="87044" name="圖片 1" descr="IMAG0463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11559" y="3068960"/>
                <a:ext cx="2029837" cy="1872208"/>
              </a:xfrm>
              <a:prstGeom prst="rect">
                <a:avLst/>
              </a:prstGeom>
              <a:noFill/>
            </p:spPr>
          </p:pic>
          <p:pic>
            <p:nvPicPr>
              <p:cNvPr id="87043" name="圖片 3" descr="DSC0093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14815"/>
              <a:stretch>
                <a:fillRect/>
              </a:stretch>
            </p:blipFill>
            <p:spPr bwMode="auto">
              <a:xfrm>
                <a:off x="2699792" y="3068960"/>
                <a:ext cx="2016224" cy="1872208"/>
              </a:xfrm>
              <a:prstGeom prst="rect">
                <a:avLst/>
              </a:prstGeom>
              <a:noFill/>
            </p:spPr>
          </p:pic>
          <p:pic>
            <p:nvPicPr>
              <p:cNvPr id="87042" name="圖片 15" descr="P16-1拷貝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88024" y="3068960"/>
                <a:ext cx="1950780" cy="1872208"/>
              </a:xfrm>
              <a:prstGeom prst="rect">
                <a:avLst/>
              </a:prstGeom>
              <a:noFill/>
            </p:spPr>
          </p:pic>
        </p:grpSp>
        <p:pic>
          <p:nvPicPr>
            <p:cNvPr id="87041" name="圖片 4"/>
            <p:cNvPicPr>
              <a:picLocks noChangeAspect="1" noChangeArrowheads="1"/>
            </p:cNvPicPr>
            <p:nvPr/>
          </p:nvPicPr>
          <p:blipFill>
            <a:blip r:embed="rId5" cstate="print"/>
            <a:srcRect l="10506" r="4227"/>
            <a:stretch>
              <a:fillRect/>
            </a:stretch>
          </p:blipFill>
          <p:spPr bwMode="auto">
            <a:xfrm>
              <a:off x="6804249" y="3068960"/>
              <a:ext cx="2014064" cy="187220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87157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395288" y="908050"/>
            <a:ext cx="8497887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TW" sz="4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TW" sz="2800" dirty="0"/>
          </a:p>
          <a:p>
            <a:pPr eaLnBrk="1" hangingPunct="1">
              <a:spcBef>
                <a:spcPct val="0"/>
              </a:spcBef>
              <a:buFont typeface="Wingdings" pitchFamily="2" charset="2"/>
              <a:buChar char="n"/>
            </a:pPr>
            <a:r>
              <a:rPr kumimoji="0" lang="zh-TW" altLang="en-US" dirty="0">
                <a:latin typeface="+mj-ea"/>
                <a:ea typeface="+mj-ea"/>
              </a:rPr>
              <a:t>操作原則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dirty="0">
                <a:latin typeface="+mj-ea"/>
                <a:ea typeface="+mj-ea"/>
              </a:rPr>
              <a:t>–</a:t>
            </a:r>
            <a:r>
              <a:rPr kumimoji="0" lang="zh-TW" altLang="en-US" dirty="0">
                <a:latin typeface="+mj-ea"/>
                <a:ea typeface="+mj-ea"/>
              </a:rPr>
              <a:t>指甲背對背</a:t>
            </a:r>
            <a:r>
              <a:rPr kumimoji="0" lang="en-US" altLang="zh-TW" dirty="0">
                <a:latin typeface="+mj-ea"/>
                <a:ea typeface="+mj-ea"/>
              </a:rPr>
              <a:t>,</a:t>
            </a:r>
            <a:r>
              <a:rPr kumimoji="0" lang="zh-TW" altLang="en-US" dirty="0">
                <a:latin typeface="+mj-ea"/>
                <a:ea typeface="+mj-ea"/>
              </a:rPr>
              <a:t>距離</a:t>
            </a:r>
            <a:r>
              <a:rPr kumimoji="0" lang="en-US" altLang="zh-TW" dirty="0">
                <a:latin typeface="+mj-ea"/>
                <a:ea typeface="+mj-ea"/>
              </a:rPr>
              <a:t>1</a:t>
            </a:r>
            <a:r>
              <a:rPr kumimoji="0" lang="zh-TW" altLang="en-US" dirty="0">
                <a:latin typeface="+mj-ea"/>
                <a:ea typeface="+mj-ea"/>
              </a:rPr>
              <a:t>公分</a:t>
            </a:r>
            <a:r>
              <a:rPr kumimoji="0" lang="en-US" altLang="zh-TW" dirty="0">
                <a:latin typeface="+mj-ea"/>
                <a:ea typeface="+mj-ea"/>
              </a:rPr>
              <a:t>,</a:t>
            </a:r>
            <a:r>
              <a:rPr kumimoji="0" lang="zh-TW" altLang="en-US" dirty="0">
                <a:latin typeface="+mj-ea"/>
                <a:ea typeface="+mj-ea"/>
              </a:rPr>
              <a:t>手掌緊靠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dirty="0">
                <a:latin typeface="+mj-ea"/>
                <a:ea typeface="+mj-ea"/>
              </a:rPr>
              <a:t>–</a:t>
            </a:r>
            <a:r>
              <a:rPr kumimoji="0" lang="zh-TW" altLang="en-US" dirty="0">
                <a:latin typeface="+mj-ea"/>
                <a:ea typeface="+mj-ea"/>
              </a:rPr>
              <a:t>食指在內</a:t>
            </a:r>
            <a:r>
              <a:rPr kumimoji="0" lang="en-US" altLang="zh-TW" dirty="0">
                <a:latin typeface="+mj-ea"/>
                <a:ea typeface="+mj-ea"/>
              </a:rPr>
              <a:t>,</a:t>
            </a:r>
            <a:r>
              <a:rPr kumimoji="0" lang="zh-TW" altLang="en-US" dirty="0">
                <a:latin typeface="+mj-ea"/>
                <a:ea typeface="+mj-ea"/>
              </a:rPr>
              <a:t>拇指在外</a:t>
            </a:r>
            <a:endParaRPr kumimoji="0" lang="en-US" altLang="zh-TW" dirty="0">
              <a:latin typeface="+mj-ea"/>
              <a:ea typeface="+mj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dirty="0">
                <a:latin typeface="+mj-ea"/>
                <a:ea typeface="+mj-ea"/>
              </a:rPr>
              <a:t>–</a:t>
            </a:r>
            <a:r>
              <a:rPr kumimoji="0" lang="zh-TW" altLang="en-US" dirty="0">
                <a:latin typeface="+mj-ea"/>
                <a:ea typeface="+mj-ea"/>
              </a:rPr>
              <a:t>牙線通過接觸點</a:t>
            </a:r>
            <a:r>
              <a:rPr kumimoji="0" lang="zh-TW" altLang="en-US" sz="2400" dirty="0">
                <a:latin typeface="+mj-ea"/>
                <a:ea typeface="+mj-ea"/>
              </a:rPr>
              <a:t>（牙縫）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dirty="0">
                <a:latin typeface="+mj-ea"/>
                <a:ea typeface="+mj-ea"/>
              </a:rPr>
              <a:t>–</a:t>
            </a:r>
            <a:r>
              <a:rPr kumimoji="0" lang="zh-TW" altLang="en-US" dirty="0">
                <a:latin typeface="+mj-ea"/>
                <a:ea typeface="+mj-ea"/>
              </a:rPr>
              <a:t>緊貼牙面呈</a:t>
            </a:r>
            <a:r>
              <a:rPr kumimoji="0" lang="zh-TW" altLang="en-US" dirty="0">
                <a:solidFill>
                  <a:srgbClr val="FF0000"/>
                </a:solidFill>
                <a:latin typeface="+mj-ea"/>
                <a:ea typeface="+mj-ea"/>
              </a:rPr>
              <a:t>“</a:t>
            </a:r>
            <a:r>
              <a:rPr kumimoji="0" lang="en-US" altLang="zh-TW" dirty="0">
                <a:solidFill>
                  <a:srgbClr val="FF0000"/>
                </a:solidFill>
                <a:latin typeface="+mj-ea"/>
                <a:ea typeface="+mj-ea"/>
              </a:rPr>
              <a:t>C”</a:t>
            </a:r>
            <a:r>
              <a:rPr kumimoji="0" lang="zh-TW" altLang="en-US" dirty="0">
                <a:solidFill>
                  <a:srgbClr val="FF0000"/>
                </a:solidFill>
                <a:latin typeface="+mj-ea"/>
                <a:ea typeface="+mj-ea"/>
              </a:rPr>
              <a:t>字型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dirty="0">
                <a:latin typeface="+mj-ea"/>
                <a:ea typeface="+mj-ea"/>
              </a:rPr>
              <a:t>–</a:t>
            </a:r>
            <a:r>
              <a:rPr kumimoji="0" lang="zh-TW" altLang="en-US" dirty="0">
                <a:latin typeface="+mj-ea"/>
                <a:ea typeface="+mj-ea"/>
              </a:rPr>
              <a:t>深入</a:t>
            </a:r>
            <a:r>
              <a:rPr kumimoji="0" lang="zh-TW" altLang="en-US" dirty="0">
                <a:solidFill>
                  <a:srgbClr val="FF0000"/>
                </a:solidFill>
                <a:latin typeface="+mj-ea"/>
                <a:ea typeface="+mj-ea"/>
              </a:rPr>
              <a:t>牙齦溝</a:t>
            </a:r>
            <a:r>
              <a:rPr kumimoji="0" lang="en-US" altLang="zh-TW" dirty="0">
                <a:latin typeface="+mj-ea"/>
                <a:ea typeface="+mj-ea"/>
              </a:rPr>
              <a:t>,</a:t>
            </a:r>
            <a:r>
              <a:rPr kumimoji="0" lang="zh-TW" altLang="en-US" dirty="0">
                <a:solidFill>
                  <a:srgbClr val="FF0000"/>
                </a:solidFill>
                <a:latin typeface="+mj-ea"/>
                <a:ea typeface="+mj-ea"/>
              </a:rPr>
              <a:t>上下刮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TW" sz="2800" dirty="0">
              <a:latin typeface="+mj-ea"/>
              <a:ea typeface="+mj-ea"/>
            </a:endParaRPr>
          </a:p>
        </p:txBody>
      </p:sp>
      <p:pic>
        <p:nvPicPr>
          <p:cNvPr id="5222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00438"/>
            <a:ext cx="33131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6000" dirty="0" smtClean="0">
                <a:latin typeface="+mj-ea"/>
              </a:rPr>
              <a:t>牙線操作方法</a:t>
            </a:r>
            <a:endParaRPr lang="zh-TW" altLang="en-US" dirty="0" smtClean="0">
              <a:latin typeface="+mj-ea"/>
            </a:endParaRPr>
          </a:p>
        </p:txBody>
      </p:sp>
      <p:pic>
        <p:nvPicPr>
          <p:cNvPr id="52229" name="Picture 3" descr="C:\Documents and Settings\林蔭青\Local Settings\Temporary Internet Files\Content.IE5\45LMDIYX\MC90002437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49950"/>
            <a:ext cx="45593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86287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title"/>
          </p:nvPr>
        </p:nvSpPr>
        <p:spPr>
          <a:xfrm>
            <a:off x="914400" y="836613"/>
            <a:ext cx="7258050" cy="11684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800" dirty="0" smtClean="0">
                <a:latin typeface="+mj-ea"/>
              </a:rPr>
              <a:t>潔牙姿勢</a:t>
            </a:r>
            <a:r>
              <a:rPr lang="en-US" altLang="zh-TW" sz="4800" dirty="0" smtClean="0">
                <a:latin typeface="+mj-ea"/>
              </a:rPr>
              <a:t>(</a:t>
            </a:r>
            <a:r>
              <a:rPr lang="zh-TW" altLang="en-US" sz="4800" dirty="0" smtClean="0">
                <a:latin typeface="+mj-ea"/>
              </a:rPr>
              <a:t>幼童</a:t>
            </a:r>
            <a:r>
              <a:rPr lang="en-US" altLang="zh-TW" sz="4800" dirty="0" smtClean="0">
                <a:latin typeface="+mj-ea"/>
              </a:rPr>
              <a:t>)</a:t>
            </a:r>
            <a:endParaRPr lang="zh-TW" altLang="en-US" sz="4800" dirty="0" smtClean="0">
              <a:latin typeface="+mj-ea"/>
            </a:endParaRPr>
          </a:p>
        </p:txBody>
      </p:sp>
      <p:pic>
        <p:nvPicPr>
          <p:cNvPr id="15363" name="Picture 5" descr="w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3100"/>
            <a:ext cx="4103688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611188" y="2349500"/>
            <a:ext cx="3841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躺下刷牙及使用牙線</a:t>
            </a:r>
          </a:p>
        </p:txBody>
      </p:sp>
      <p:pic>
        <p:nvPicPr>
          <p:cNvPr id="15365" name="Picture 9" descr="IMG_15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13100"/>
            <a:ext cx="37449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504825" y="836613"/>
            <a:ext cx="784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F00FF"/>
                </a:solidFill>
                <a:latin typeface="+mj-ea"/>
                <a:ea typeface="+mj-ea"/>
              </a:rPr>
              <a:t>合作前期</a:t>
            </a:r>
            <a:r>
              <a:rPr lang="en-US" altLang="zh-TW" sz="4000" dirty="0">
                <a:solidFill>
                  <a:srgbClr val="FF00FF"/>
                </a:solidFill>
                <a:latin typeface="+mj-ea"/>
                <a:ea typeface="+mj-ea"/>
              </a:rPr>
              <a:t>(</a:t>
            </a:r>
            <a:r>
              <a:rPr lang="zh-TW" altLang="en-US" sz="4000" dirty="0">
                <a:solidFill>
                  <a:srgbClr val="FF00FF"/>
                </a:solidFill>
                <a:latin typeface="+mj-ea"/>
                <a:ea typeface="+mj-ea"/>
              </a:rPr>
              <a:t>約三歲以前</a:t>
            </a:r>
            <a:r>
              <a:rPr lang="en-US" altLang="zh-TW" sz="4000" dirty="0">
                <a:solidFill>
                  <a:srgbClr val="FF00FF"/>
                </a:solidFill>
                <a:latin typeface="+mj-ea"/>
                <a:ea typeface="+mj-ea"/>
              </a:rPr>
              <a:t>)</a:t>
            </a:r>
            <a:r>
              <a:rPr lang="zh-TW" altLang="en-US" sz="4000" dirty="0">
                <a:solidFill>
                  <a:srgbClr val="FF00FF"/>
                </a:solidFill>
                <a:latin typeface="+mj-ea"/>
                <a:ea typeface="+mj-ea"/>
              </a:rPr>
              <a:t>的牙科檢查</a:t>
            </a:r>
          </a:p>
        </p:txBody>
      </p:sp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0" y="1538288"/>
            <a:ext cx="91440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膝對膝檢查 </a:t>
            </a:r>
            <a:r>
              <a:rPr lang="en-US" altLang="zh-TW" dirty="0">
                <a:latin typeface="+mj-ea"/>
                <a:ea typeface="+mj-ea"/>
              </a:rPr>
              <a:t>knee to Knee</a:t>
            </a:r>
          </a:p>
        </p:txBody>
      </p:sp>
      <p:pic>
        <p:nvPicPr>
          <p:cNvPr id="16388" name="Picture 7" descr="C:\Users\uase.CDA\Desktop\knee to knee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74900"/>
            <a:ext cx="6336704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363781" y="476672"/>
            <a:ext cx="6084887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rgbClr val="FF00FF"/>
                </a:solidFill>
                <a:latin typeface="+mj-ea"/>
                <a:ea typeface="+mj-ea"/>
              </a:rPr>
              <a:t> </a:t>
            </a:r>
            <a:r>
              <a:rPr lang="zh-TW" altLang="en-US" sz="4400" b="1" dirty="0" smtClean="0">
                <a:solidFill>
                  <a:srgbClr val="FF00FF"/>
                </a:solidFill>
                <a:latin typeface="+mj-ea"/>
                <a:ea typeface="+mj-ea"/>
              </a:rPr>
              <a:t>         刷牙</a:t>
            </a:r>
            <a:r>
              <a:rPr lang="zh-TW" altLang="en-US" sz="4400" b="1" dirty="0">
                <a:solidFill>
                  <a:srgbClr val="FF00FF"/>
                </a:solidFill>
                <a:latin typeface="+mj-ea"/>
                <a:ea typeface="+mj-ea"/>
              </a:rPr>
              <a:t>或專業潔牙</a:t>
            </a:r>
            <a:endParaRPr lang="zh-TW" altLang="en-US" sz="4400" dirty="0">
              <a:solidFill>
                <a:srgbClr val="FF00FF"/>
              </a:solidFill>
              <a:latin typeface="+mj-ea"/>
              <a:ea typeface="+mj-ea"/>
            </a:endParaRPr>
          </a:p>
        </p:txBody>
      </p:sp>
      <p:pic>
        <p:nvPicPr>
          <p:cNvPr id="17411" name="Picture 8" descr="牙菌斑顯示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84984"/>
            <a:ext cx="640871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710914" y="1412776"/>
            <a:ext cx="7650162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刷牙或潔牙之前先塗抹牙菌斑顯示液</a:t>
            </a:r>
            <a:br>
              <a:rPr lang="zh-TW" altLang="en-US" dirty="0">
                <a:latin typeface="+mj-ea"/>
                <a:ea typeface="+mj-ea"/>
              </a:rPr>
            </a:br>
            <a:r>
              <a:rPr lang="zh-TW" altLang="en-US" dirty="0">
                <a:latin typeface="+mj-ea"/>
                <a:ea typeface="+mj-ea"/>
              </a:rPr>
              <a:t>方便同時對家長及學童衛教</a:t>
            </a:r>
            <a:endParaRPr lang="en-US" altLang="zh-TW" dirty="0">
              <a:latin typeface="+mj-ea"/>
              <a:ea typeface="+mj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 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en-US" dirty="0">
                <a:latin typeface="+mj-ea"/>
                <a:ea typeface="+mj-ea"/>
              </a:rPr>
              <a:t>牙菌斑顯示液並不包含在健保給付範圍</a:t>
            </a:r>
            <a:r>
              <a:rPr lang="en-US" altLang="zh-TW" dirty="0">
                <a:latin typeface="+mj-ea"/>
                <a:ea typeface="+mj-ea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214533" y="620688"/>
            <a:ext cx="626427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FF00FF"/>
                </a:solidFill>
                <a:latin typeface="+mj-ea"/>
                <a:ea typeface="+mj-ea"/>
              </a:rPr>
              <a:t>牙線使用與衛教指導</a:t>
            </a:r>
            <a:r>
              <a:rPr lang="zh-TW" altLang="en-US" sz="4400" dirty="0">
                <a:solidFill>
                  <a:srgbClr val="FF00FF"/>
                </a:solidFill>
                <a:latin typeface="+mj-ea"/>
                <a:ea typeface="+mj-ea"/>
              </a:rPr>
              <a:t>   </a:t>
            </a:r>
          </a:p>
        </p:txBody>
      </p:sp>
      <p:pic>
        <p:nvPicPr>
          <p:cNvPr id="19459" name="Picture 5" descr="DSCF11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7200"/>
            <a:ext cx="385204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DSCF1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2437"/>
            <a:ext cx="4176713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1042988" y="1484313"/>
            <a:ext cx="6553200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牙醫師示範如何正確使用</a:t>
            </a:r>
            <a:r>
              <a:rPr lang="zh-TW" altLang="en-US" dirty="0" smtClean="0">
                <a:latin typeface="+mj-ea"/>
                <a:ea typeface="+mj-ea"/>
              </a:rPr>
              <a:t>牙線棒</a:t>
            </a:r>
            <a:r>
              <a:rPr lang="zh-TW" altLang="en-US" dirty="0">
                <a:latin typeface="+mj-ea"/>
                <a:ea typeface="+mj-ea"/>
              </a:rPr>
              <a:t/>
            </a:r>
            <a:br>
              <a:rPr lang="zh-TW" altLang="en-US" dirty="0">
                <a:latin typeface="+mj-ea"/>
                <a:ea typeface="+mj-ea"/>
              </a:rPr>
            </a:br>
            <a:r>
              <a:rPr lang="zh-TW" altLang="en-US" dirty="0">
                <a:latin typeface="+mj-ea"/>
                <a:ea typeface="+mj-ea"/>
              </a:rPr>
              <a:t>同時對家長衛教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ChangeArrowheads="1"/>
          </p:cNvSpPr>
          <p:nvPr/>
        </p:nvSpPr>
        <p:spPr bwMode="auto">
          <a:xfrm>
            <a:off x="684213" y="836613"/>
            <a:ext cx="6985000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>
                <a:solidFill>
                  <a:srgbClr val="FF00FF"/>
                </a:solidFill>
                <a:latin typeface="+mj-ea"/>
                <a:ea typeface="+mj-ea"/>
              </a:rPr>
              <a:t>專業潔牙</a:t>
            </a:r>
            <a:r>
              <a:rPr kumimoji="0" lang="en-US" altLang="zh-TW" sz="4000" b="1" dirty="0">
                <a:solidFill>
                  <a:srgbClr val="FF00FF"/>
                </a:solidFill>
                <a:latin typeface="+mj-ea"/>
                <a:ea typeface="+mj-ea"/>
              </a:rPr>
              <a:t>(</a:t>
            </a:r>
            <a:r>
              <a:rPr kumimoji="0" lang="zh-TW" altLang="en-US" sz="4000" dirty="0">
                <a:solidFill>
                  <a:srgbClr val="FF00FF"/>
                </a:solidFill>
                <a:latin typeface="+mj-ea"/>
                <a:ea typeface="+mj-ea"/>
              </a:rPr>
              <a:t>選擇性實施</a:t>
            </a:r>
            <a:r>
              <a:rPr kumimoji="0" lang="en-US" altLang="zh-TW" sz="4000" dirty="0">
                <a:solidFill>
                  <a:srgbClr val="FF00FF"/>
                </a:solidFill>
                <a:latin typeface="+mj-ea"/>
                <a:ea typeface="+mj-ea"/>
              </a:rPr>
              <a:t>)</a:t>
            </a:r>
            <a:r>
              <a:rPr kumimoji="0" lang="en-US" altLang="zh-TW" sz="4400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  </a:t>
            </a:r>
          </a:p>
        </p:txBody>
      </p:sp>
      <p:pic>
        <p:nvPicPr>
          <p:cNvPr id="20483" name="Picture 5" descr="潔牙拋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389" y="3355974"/>
            <a:ext cx="4032447" cy="31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pattFill prst="lgCheck">
                  <a:fgClr>
                    <a:schemeClr val="tx1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684213" y="1844824"/>
            <a:ext cx="7416800" cy="15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latin typeface="+mj-ea"/>
                <a:ea typeface="+mj-ea"/>
              </a:rPr>
              <a:t>如果小朋友年紀比較大或有牙面染色必要時可進行</a:t>
            </a:r>
            <a:r>
              <a:rPr lang="zh-TW" altLang="en-US" dirty="0" smtClean="0">
                <a:latin typeface="+mj-ea"/>
                <a:ea typeface="+mj-ea"/>
              </a:rPr>
              <a:t>專業潔</a:t>
            </a:r>
            <a:r>
              <a:rPr lang="zh-TW" altLang="en-US" dirty="0">
                <a:latin typeface="+mj-ea"/>
                <a:ea typeface="+mj-ea"/>
              </a:rPr>
              <a:t>牙美</a:t>
            </a:r>
            <a:r>
              <a:rPr lang="zh-TW" altLang="en-US" dirty="0" smtClean="0">
                <a:latin typeface="+mj-ea"/>
                <a:ea typeface="+mj-ea"/>
              </a:rPr>
              <a:t>白</a:t>
            </a:r>
            <a:endParaRPr lang="en-US" altLang="zh-TW" dirty="0" smtClean="0">
              <a:latin typeface="+mj-ea"/>
              <a:ea typeface="+mj-ea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dirty="0" smtClean="0">
                <a:latin typeface="+mj-ea"/>
                <a:ea typeface="+mj-ea"/>
              </a:rPr>
              <a:t>(</a:t>
            </a:r>
            <a:r>
              <a:rPr lang="zh-TW" altLang="en-US" dirty="0">
                <a:latin typeface="+mj-ea"/>
                <a:ea typeface="+mj-ea"/>
              </a:rPr>
              <a:t>並不包含在健保給付範圍</a:t>
            </a:r>
            <a:r>
              <a:rPr lang="en-US" altLang="zh-TW" dirty="0">
                <a:latin typeface="+mj-ea"/>
                <a:ea typeface="+mj-ea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 dirty="0" smtClean="0">
                <a:solidFill>
                  <a:srgbClr val="CC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潔牙時、先使用牙刷或牙線？</a:t>
            </a:r>
            <a:endParaRPr lang="zh-TW" altLang="en-US" sz="5400" dirty="0" smtClean="0">
              <a:solidFill>
                <a:srgbClr val="CC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773238"/>
            <a:ext cx="8763000" cy="266387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50000"/>
              </a:lnSpc>
              <a:buClr>
                <a:srgbClr val="33CC33"/>
              </a:buClr>
              <a:buFont typeface="Wingdings" pitchFamily="2" charset="2"/>
              <a:buChar char="l"/>
              <a:defRPr/>
            </a:pPr>
            <a:r>
              <a:rPr lang="zh-TW" altLang="en-US" sz="36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由於大多數人潔牙時只使用牙刷，</a:t>
            </a:r>
            <a:r>
              <a:rPr lang="zh-TW" altLang="en-US" sz="3600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牙醫全聯會建議先使用牙線清潔牙齒。</a:t>
            </a:r>
            <a:endParaRPr lang="en-US" altLang="zh-TW" sz="3600" dirty="0" smtClean="0">
              <a:solidFill>
                <a:srgbClr val="FF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 eaLnBrk="1" hangingPunct="1">
              <a:lnSpc>
                <a:spcPct val="90000"/>
              </a:lnSpc>
              <a:buClr>
                <a:srgbClr val="33CC33"/>
              </a:buClr>
              <a:buFont typeface="Arial" charset="0"/>
              <a:buNone/>
              <a:defRPr/>
            </a:pPr>
            <a:endParaRPr lang="en-US" altLang="zh-TW" sz="3600" dirty="0" smtClean="0">
              <a:solidFill>
                <a:srgbClr val="FF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Font typeface="Wingdings" pitchFamily="2" charset="2"/>
              <a:buChar char="l"/>
              <a:defRPr/>
            </a:pPr>
            <a:r>
              <a:rPr lang="zh-TW" altLang="en-US" sz="36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習慣</a:t>
            </a:r>
            <a:r>
              <a:rPr lang="zh-TW" altLang="en-US" sz="3600" dirty="0">
                <a:latin typeface="細明體" panose="02020509000000000000" pitchFamily="49" charset="-120"/>
                <a:ea typeface="細明體" panose="02020509000000000000" pitchFamily="49" charset="-120"/>
              </a:rPr>
              <a:t>牙線先作，才不容易</a:t>
            </a:r>
            <a:r>
              <a:rPr lang="zh-TW" altLang="en-US" sz="36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忘記！</a:t>
            </a:r>
          </a:p>
        </p:txBody>
      </p:sp>
      <p:sp>
        <p:nvSpPr>
          <p:cNvPr id="2150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A45D7E9A-B244-4CE7-AB0A-522DB9256DC5}" type="slidenum">
              <a:rPr lang="en-US" altLang="zh-TW" sz="12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48</a:t>
            </a:fld>
            <a:endParaRPr lang="en-US" altLang="zh-TW" sz="120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13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0"/>
            <a:ext cx="5461000" cy="6524625"/>
          </a:xfrm>
        </p:spPr>
      </p:pic>
      <p:sp>
        <p:nvSpPr>
          <p:cNvPr id="22530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EB9D44C2-F0A5-48E4-8BB0-2B8F5C0B7796}" type="slidenum">
              <a:rPr lang="en-US" altLang="zh-TW" sz="12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49</a:t>
            </a:fld>
            <a:endParaRPr lang="en-US" altLang="zh-TW" sz="120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zh-TW" altLang="en-US" sz="36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餐桌上潔牙</a:t>
            </a:r>
            <a:r>
              <a:rPr lang="en-US" altLang="zh-TW" sz="36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zh-TW" altLang="en-US" sz="36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先漱口再潔牙</a:t>
            </a:r>
            <a:r>
              <a:rPr lang="en-US" altLang="zh-TW" sz="36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)</a:t>
            </a:r>
            <a:r>
              <a:rPr lang="zh-TW" altLang="en-US" sz="3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評估</a:t>
            </a:r>
            <a:r>
              <a:rPr lang="en-US" altLang="zh-TW" sz="3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-</a:t>
            </a:r>
            <a:r>
              <a:rPr lang="zh-TW" altLang="en-US" sz="3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前</a:t>
            </a:r>
            <a:r>
              <a:rPr lang="zh-TW" altLang="zh-TW" sz="3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測</a:t>
            </a:r>
            <a:endParaRPr lang="zh-TW" altLang="en-US" sz="3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graphicFrame>
        <p:nvGraphicFramePr>
          <p:cNvPr id="3" name="內容版面配置區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4872400"/>
              </p:ext>
            </p:extLst>
          </p:nvPr>
        </p:nvGraphicFramePr>
        <p:xfrm>
          <a:off x="467544" y="980727"/>
          <a:ext cx="8357973" cy="56791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8308"/>
                <a:gridCol w="6417328"/>
                <a:gridCol w="627396"/>
                <a:gridCol w="744941"/>
              </a:tblGrid>
              <a:tr h="335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編號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項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        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目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是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(V)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否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(V)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</a:tr>
              <a:tr h="312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1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 eaLnBrk="0" fontAlgn="base" hangingPunct="0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我會請學童開學時準備一套潔牙用具組，放置學校內備用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</a:tr>
              <a:tr h="52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我會監督或培訓班級幹部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(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班長、保健股長、潔牙小排長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)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落實校園餐後潔牙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</a:tr>
              <a:tr h="549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3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我會要求吃飯時準備潔牙用具組，放置餐桌旁備用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-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杯子裝水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(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溫或冷開水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)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、牙刷、牙膏、牙線或牙線棒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</a:tr>
              <a:tr h="824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4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我認同餐桌上潔牙方式，潔牙之前請先去除口腔內食物殘渣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(5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口水潔牙方式水約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120-150CC): 3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口水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-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左漱漱右漱漱咕嚕咕嚕吞下口；第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4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口水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-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洗牙刷；第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5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口水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-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吐口水後，再漱口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</a:tr>
              <a:tr h="3203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5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我會追蹤餐後有否使用牙線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(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或牙線棒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)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清潔牙縫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6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我會追蹤刷牙有否使用含氟牙膏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1000PPM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以上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</a:tr>
              <a:tr h="3238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7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我每天刷牙的次數：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□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偶爾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. □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一次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. □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兩次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. □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三次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(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含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)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以上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 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</a:tr>
              <a:tr h="3616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8.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我願意實施餐後先漱口再潔牙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(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五口水潔牙方式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).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</a:tr>
              <a:tr h="549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9.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校園推動餐後潔牙，先漱口再潔牙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(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五口水潔牙方式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)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是可行的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.</a:t>
                      </a:r>
                      <a:endParaRPr lang="zh-TW" sz="1600" kern="10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答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”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否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”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者，請說明原因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:</a:t>
                      </a:r>
                      <a:r>
                        <a:rPr lang="en-US" sz="1600" u="sng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                                   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</a:tr>
              <a:tr h="344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10.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為維護口腔健康，我會指導餐後先漱口再潔牙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(</a:t>
                      </a:r>
                      <a:r>
                        <a:rPr lang="zh-TW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五口水潔牙方式</a:t>
                      </a: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).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</a:tr>
              <a:tr h="588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11.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我非常滿意餐桌上潔牙，先漱口再潔牙</a:t>
                      </a:r>
                      <a:r>
                        <a:rPr lang="en-US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(</a:t>
                      </a:r>
                      <a:r>
                        <a:rPr lang="zh-TW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五口水潔牙方式</a:t>
                      </a:r>
                      <a:r>
                        <a:rPr lang="en-US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)</a:t>
                      </a:r>
                      <a:r>
                        <a:rPr lang="zh-TW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教學方式</a:t>
                      </a:r>
                      <a:r>
                        <a:rPr lang="en-US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.</a:t>
                      </a:r>
                      <a:endParaRPr lang="zh-TW" sz="1600" kern="1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答”否”者，請說明原因</a:t>
                      </a:r>
                      <a:r>
                        <a:rPr lang="en-US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:</a:t>
                      </a:r>
                      <a:r>
                        <a:rPr lang="en-US" sz="1600" u="sng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                                    .</a:t>
                      </a:r>
                      <a:r>
                        <a:rPr lang="en-US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                                   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 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</a:tr>
              <a:tr h="352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12.</a:t>
                      </a:r>
                      <a:endParaRPr lang="zh-TW" sz="1600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 anchor="ctr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餐桌上潔牙建議事項</a:t>
                      </a:r>
                      <a:r>
                        <a:rPr lang="en-US" sz="1600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: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細明體" panose="02020509000000000000" pitchFamily="49" charset="-120"/>
                        <a:ea typeface="細明體" panose="02020509000000000000" pitchFamily="49" charset="-120"/>
                        <a:cs typeface="Arial Unicode MS"/>
                      </a:endParaRPr>
                    </a:p>
                  </a:txBody>
                  <a:tcPr marL="52379" marR="52379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28578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1B51DA49-0E5B-4064-A118-CF2E6F9EE147}" type="slidenum">
              <a:rPr lang="en-US" altLang="zh-TW" sz="12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50</a:t>
            </a:fld>
            <a:endParaRPr lang="en-US" altLang="zh-TW" sz="1200" smtClean="0">
              <a:latin typeface="Arial" charset="0"/>
            </a:endParaRPr>
          </a:p>
        </p:txBody>
      </p:sp>
      <p:pic>
        <p:nvPicPr>
          <p:cNvPr id="23555" name="Picture 4" descr="DSC009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25"/>
            <a:ext cx="49530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3810000" cy="342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AutoShape 6"/>
          <p:cNvSpPr>
            <a:spLocks noChangeArrowheads="1"/>
          </p:cNvSpPr>
          <p:nvPr/>
        </p:nvSpPr>
        <p:spPr bwMode="auto">
          <a:xfrm>
            <a:off x="228600" y="1104900"/>
            <a:ext cx="4114800" cy="1217613"/>
          </a:xfrm>
          <a:prstGeom prst="wedgeRoundRectCallout">
            <a:avLst>
              <a:gd name="adj1" fmla="val 75657"/>
              <a:gd name="adj2" fmla="val 4510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>
                <a:latin typeface="細明體" panose="02020509000000000000" pitchFamily="49" charset="-120"/>
                <a:ea typeface="細明體" panose="02020509000000000000" pitchFamily="49" charset="-120"/>
              </a:rPr>
              <a:t>無蠟牙線好操作</a:t>
            </a:r>
          </a:p>
        </p:txBody>
      </p:sp>
      <p:sp>
        <p:nvSpPr>
          <p:cNvPr id="23558" name="AutoShape 7"/>
          <p:cNvSpPr>
            <a:spLocks noChangeArrowheads="1"/>
          </p:cNvSpPr>
          <p:nvPr/>
        </p:nvSpPr>
        <p:spPr bwMode="auto">
          <a:xfrm>
            <a:off x="5257800" y="3657600"/>
            <a:ext cx="3657600" cy="1524000"/>
          </a:xfrm>
          <a:prstGeom prst="wedgeRoundRectCallout">
            <a:avLst>
              <a:gd name="adj1" fmla="val -83639"/>
              <a:gd name="adj2" fmla="val 4906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>
                <a:latin typeface="+mj-ea"/>
                <a:ea typeface="+mj-ea"/>
              </a:rPr>
              <a:t>牙線棒</a:t>
            </a:r>
            <a:endParaRPr lang="en-US" altLang="zh-TW" sz="4000">
              <a:latin typeface="+mj-ea"/>
              <a:ea typeface="+mj-ea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>
                <a:latin typeface="+mj-ea"/>
                <a:ea typeface="+mj-ea"/>
              </a:rPr>
              <a:t>清潔效果不佳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ChangeArrowheads="1"/>
          </p:cNvSpPr>
          <p:nvPr/>
        </p:nvSpPr>
        <p:spPr bwMode="auto">
          <a:xfrm>
            <a:off x="395288" y="908050"/>
            <a:ext cx="8497887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TW" sz="4400"/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TW" sz="2800"/>
          </a:p>
          <a:p>
            <a:pPr eaLnBrk="1" hangingPunct="1">
              <a:spcBef>
                <a:spcPct val="0"/>
              </a:spcBef>
              <a:buFont typeface="Wingdings" pitchFamily="2" charset="2"/>
              <a:buChar char="n"/>
            </a:pP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操作原則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–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指甲背對背</a:t>
            </a: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,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距離</a:t>
            </a: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公分</a:t>
            </a: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,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手掌緊靠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–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食指在內</a:t>
            </a: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,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拇指在外</a:t>
            </a:r>
            <a:endParaRPr kumimoji="0" lang="en-US" altLang="zh-TW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–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牙線通過接觸點</a:t>
            </a:r>
            <a:r>
              <a:rPr kumimoji="0" lang="zh-TW" altLang="en-US" sz="2400">
                <a:latin typeface="標楷體" pitchFamily="65" charset="-120"/>
                <a:ea typeface="標楷體" pitchFamily="65" charset="-120"/>
              </a:rPr>
              <a:t>（牙縫）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–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緊貼牙面呈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“</a:t>
            </a:r>
            <a:r>
              <a:rPr kumimoji="0" lang="en-US" altLang="zh-TW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C”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字型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–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深入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牙齦溝</a:t>
            </a: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,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上下刮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TW" sz="2800"/>
          </a:p>
        </p:txBody>
      </p:sp>
      <p:pic>
        <p:nvPicPr>
          <p:cNvPr id="9625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00438"/>
            <a:ext cx="33131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牙線操作方法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捲軸法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(spool method)</a:t>
            </a:r>
          </a:p>
        </p:txBody>
      </p:sp>
      <p:pic>
        <p:nvPicPr>
          <p:cNvPr id="96261" name="Picture 3" descr="C:\Documents and Settings\林蔭青\Local Settings\Temporary Internet Files\Content.IE5\45LMDIYX\MC90002437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49950"/>
            <a:ext cx="45593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17359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13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" b="9052"/>
          <a:stretch>
            <a:fillRect/>
          </a:stretch>
        </p:blipFill>
        <p:spPr bwMode="auto">
          <a:xfrm>
            <a:off x="179388" y="260350"/>
            <a:ext cx="4248150" cy="4176713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7283" name="Oval 3"/>
          <p:cNvSpPr>
            <a:spLocks noChangeArrowheads="1"/>
          </p:cNvSpPr>
          <p:nvPr/>
        </p:nvSpPr>
        <p:spPr bwMode="auto">
          <a:xfrm>
            <a:off x="4606925" y="2636838"/>
            <a:ext cx="4537075" cy="16764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牙線緊貼著鄰接面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拉成</a:t>
            </a:r>
            <a:r>
              <a:rPr kumimoji="0" lang="en-US" altLang="zh-TW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C</a:t>
            </a:r>
            <a:r>
              <a:rPr kumimoji="0"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字形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短距離上下刮</a:t>
            </a:r>
          </a:p>
        </p:txBody>
      </p:sp>
      <p:sp>
        <p:nvSpPr>
          <p:cNvPr id="97284" name="Oval 4"/>
          <p:cNvSpPr>
            <a:spLocks noChangeArrowheads="1"/>
          </p:cNvSpPr>
          <p:nvPr/>
        </p:nvSpPr>
        <p:spPr bwMode="auto">
          <a:xfrm>
            <a:off x="4716463" y="115888"/>
            <a:ext cx="4175125" cy="2468562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kumimoji="0" lang="zh-TW" altLang="zh-TW" sz="2600" b="1" dirty="0">
              <a:latin typeface="+mn-ea"/>
              <a:ea typeface="+mn-ea"/>
            </a:endParaRP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4787900" y="5229225"/>
            <a:ext cx="4105275" cy="1107996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marL="358775" indent="-358775" eaLnBrk="1" hangingPunct="1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將牙線緊貼著鄰接面</a:t>
            </a:r>
            <a:endParaRPr lang="en-US" altLang="zh-TW" sz="2800" b="1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358775" indent="-358775" eaLnBrk="1" hangingPunct="1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拉成</a:t>
            </a:r>
            <a:r>
              <a:rPr lang="en-US" altLang="zh-TW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C</a:t>
            </a:r>
            <a:r>
              <a:rPr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型上下刮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1833563" y="5745163"/>
            <a:ext cx="458787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zh-TW" sz="1800"/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4787900" y="4508500"/>
            <a:ext cx="4176713" cy="585788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dirty="0">
                <a:solidFill>
                  <a:srgbClr val="CC0066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右邊開始、右邊結束</a:t>
            </a:r>
          </a:p>
        </p:txBody>
      </p:sp>
      <p:sp>
        <p:nvSpPr>
          <p:cNvPr id="97288" name="Text Box 9"/>
          <p:cNvSpPr txBox="1">
            <a:spLocks noChangeArrowheads="1"/>
          </p:cNvSpPr>
          <p:nvPr/>
        </p:nvSpPr>
        <p:spPr bwMode="auto">
          <a:xfrm>
            <a:off x="5364163" y="620713"/>
            <a:ext cx="31686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kumimoji="0"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牙線三招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kumimoji="0" lang="en-US" altLang="zh-TW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1.</a:t>
            </a:r>
            <a:r>
              <a:rPr kumimoji="0"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後牙（犬齒後面）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kumimoji="0" lang="en-US" altLang="zh-TW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2.</a:t>
            </a:r>
            <a:r>
              <a:rPr kumimoji="0"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上門牙 </a:t>
            </a:r>
            <a:endParaRPr kumimoji="0" lang="en-US" altLang="zh-TW" sz="2800" b="1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kumimoji="0" lang="en-US" altLang="zh-TW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3.</a:t>
            </a:r>
            <a:r>
              <a:rPr kumimoji="0"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下門牙</a:t>
            </a:r>
          </a:p>
        </p:txBody>
      </p:sp>
      <p:pic>
        <p:nvPicPr>
          <p:cNvPr id="10" name="圖片 9" descr="圖片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509120"/>
            <a:ext cx="4248472" cy="2016224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188923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>
          <a:xfrm>
            <a:off x="250825" y="404813"/>
            <a:ext cx="8686800" cy="838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55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牙線操作有三招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650" y="1341438"/>
            <a:ext cx="8064500" cy="251961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※</a:t>
            </a:r>
            <a:r>
              <a:rPr lang="zh-TW" altLang="en-US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準備動作</a:t>
            </a:r>
            <a:r>
              <a:rPr lang="en-US" altLang="zh-TW" dirty="0" smtClean="0">
                <a:solidFill>
                  <a:schemeClr val="accent2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1.2.3</a:t>
            </a:r>
            <a:r>
              <a:rPr lang="en-US" altLang="zh-TW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※</a:t>
            </a:r>
            <a:r>
              <a:rPr lang="zh-TW" altLang="en-US" b="1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牙線操作</a:t>
            </a:r>
            <a:r>
              <a:rPr lang="en-US" altLang="zh-TW" b="1" dirty="0" smtClean="0">
                <a:solidFill>
                  <a:schemeClr val="accent2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1.2.3.</a:t>
            </a:r>
            <a:r>
              <a:rPr lang="en-US" altLang="zh-TW" b="1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zh-TW" altLang="en-US" b="1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後牙、上門牙、下門牙</a:t>
            </a:r>
            <a:r>
              <a:rPr lang="en-US" altLang="zh-TW" b="1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)</a:t>
            </a:r>
            <a:endParaRPr lang="en-US" altLang="zh-TW" b="1" dirty="0" smtClean="0">
              <a:solidFill>
                <a:schemeClr val="accent2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※</a:t>
            </a:r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操作順序：</a:t>
            </a:r>
            <a:r>
              <a:rPr lang="zh-TW" altLang="en-US" sz="2800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右邊</a:t>
            </a:r>
            <a:r>
              <a:rPr lang="zh-TW" altLang="en-US" sz="2800" dirty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開始</a:t>
            </a:r>
            <a:r>
              <a:rPr lang="zh-TW" altLang="en-US" sz="2800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、右邊結束</a:t>
            </a:r>
            <a:r>
              <a:rPr lang="en-US" altLang="zh-TW" sz="2400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-</a:t>
            </a:r>
            <a:r>
              <a:rPr lang="zh-TW" altLang="en-US" sz="2400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潔牙比賽順序</a:t>
            </a:r>
            <a:endParaRPr lang="en-US" altLang="zh-TW" sz="2400" dirty="0" smtClean="0">
              <a:solidFill>
                <a:srgbClr val="FF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 （</a:t>
            </a:r>
            <a:r>
              <a:rPr lang="zh-TW" altLang="en-US" sz="3000" dirty="0">
                <a:latin typeface="細明體" panose="02020509000000000000" pitchFamily="49" charset="-120"/>
                <a:ea typeface="細明體" panose="02020509000000000000" pitchFamily="49" charset="-120"/>
              </a:rPr>
              <a:t>右上顎</a:t>
            </a:r>
            <a:r>
              <a:rPr lang="en-US" altLang="zh-TW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―→</a:t>
            </a:r>
            <a:r>
              <a:rPr lang="zh-TW" altLang="en-US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左上顎</a:t>
            </a:r>
            <a:r>
              <a:rPr lang="en-US" altLang="zh-TW" sz="3000" dirty="0">
                <a:latin typeface="細明體" panose="02020509000000000000" pitchFamily="49" charset="-120"/>
                <a:ea typeface="細明體" panose="02020509000000000000" pitchFamily="49" charset="-120"/>
              </a:rPr>
              <a:t>―</a:t>
            </a:r>
            <a:r>
              <a:rPr lang="en-US" altLang="zh-TW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→</a:t>
            </a:r>
            <a:r>
              <a:rPr lang="zh-TW" altLang="en-US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左下顎</a:t>
            </a:r>
            <a:r>
              <a:rPr lang="en-US" altLang="zh-TW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―</a:t>
            </a:r>
            <a:r>
              <a:rPr lang="zh-TW" altLang="en-US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右下顎</a:t>
            </a:r>
            <a:r>
              <a:rPr lang="en-US" altLang="zh-TW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zh-TW" altLang="en-US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）</a:t>
            </a:r>
            <a:endParaRPr lang="en-US" altLang="zh-TW" sz="3000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>
              <a:buNone/>
              <a:defRPr/>
            </a:pPr>
            <a:endParaRPr lang="en-US" altLang="zh-TW" sz="2800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>
              <a:buNone/>
              <a:defRPr/>
            </a:pPr>
            <a:r>
              <a:rPr lang="en-US" altLang="zh-TW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※</a:t>
            </a:r>
            <a:r>
              <a:rPr lang="zh-TW" altLang="en-US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上顎正中門牙   往右側至最後一顆臼齒牙縫</a:t>
            </a:r>
            <a:endParaRPr lang="en-US" altLang="zh-TW" sz="3000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>
              <a:buNone/>
              <a:defRPr/>
            </a:pPr>
            <a:r>
              <a:rPr lang="zh-TW" altLang="en-US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                 往左側</a:t>
            </a:r>
            <a:r>
              <a:rPr lang="zh-TW" altLang="en-US" sz="3000" dirty="0">
                <a:latin typeface="細明體" panose="02020509000000000000" pitchFamily="49" charset="-120"/>
                <a:ea typeface="細明體" panose="02020509000000000000" pitchFamily="49" charset="-120"/>
              </a:rPr>
              <a:t>至最後一顆臼齒</a:t>
            </a:r>
            <a:r>
              <a:rPr lang="zh-TW" altLang="en-US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牙縫</a:t>
            </a:r>
            <a:endParaRPr lang="en-US" altLang="zh-TW" sz="3000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>
              <a:buNone/>
              <a:defRPr/>
            </a:pPr>
            <a:r>
              <a:rPr lang="en-US" altLang="zh-TW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※</a:t>
            </a:r>
            <a:r>
              <a:rPr lang="zh-TW" altLang="en-US" sz="3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下顎</a:t>
            </a:r>
            <a:r>
              <a:rPr lang="zh-TW" altLang="en-US" sz="3000" dirty="0">
                <a:latin typeface="細明體" panose="02020509000000000000" pitchFamily="49" charset="-120"/>
                <a:ea typeface="細明體" panose="02020509000000000000" pitchFamily="49" charset="-120"/>
              </a:rPr>
              <a:t>正中門牙   往右側至最後一顆臼齒牙縫</a:t>
            </a:r>
            <a:endParaRPr lang="en-US" altLang="zh-TW" sz="30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>
              <a:buNone/>
              <a:defRPr/>
            </a:pPr>
            <a:r>
              <a:rPr lang="zh-TW" altLang="en-US" sz="3000" dirty="0">
                <a:latin typeface="細明體" panose="02020509000000000000" pitchFamily="49" charset="-120"/>
                <a:ea typeface="細明體" panose="02020509000000000000" pitchFamily="49" charset="-120"/>
              </a:rPr>
              <a:t>                 往左側至最後一顆臼齒牙縫</a:t>
            </a:r>
            <a:endParaRPr lang="en-US" altLang="zh-TW" sz="30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zh-TW" sz="2800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 fontAlgn="auto">
              <a:lnSpc>
                <a:spcPct val="200000"/>
              </a:lnSpc>
              <a:spcAft>
                <a:spcPts val="0"/>
              </a:spcAft>
              <a:buFont typeface="Wingdings 2"/>
              <a:buNone/>
              <a:defRPr/>
            </a:pPr>
            <a:endParaRPr lang="zh-TW" altLang="en-US" sz="36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" name="向右箭號 1"/>
          <p:cNvSpPr/>
          <p:nvPr/>
        </p:nvSpPr>
        <p:spPr>
          <a:xfrm>
            <a:off x="3612318" y="4431382"/>
            <a:ext cx="360040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>
            <a:off x="3612318" y="4990814"/>
            <a:ext cx="360040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>
            <a:off x="3612318" y="5571492"/>
            <a:ext cx="360040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>
            <a:off x="3565822" y="6093296"/>
            <a:ext cx="360040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55576" y="4005064"/>
            <a:ext cx="7992888" cy="26642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367027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13-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8123" r="12527" b="31250"/>
          <a:stretch>
            <a:fillRect/>
          </a:stretch>
        </p:blipFill>
        <p:spPr bwMode="auto">
          <a:xfrm>
            <a:off x="539750" y="3860800"/>
            <a:ext cx="3857625" cy="278606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3011" name="Picture 4" descr="13-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7985" r="12653" b="8009"/>
          <a:stretch>
            <a:fillRect/>
          </a:stretch>
        </p:blipFill>
        <p:spPr bwMode="auto">
          <a:xfrm>
            <a:off x="4480268" y="1052513"/>
            <a:ext cx="4092232" cy="561657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210425" cy="1143000"/>
          </a:xfrm>
        </p:spPr>
        <p:txBody>
          <a:bodyPr/>
          <a:lstStyle/>
          <a:p>
            <a:r>
              <a:rPr lang="zh-TW" altLang="en-US" sz="55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牙線操作</a:t>
            </a:r>
            <a:r>
              <a:rPr lang="en-US" altLang="zh-TW" sz="55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-</a:t>
            </a:r>
            <a:r>
              <a:rPr lang="zh-TW" altLang="en-US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準備動作</a:t>
            </a:r>
            <a:r>
              <a:rPr lang="en-US" altLang="zh-TW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1.2.3</a:t>
            </a:r>
            <a:endParaRPr lang="en-US" altLang="zh-TW" b="1" dirty="0" smtClean="0">
              <a:solidFill>
                <a:srgbClr val="CC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43013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1655762" cy="24479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25538"/>
            <a:ext cx="20796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向下箭號 7"/>
          <p:cNvSpPr/>
          <p:nvPr/>
        </p:nvSpPr>
        <p:spPr>
          <a:xfrm>
            <a:off x="2339975" y="3573463"/>
            <a:ext cx="215900" cy="576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向下箭號 10"/>
          <p:cNvSpPr/>
          <p:nvPr/>
        </p:nvSpPr>
        <p:spPr>
          <a:xfrm>
            <a:off x="6500019" y="3572669"/>
            <a:ext cx="215900" cy="576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" name="上彎箭號 1"/>
          <p:cNvSpPr/>
          <p:nvPr/>
        </p:nvSpPr>
        <p:spPr>
          <a:xfrm>
            <a:off x="4317098" y="3516622"/>
            <a:ext cx="326340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56295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764704"/>
            <a:ext cx="8382000" cy="1143000"/>
          </a:xfrm>
        </p:spPr>
        <p:txBody>
          <a:bodyPr/>
          <a:lstStyle/>
          <a:p>
            <a:pPr eaLnBrk="1" hangingPunct="1"/>
            <a:r>
              <a:rPr lang="zh-TW" altLang="en-US" sz="4800" dirty="0" smtClean="0">
                <a:solidFill>
                  <a:srgbClr val="CC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對著鏡子看清楚牙齒操作牙線</a:t>
            </a:r>
          </a:p>
        </p:txBody>
      </p:sp>
      <p:pic>
        <p:nvPicPr>
          <p:cNvPr id="25604" name="Picture 3" descr="14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448" r="12199" b="51196"/>
          <a:stretch>
            <a:fillRect/>
          </a:stretch>
        </p:blipFill>
        <p:spPr>
          <a:xfrm>
            <a:off x="228600" y="2209800"/>
            <a:ext cx="4068763" cy="3581400"/>
          </a:xfrm>
        </p:spPr>
      </p:pic>
      <p:sp>
        <p:nvSpPr>
          <p:cNvPr id="2560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C251F2E6-7184-4471-A8B0-B3F2A6BE9BFB}" type="slidenum">
              <a:rPr lang="en-US" altLang="zh-TW" sz="12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55</a:t>
            </a:fld>
            <a:endParaRPr lang="en-US" altLang="zh-TW" sz="1200" smtClean="0">
              <a:latin typeface="Arial" charset="0"/>
            </a:endParaRPr>
          </a:p>
        </p:txBody>
      </p:sp>
      <p:pic>
        <p:nvPicPr>
          <p:cNvPr id="25605" name="Picture 4" descr="14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52461" r="10341"/>
          <a:stretch>
            <a:fillRect/>
          </a:stretch>
        </p:blipFill>
        <p:spPr bwMode="auto">
          <a:xfrm>
            <a:off x="4267200" y="2667000"/>
            <a:ext cx="4643438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5"/>
          <p:cNvSpPr txBox="1">
            <a:spLocks noChangeArrowheads="1"/>
          </p:cNvSpPr>
          <p:nvPr/>
        </p:nvSpPr>
        <p:spPr bwMode="auto">
          <a:xfrm>
            <a:off x="493712" y="1066800"/>
            <a:ext cx="8345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b="1" dirty="0">
                <a:solidFill>
                  <a:srgbClr val="002060"/>
                </a:solidFill>
                <a:ea typeface="標楷體" pitchFamily="65" charset="-120"/>
              </a:rPr>
              <a:t>  </a:t>
            </a:r>
            <a:r>
              <a:rPr kumimoji="0" lang="zh-TW" altLang="en-US" b="1" dirty="0">
                <a:solidFill>
                  <a:srgbClr val="00206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依不同的牙齒部位區 運用不同的</a:t>
            </a:r>
            <a:r>
              <a:rPr kumimoji="0" lang="zh-TW" altLang="en-US" b="1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手勢操作</a:t>
            </a:r>
            <a:endParaRPr kumimoji="0" lang="en-US" altLang="zh-TW" b="1" dirty="0">
              <a:solidFill>
                <a:srgbClr val="C0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16739" name="Rectangle 6"/>
          <p:cNvSpPr>
            <a:spLocks noChangeArrowheads="1"/>
          </p:cNvSpPr>
          <p:nvPr/>
        </p:nvSpPr>
        <p:spPr bwMode="auto">
          <a:xfrm>
            <a:off x="2051050" y="260350"/>
            <a:ext cx="5264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400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牙線的操作三種方法</a:t>
            </a:r>
            <a:endParaRPr kumimoji="0" lang="en-US" altLang="zh-TW" sz="4400" dirty="0">
              <a:solidFill>
                <a:srgbClr val="C0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16740" name="Text Box 5"/>
          <p:cNvSpPr txBox="1">
            <a:spLocks noChangeArrowheads="1"/>
          </p:cNvSpPr>
          <p:nvPr/>
        </p:nvSpPr>
        <p:spPr bwMode="auto">
          <a:xfrm>
            <a:off x="3491880" y="1628775"/>
            <a:ext cx="2207245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800" b="1" dirty="0" smtClean="0">
                <a:solidFill>
                  <a:srgbClr val="C00000"/>
                </a:solidFill>
                <a:latin typeface="+mj-ea"/>
                <a:ea typeface="+mj-ea"/>
              </a:rPr>
              <a:t>2-</a:t>
            </a:r>
            <a:r>
              <a:rPr kumimoji="0" lang="zh-TW" altLang="en-US" sz="2800" b="1" dirty="0" smtClean="0">
                <a:solidFill>
                  <a:srgbClr val="C00000"/>
                </a:solidFill>
                <a:latin typeface="+mj-ea"/>
                <a:ea typeface="+mj-ea"/>
              </a:rPr>
              <a:t>上</a:t>
            </a:r>
            <a:r>
              <a:rPr kumimoji="0" lang="zh-TW" altLang="en-US" sz="2800" b="1" dirty="0">
                <a:solidFill>
                  <a:srgbClr val="C00000"/>
                </a:solidFill>
                <a:latin typeface="+mj-ea"/>
                <a:ea typeface="+mj-ea"/>
              </a:rPr>
              <a:t>門牙區</a:t>
            </a:r>
            <a:endParaRPr kumimoji="0" lang="en-US" altLang="zh-TW" sz="28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6444208" y="1628775"/>
            <a:ext cx="2164805" cy="52322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800" b="1" dirty="0" smtClean="0">
                <a:solidFill>
                  <a:srgbClr val="C00000"/>
                </a:solidFill>
                <a:latin typeface="+mj-ea"/>
                <a:ea typeface="+mj-ea"/>
              </a:rPr>
              <a:t>3-</a:t>
            </a:r>
            <a:r>
              <a:rPr kumimoji="0" lang="zh-TW" altLang="en-US" sz="2800" b="1" dirty="0" smtClean="0">
                <a:solidFill>
                  <a:srgbClr val="C00000"/>
                </a:solidFill>
                <a:latin typeface="+mj-ea"/>
                <a:ea typeface="+mj-ea"/>
              </a:rPr>
              <a:t>下</a:t>
            </a:r>
            <a:r>
              <a:rPr kumimoji="0" lang="zh-TW" altLang="en-US" sz="2800" b="1" dirty="0">
                <a:solidFill>
                  <a:srgbClr val="C00000"/>
                </a:solidFill>
                <a:latin typeface="+mj-ea"/>
                <a:ea typeface="+mj-ea"/>
              </a:rPr>
              <a:t>門牙區</a:t>
            </a:r>
            <a:r>
              <a:rPr kumimoji="0" lang="zh-TW" altLang="en-US" sz="2800" b="1" dirty="0">
                <a:solidFill>
                  <a:srgbClr val="002060"/>
                </a:solidFill>
                <a:latin typeface="+mj-ea"/>
                <a:ea typeface="+mj-ea"/>
              </a:rPr>
              <a:t>   </a:t>
            </a:r>
            <a:endParaRPr kumimoji="0" lang="en-US" altLang="zh-TW" sz="28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116742" name="Text Box 5"/>
          <p:cNvSpPr txBox="1">
            <a:spLocks noChangeArrowheads="1"/>
          </p:cNvSpPr>
          <p:nvPr/>
        </p:nvSpPr>
        <p:spPr bwMode="auto">
          <a:xfrm>
            <a:off x="827088" y="1628775"/>
            <a:ext cx="1851025" cy="584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b="1" dirty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kumimoji="0" lang="en-US" altLang="zh-TW" sz="2800" b="1" dirty="0" smtClean="0">
                <a:solidFill>
                  <a:srgbClr val="C00000"/>
                </a:solidFill>
                <a:latin typeface="+mj-ea"/>
                <a:ea typeface="+mj-ea"/>
              </a:rPr>
              <a:t>1-</a:t>
            </a:r>
            <a:r>
              <a:rPr kumimoji="0" lang="zh-TW" altLang="en-US" sz="2800" b="1" dirty="0" smtClean="0">
                <a:solidFill>
                  <a:srgbClr val="C00000"/>
                </a:solidFill>
                <a:latin typeface="+mj-ea"/>
                <a:ea typeface="+mj-ea"/>
              </a:rPr>
              <a:t>後</a:t>
            </a:r>
            <a:r>
              <a:rPr kumimoji="0" lang="zh-TW" altLang="en-US" sz="2800" b="1" dirty="0">
                <a:solidFill>
                  <a:srgbClr val="C00000"/>
                </a:solidFill>
                <a:latin typeface="+mj-ea"/>
                <a:ea typeface="+mj-ea"/>
              </a:rPr>
              <a:t>牙區</a:t>
            </a:r>
            <a:r>
              <a:rPr kumimoji="0"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    </a:t>
            </a:r>
            <a:endParaRPr kumimoji="0" lang="en-US" altLang="zh-TW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116743" name="投影片編號版面配置區 3"/>
          <p:cNvSpPr txBox="1">
            <a:spLocks noGrp="1"/>
          </p:cNvSpPr>
          <p:nvPr/>
        </p:nvSpPr>
        <p:spPr bwMode="auto">
          <a:xfrm>
            <a:off x="8415338" y="6326188"/>
            <a:ext cx="387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0158670-B009-45A4-9721-A7DF4F3C01CE}" type="slidenum">
              <a:rPr kumimoji="0" lang="en-US" altLang="zh-TW" sz="1400"/>
              <a:pPr algn="r"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kumimoji="0" lang="en-US" altLang="zh-TW" sz="140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221088"/>
            <a:ext cx="2611516" cy="2340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221088"/>
            <a:ext cx="2494111" cy="2313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21088"/>
            <a:ext cx="2502101" cy="2313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348880"/>
            <a:ext cx="2064205" cy="1664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348880"/>
            <a:ext cx="2016126" cy="1664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2367609"/>
            <a:ext cx="1993842" cy="1664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444397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97939B4B-56DC-4DDC-9FBC-CDF569327C6D}" type="slidenum">
              <a:rPr lang="en-US" altLang="zh-TW" sz="12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57</a:t>
            </a:fld>
            <a:endParaRPr lang="en-US" altLang="zh-TW" sz="1200" smtClean="0">
              <a:latin typeface="Arial" charset="0"/>
            </a:endParaRPr>
          </a:p>
        </p:txBody>
      </p:sp>
      <p:pic>
        <p:nvPicPr>
          <p:cNvPr id="26627" name="Picture 4" descr="13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4320604" cy="33242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6628" name="文字方塊 5"/>
          <p:cNvSpPr txBox="1">
            <a:spLocks noChangeArrowheads="1"/>
          </p:cNvSpPr>
          <p:nvPr/>
        </p:nvSpPr>
        <p:spPr bwMode="auto">
          <a:xfrm>
            <a:off x="179388" y="4941888"/>
            <a:ext cx="55194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latin typeface="細明體" panose="02020509000000000000" pitchFamily="49" charset="-120"/>
                <a:ea typeface="細明體" panose="02020509000000000000" pitchFamily="49" charset="-120"/>
              </a:rPr>
              <a:t>拉出約手臂長的</a:t>
            </a:r>
            <a:r>
              <a:rPr lang="zh-TW" altLang="en-US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牙線約</a:t>
            </a:r>
            <a:r>
              <a:rPr lang="en-US" altLang="zh-TW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45</a:t>
            </a:r>
            <a:r>
              <a:rPr lang="zh-TW" altLang="en-US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公分</a:t>
            </a:r>
            <a:endParaRPr lang="zh-TW" altLang="en-US" b="1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26629" name="Picture 4" descr="13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413"/>
            <a:ext cx="4500562" cy="33242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2555875" y="260350"/>
            <a:ext cx="482441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4800" dirty="0">
                <a:solidFill>
                  <a:srgbClr val="CC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牙線操控練習</a:t>
            </a:r>
            <a:r>
              <a:rPr lang="en-US" altLang="zh-TW" dirty="0">
                <a:solidFill>
                  <a:srgbClr val="CC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(1)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18C28A80-D49B-4C06-994D-F196DD4ECB3C}" type="slidenum">
              <a:rPr lang="en-US" altLang="zh-TW" sz="12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58</a:t>
            </a:fld>
            <a:endParaRPr lang="en-US" altLang="zh-TW" sz="1200" smtClean="0">
              <a:latin typeface="Arial" charset="0"/>
            </a:endParaRPr>
          </a:p>
        </p:txBody>
      </p:sp>
      <p:pic>
        <p:nvPicPr>
          <p:cNvPr id="27651" name="Picture 4" descr="13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3525838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 descr="13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773238"/>
            <a:ext cx="4679950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4630738" y="5301208"/>
            <a:ext cx="3841750" cy="57943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latin typeface="細明體" panose="02020509000000000000" pitchFamily="49" charset="-120"/>
                <a:ea typeface="細明體" panose="02020509000000000000" pitchFamily="49" charset="-120"/>
              </a:rPr>
              <a:t>纏繞在中指第二指節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4067175" y="404813"/>
            <a:ext cx="5292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800" dirty="0">
                <a:solidFill>
                  <a:srgbClr val="CC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牙線操控練習</a:t>
            </a:r>
            <a:r>
              <a:rPr lang="en-US" altLang="zh-TW" dirty="0">
                <a:solidFill>
                  <a:srgbClr val="CC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(2)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FC3B94AB-6EE2-4445-835A-70B1D1A1E1FA}" type="slidenum">
              <a:rPr lang="en-US" altLang="zh-TW" sz="12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59</a:t>
            </a:fld>
            <a:endParaRPr lang="en-US" altLang="zh-TW" sz="1200" smtClean="0">
              <a:latin typeface="Arial" charset="0"/>
            </a:endParaRPr>
          </a:p>
        </p:txBody>
      </p:sp>
      <p:grpSp>
        <p:nvGrpSpPr>
          <p:cNvPr id="28675" name="Group 8"/>
          <p:cNvGrpSpPr>
            <a:grpSpLocks/>
          </p:cNvGrpSpPr>
          <p:nvPr/>
        </p:nvGrpSpPr>
        <p:grpSpPr bwMode="auto">
          <a:xfrm>
            <a:off x="4716463" y="1189038"/>
            <a:ext cx="4002087" cy="5226049"/>
            <a:chOff x="2971" y="749"/>
            <a:chExt cx="2521" cy="3292"/>
          </a:xfrm>
        </p:grpSpPr>
        <p:pic>
          <p:nvPicPr>
            <p:cNvPr id="28678" name="Picture 2" descr="13-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9" t="56091" r="11746" b="9761"/>
            <a:stretch>
              <a:fillRect/>
            </a:stretch>
          </p:blipFill>
          <p:spPr bwMode="auto">
            <a:xfrm>
              <a:off x="2976" y="2400"/>
              <a:ext cx="2495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3" descr="13-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9" t="7341" r="11746" b="57300"/>
            <a:stretch>
              <a:fillRect/>
            </a:stretch>
          </p:blipFill>
          <p:spPr bwMode="auto">
            <a:xfrm>
              <a:off x="2971" y="749"/>
              <a:ext cx="2495" cy="1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 Box 4"/>
            <p:cNvSpPr txBox="1">
              <a:spLocks noChangeArrowheads="1"/>
            </p:cNvSpPr>
            <p:nvPr/>
          </p:nvSpPr>
          <p:spPr bwMode="auto">
            <a:xfrm>
              <a:off x="2976" y="2035"/>
              <a:ext cx="242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細明體" panose="02020509000000000000" pitchFamily="49" charset="-120"/>
                  <a:ea typeface="細明體" panose="02020509000000000000" pitchFamily="49" charset="-120"/>
                </a:rPr>
                <a:t>中指無名指小指握緊</a:t>
              </a:r>
            </a:p>
          </p:txBody>
        </p:sp>
        <p:sp>
          <p:nvSpPr>
            <p:cNvPr id="28681" name="Text Box 5"/>
            <p:cNvSpPr txBox="1">
              <a:spLocks noChangeArrowheads="1"/>
            </p:cNvSpPr>
            <p:nvPr/>
          </p:nvSpPr>
          <p:spPr bwMode="auto">
            <a:xfrm>
              <a:off x="3072" y="3676"/>
              <a:ext cx="242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細明體" panose="02020509000000000000" pitchFamily="49" charset="-120"/>
                  <a:ea typeface="細明體" panose="02020509000000000000" pitchFamily="49" charset="-120"/>
                </a:rPr>
                <a:t>拇指伸直把牙線繃緊</a:t>
              </a:r>
            </a:p>
          </p:txBody>
        </p:sp>
      </p:grp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4464050" y="90488"/>
            <a:ext cx="44513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800" dirty="0">
                <a:solidFill>
                  <a:srgbClr val="CC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牙線操控練習</a:t>
            </a:r>
            <a:r>
              <a:rPr lang="en-US" altLang="zh-TW" dirty="0">
                <a:solidFill>
                  <a:srgbClr val="CC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(3)</a:t>
            </a:r>
          </a:p>
        </p:txBody>
      </p:sp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3603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zh-TW" altLang="en-US" sz="54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潔牙技巧訓練及</a:t>
            </a:r>
            <a:r>
              <a:rPr lang="zh-TW" altLang="en-US" sz="5400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餐桌</a:t>
            </a:r>
            <a:r>
              <a:rPr lang="zh-TW" altLang="en-US" sz="5400" dirty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上潔牙</a:t>
            </a:r>
            <a:endParaRPr lang="zh-TW" altLang="en-US" sz="5400" dirty="0" smtClean="0">
              <a:solidFill>
                <a:srgbClr val="FF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2291" name="內容版面配置區 2"/>
          <p:cNvSpPr>
            <a:spLocks noGrp="1"/>
          </p:cNvSpPr>
          <p:nvPr>
            <p:ph sz="half" idx="1"/>
          </p:nvPr>
        </p:nvSpPr>
        <p:spPr>
          <a:xfrm>
            <a:off x="1713382" y="1196752"/>
            <a:ext cx="5760739" cy="56612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altLang="zh-TW" sz="240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1</a:t>
            </a:r>
            <a:r>
              <a:rPr lang="en-US" altLang="zh-TW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.</a:t>
            </a:r>
            <a:r>
              <a:rPr lang="zh-TW" altLang="en-US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鏡子</a:t>
            </a:r>
            <a:endParaRPr lang="en-US" altLang="zh-TW" sz="2400" dirty="0" smtClean="0">
              <a:solidFill>
                <a:schemeClr val="tx1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altLang="zh-TW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2.</a:t>
            </a:r>
            <a:r>
              <a:rPr lang="zh-TW" altLang="en-US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牙刷（含氟牙膏</a:t>
            </a:r>
            <a:r>
              <a:rPr lang="en-US" altLang="zh-TW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1000PPM</a:t>
            </a:r>
            <a:r>
              <a:rPr lang="zh-TW" altLang="en-US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以上）</a:t>
            </a:r>
            <a:endParaRPr lang="en-US" altLang="zh-TW" sz="2400" dirty="0" smtClean="0">
              <a:solidFill>
                <a:schemeClr val="tx1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altLang="zh-TW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3.</a:t>
            </a:r>
            <a:r>
              <a:rPr lang="zh-TW" altLang="en-US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牙線</a:t>
            </a:r>
            <a:r>
              <a:rPr lang="en-US" altLang="zh-TW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zh-TW" altLang="en-US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無臘</a:t>
            </a:r>
            <a:r>
              <a:rPr lang="en-US" altLang="zh-TW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)-</a:t>
            </a:r>
            <a:r>
              <a:rPr lang="zh-TW" altLang="en-US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牙線</a:t>
            </a:r>
            <a:r>
              <a:rPr lang="en-US" altLang="zh-TW" sz="2400" dirty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zh-TW" altLang="en-US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棒</a:t>
            </a:r>
            <a:r>
              <a:rPr lang="en-US" altLang="zh-TW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)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zh-TW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4.</a:t>
            </a:r>
            <a:r>
              <a:rPr lang="zh-TW" altLang="en-US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衛生紙、手帕</a:t>
            </a:r>
            <a:endParaRPr lang="en-US" altLang="zh-TW" sz="2400" dirty="0" smtClean="0">
              <a:solidFill>
                <a:schemeClr val="tx1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altLang="zh-TW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5.</a:t>
            </a:r>
            <a:r>
              <a:rPr lang="zh-TW" altLang="en-US" sz="2400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杯子</a:t>
            </a:r>
            <a:r>
              <a:rPr lang="en-US" altLang="zh-TW" sz="2400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水壺、漱口杯</a:t>
            </a:r>
            <a:r>
              <a:rPr lang="en-US" altLang="zh-TW" sz="2400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)-</a:t>
            </a:r>
            <a:r>
              <a:rPr lang="zh-TW" altLang="en-US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潔牙之前請先</a:t>
            </a:r>
            <a:endParaRPr lang="en-US" altLang="zh-TW" sz="2400" dirty="0" smtClean="0">
              <a:solidFill>
                <a:schemeClr val="tx1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zh-TW" altLang="en-US" sz="2400" dirty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zh-TW" altLang="en-US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去除口腔內食物殘渣</a:t>
            </a:r>
            <a:endParaRPr lang="en-US" altLang="zh-TW" sz="2400" dirty="0" smtClean="0">
              <a:solidFill>
                <a:schemeClr val="tx1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altLang="zh-TW" sz="2400" dirty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en-US" altLang="zh-TW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*5</a:t>
            </a: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口水餐桌上潔牙</a:t>
            </a:r>
            <a:r>
              <a:rPr lang="en-US" altLang="zh-TW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(120-150cc):</a:t>
            </a:r>
          </a:p>
          <a:p>
            <a:pPr marL="0" indent="0">
              <a:buNone/>
              <a:defRPr/>
            </a:pPr>
            <a:r>
              <a:rPr lang="zh-TW" altLang="en-US" sz="2400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en-US" altLang="zh-TW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1.3</a:t>
            </a: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口水</a:t>
            </a:r>
            <a:r>
              <a:rPr lang="en-US" altLang="zh-TW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-</a:t>
            </a: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左</a:t>
            </a:r>
            <a:r>
              <a:rPr lang="zh-TW" altLang="en-US" sz="2400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漱漱</a:t>
            </a: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右</a:t>
            </a:r>
            <a:r>
              <a:rPr lang="zh-TW" altLang="en-US" sz="2400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漱漱</a:t>
            </a: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咕嚕咕嚕吞下口</a:t>
            </a:r>
            <a:r>
              <a:rPr lang="en-US" altLang="zh-TW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.</a:t>
            </a:r>
          </a:p>
          <a:p>
            <a:pPr marL="0" indent="0">
              <a:buNone/>
              <a:defRPr/>
            </a:pP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 </a:t>
            </a:r>
            <a:r>
              <a:rPr lang="en-US" altLang="zh-TW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2.</a:t>
            </a: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第</a:t>
            </a:r>
            <a:r>
              <a:rPr lang="en-US" altLang="zh-TW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4</a:t>
            </a: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口水</a:t>
            </a:r>
            <a:r>
              <a:rPr lang="en-US" altLang="zh-TW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-</a:t>
            </a:r>
            <a:r>
              <a:rPr lang="zh-TW" altLang="en-US" sz="2400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洗</a:t>
            </a: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牙刷</a:t>
            </a:r>
            <a:r>
              <a:rPr lang="en-US" altLang="zh-TW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.</a:t>
            </a: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 </a:t>
            </a:r>
            <a:endParaRPr lang="en-US" altLang="zh-TW" sz="2400" dirty="0" smtClean="0">
              <a:solidFill>
                <a:srgbClr val="C0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>
              <a:buNone/>
              <a:defRPr/>
            </a:pPr>
            <a:r>
              <a:rPr lang="zh-TW" altLang="en-US" sz="2400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en-US" altLang="zh-TW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3.</a:t>
            </a: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第</a:t>
            </a:r>
            <a:r>
              <a:rPr lang="en-US" altLang="zh-TW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5</a:t>
            </a: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口水</a:t>
            </a:r>
            <a:r>
              <a:rPr lang="en-US" altLang="zh-TW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-</a:t>
            </a:r>
            <a:r>
              <a:rPr lang="zh-TW" altLang="en-US" sz="2400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吐口水</a:t>
            </a:r>
            <a:r>
              <a:rPr lang="zh-TW" altLang="en-US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後再漱口</a:t>
            </a:r>
            <a:r>
              <a:rPr lang="en-US" altLang="zh-TW" sz="2400" dirty="0" smtClean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.</a:t>
            </a:r>
            <a:endParaRPr lang="en-US" altLang="zh-TW" sz="2400" dirty="0">
              <a:solidFill>
                <a:srgbClr val="C0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altLang="zh-TW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6.</a:t>
            </a:r>
            <a:r>
              <a:rPr lang="zh-TW" altLang="en-US" sz="2400" dirty="0" smtClean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牙菌斑顯示劑</a:t>
            </a:r>
          </a:p>
        </p:txBody>
      </p:sp>
      <p:pic>
        <p:nvPicPr>
          <p:cNvPr id="24580" name="Picture 9" descr="C:\Users\pc616\AppData\Local\Microsoft\Windows\Temporary Internet Files\Content.IE5\LCG27L1K\MC90023086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6612"/>
            <a:ext cx="165576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 descr="C:\Documents and Settings\林蔭青\Local Settings\Temporary Internet Files\Content.IE5\62OMFNQ8\MC90021333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194546"/>
            <a:ext cx="1498600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" descr="C:\Documents and Settings\林蔭青\Local Settings\Temporary Internet Files\Content.IE5\DO17GD9B\MM900254473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773238"/>
            <a:ext cx="15113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60161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304800"/>
            <a:ext cx="5257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80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牙線操控練習</a:t>
            </a:r>
            <a:r>
              <a:rPr lang="en-US" altLang="zh-TW" sz="320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(4)</a:t>
            </a:r>
            <a:r>
              <a:rPr lang="en-US" altLang="zh-TW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smtClean="0">
              <a:solidFill>
                <a:srgbClr val="CC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970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0"/>
            <a:ext cx="3657600" cy="6858000"/>
          </a:xfrm>
        </p:spPr>
      </p:pic>
      <p:sp>
        <p:nvSpPr>
          <p:cNvPr id="2969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F6BF3F70-9284-4BDB-835D-091F2CAA03C9}" type="slidenum">
              <a:rPr lang="en-US" altLang="zh-TW" sz="12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60</a:t>
            </a:fld>
            <a:endParaRPr lang="en-US" altLang="zh-TW" sz="1200" smtClean="0">
              <a:latin typeface="Arial" charset="0"/>
            </a:endParaRPr>
          </a:p>
        </p:txBody>
      </p:sp>
      <p:grpSp>
        <p:nvGrpSpPr>
          <p:cNvPr id="29701" name="Group 6"/>
          <p:cNvGrpSpPr>
            <a:grpSpLocks/>
          </p:cNvGrpSpPr>
          <p:nvPr/>
        </p:nvGrpSpPr>
        <p:grpSpPr bwMode="auto">
          <a:xfrm>
            <a:off x="4267200" y="1371600"/>
            <a:ext cx="4876800" cy="4846638"/>
            <a:chOff x="2688" y="864"/>
            <a:chExt cx="3072" cy="3053"/>
          </a:xfrm>
        </p:grpSpPr>
        <p:pic>
          <p:nvPicPr>
            <p:cNvPr id="2970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864"/>
              <a:ext cx="2928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3" name="Text Box 5"/>
            <p:cNvSpPr txBox="1">
              <a:spLocks noChangeArrowheads="1"/>
            </p:cNvSpPr>
            <p:nvPr/>
          </p:nvSpPr>
          <p:spPr bwMode="auto">
            <a:xfrm>
              <a:off x="2700" y="3552"/>
              <a:ext cx="30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>
                  <a:latin typeface="標楷體" pitchFamily="65" charset="-120"/>
                  <a:ea typeface="標楷體" pitchFamily="65" charset="-120"/>
                </a:rPr>
                <a:t>兩指間的牙線控制在</a:t>
              </a:r>
              <a:r>
                <a:rPr lang="en-US" altLang="zh-TW">
                  <a:latin typeface="標楷體" pitchFamily="65" charset="-120"/>
                  <a:ea typeface="標楷體" pitchFamily="65" charset="-120"/>
                </a:rPr>
                <a:t>1</a:t>
              </a:r>
              <a:r>
                <a:rPr lang="zh-TW" altLang="en-US">
                  <a:latin typeface="標楷體" pitchFamily="65" charset="-120"/>
                  <a:ea typeface="標楷體" pitchFamily="65" charset="-120"/>
                </a:rPr>
                <a:t>公分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0" y="0"/>
            <a:ext cx="4724400" cy="1143000"/>
          </a:xfrm>
        </p:spPr>
        <p:txBody>
          <a:bodyPr/>
          <a:lstStyle/>
          <a:p>
            <a:pPr eaLnBrk="1" hangingPunct="1"/>
            <a:r>
              <a:rPr lang="zh-TW" altLang="en-US" sz="4800" dirty="0" smtClean="0">
                <a:solidFill>
                  <a:srgbClr val="CC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牙線操控練習</a:t>
            </a:r>
            <a:r>
              <a:rPr lang="en-US" altLang="zh-TW" sz="3200" dirty="0" smtClean="0">
                <a:solidFill>
                  <a:srgbClr val="CC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(5)</a:t>
            </a:r>
          </a:p>
        </p:txBody>
      </p:sp>
      <p:sp>
        <p:nvSpPr>
          <p:cNvPr id="3072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D979EC42-90C1-40A0-80E0-49D9701360FA}" type="slidenum">
              <a:rPr lang="en-US" altLang="zh-TW" sz="12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61</a:t>
            </a:fld>
            <a:endParaRPr lang="en-US" altLang="zh-TW" sz="1200" smtClean="0">
              <a:latin typeface="Arial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4" r="20703"/>
          <a:stretch>
            <a:fillRect/>
          </a:stretch>
        </p:blipFill>
        <p:spPr bwMode="auto">
          <a:xfrm>
            <a:off x="0" y="0"/>
            <a:ext cx="4267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419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4648200" y="5548715"/>
            <a:ext cx="4316288" cy="52322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兩指間的牙線控制在</a:t>
            </a:r>
            <a:r>
              <a:rPr lang="en-US" altLang="zh-TW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1</a:t>
            </a:r>
            <a:r>
              <a:rPr lang="zh-TW" altLang="en-US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公分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3"/>
          <p:cNvSpPr txBox="1">
            <a:spLocks noGrp="1"/>
          </p:cNvSpPr>
          <p:nvPr/>
        </p:nvSpPr>
        <p:spPr bwMode="auto">
          <a:xfrm>
            <a:off x="8642350" y="6053138"/>
            <a:ext cx="387350" cy="273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4BEDD774-B549-4A9F-B1C3-D1122CF1BE26}" type="slidenum">
              <a:rPr lang="en-US" altLang="zh-TW" sz="1400">
                <a:ea typeface="+mn-ea"/>
              </a:rPr>
              <a:pPr algn="r">
                <a:defRPr/>
              </a:pPr>
              <a:t>62</a:t>
            </a:fld>
            <a:endParaRPr lang="en-US" altLang="zh-TW" sz="1400" dirty="0">
              <a:ea typeface="+mn-ea"/>
            </a:endParaRPr>
          </a:p>
        </p:txBody>
      </p:sp>
      <p:sp>
        <p:nvSpPr>
          <p:cNvPr id="54275" name="矩形 12"/>
          <p:cNvSpPr>
            <a:spLocks noChangeArrowheads="1"/>
          </p:cNvSpPr>
          <p:nvPr/>
        </p:nvSpPr>
        <p:spPr bwMode="auto">
          <a:xfrm>
            <a:off x="1825625" y="457200"/>
            <a:ext cx="5338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800" b="1" dirty="0">
                <a:solidFill>
                  <a:srgbClr val="CC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牙線操作基本原則</a:t>
            </a:r>
            <a:endParaRPr lang="zh-TW" altLang="en-US" sz="4800" b="1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grpSp>
        <p:nvGrpSpPr>
          <p:cNvPr id="54276" name="群組 12"/>
          <p:cNvGrpSpPr>
            <a:grpSpLocks/>
          </p:cNvGrpSpPr>
          <p:nvPr/>
        </p:nvGrpSpPr>
        <p:grpSpPr bwMode="auto">
          <a:xfrm>
            <a:off x="381000" y="1295400"/>
            <a:ext cx="8321675" cy="5105400"/>
            <a:chOff x="304800" y="1219200"/>
            <a:chExt cx="8322115" cy="5105404"/>
          </a:xfrm>
        </p:grpSpPr>
        <p:grpSp>
          <p:nvGrpSpPr>
            <p:cNvPr id="54278" name="群組 11"/>
            <p:cNvGrpSpPr>
              <a:grpSpLocks/>
            </p:cNvGrpSpPr>
            <p:nvPr/>
          </p:nvGrpSpPr>
          <p:grpSpPr bwMode="auto">
            <a:xfrm>
              <a:off x="304800" y="2049959"/>
              <a:ext cx="8322115" cy="4274645"/>
              <a:chOff x="283447" y="1065054"/>
              <a:chExt cx="8322142" cy="4067955"/>
            </a:xfrm>
          </p:grpSpPr>
          <p:pic>
            <p:nvPicPr>
              <p:cNvPr id="10242" name="Picture 4" descr="C:\Users\user\Pictures\201102066.jpg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/>
              </a:blip>
              <a:srcRect/>
              <a:stretch>
                <a:fillRect/>
              </a:stretch>
            </p:blipFill>
            <p:spPr bwMode="auto">
              <a:xfrm>
                <a:off x="283447" y="1922627"/>
                <a:ext cx="3960440" cy="321038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pic>
            <p:nvPicPr>
              <p:cNvPr id="10243" name="Picture 3" descr="C:\Users\user\Pictures\201102065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/>
              </a:blip>
              <a:srcRect/>
              <a:stretch>
                <a:fillRect/>
              </a:stretch>
            </p:blipFill>
            <p:spPr bwMode="auto">
              <a:xfrm>
                <a:off x="4429124" y="1928802"/>
                <a:ext cx="4176465" cy="319460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sp>
            <p:nvSpPr>
              <p:cNvPr id="54282" name="文字方塊 4"/>
              <p:cNvSpPr txBox="1">
                <a:spLocks noChangeArrowheads="1"/>
              </p:cNvSpPr>
              <p:nvPr/>
            </p:nvSpPr>
            <p:spPr bwMode="auto">
              <a:xfrm>
                <a:off x="4701488" y="1065054"/>
                <a:ext cx="3763960" cy="7322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4400">
                    <a:solidFill>
                      <a:srgbClr val="C00000"/>
                    </a:solidFill>
                    <a:latin typeface="細明體" panose="02020509000000000000" pitchFamily="49" charset="-120"/>
                    <a:ea typeface="細明體" panose="02020509000000000000" pitchFamily="49" charset="-120"/>
                  </a:rPr>
                  <a:t>短距離上下刮</a:t>
                </a:r>
              </a:p>
            </p:txBody>
          </p:sp>
          <p:sp>
            <p:nvSpPr>
              <p:cNvPr id="54283" name="上-下雙向箭號 8"/>
              <p:cNvSpPr>
                <a:spLocks noChangeArrowheads="1"/>
              </p:cNvSpPr>
              <p:nvPr/>
            </p:nvSpPr>
            <p:spPr bwMode="auto">
              <a:xfrm flipH="1">
                <a:off x="6500826" y="3571876"/>
                <a:ext cx="142876" cy="642942"/>
              </a:xfrm>
              <a:prstGeom prst="upDownArrow">
                <a:avLst>
                  <a:gd name="adj1" fmla="val 50000"/>
                  <a:gd name="adj2" fmla="val 46813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zh-TW" altLang="zh-TW" sz="5400"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54284" name="文字方塊 4"/>
              <p:cNvSpPr txBox="1">
                <a:spLocks noChangeArrowheads="1"/>
              </p:cNvSpPr>
              <p:nvPr/>
            </p:nvSpPr>
            <p:spPr bwMode="auto">
              <a:xfrm>
                <a:off x="1061765" y="1072135"/>
                <a:ext cx="2477211" cy="7322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4400">
                    <a:solidFill>
                      <a:srgbClr val="002060"/>
                    </a:solidFill>
                    <a:latin typeface="細明體" panose="02020509000000000000" pitchFamily="49" charset="-120"/>
                    <a:ea typeface="細明體" panose="02020509000000000000" pitchFamily="49" charset="-120"/>
                  </a:rPr>
                  <a:t>拉成</a:t>
                </a:r>
                <a:r>
                  <a:rPr lang="en-US" altLang="zh-TW" sz="4400">
                    <a:solidFill>
                      <a:srgbClr val="C00000"/>
                    </a:solidFill>
                    <a:latin typeface="細明體" panose="02020509000000000000" pitchFamily="49" charset="-120"/>
                    <a:ea typeface="細明體" panose="02020509000000000000" pitchFamily="49" charset="-120"/>
                  </a:rPr>
                  <a:t>C</a:t>
                </a:r>
                <a:r>
                  <a:rPr lang="zh-TW" altLang="en-US" sz="4400">
                    <a:solidFill>
                      <a:srgbClr val="C00000"/>
                    </a:solidFill>
                    <a:latin typeface="細明體" panose="02020509000000000000" pitchFamily="49" charset="-120"/>
                    <a:ea typeface="細明體" panose="02020509000000000000" pitchFamily="49" charset="-120"/>
                  </a:rPr>
                  <a:t>型</a:t>
                </a:r>
              </a:p>
            </p:txBody>
          </p:sp>
          <p:sp>
            <p:nvSpPr>
              <p:cNvPr id="2" name="拱形 1"/>
              <p:cNvSpPr/>
              <p:nvPr/>
            </p:nvSpPr>
            <p:spPr>
              <a:xfrm>
                <a:off x="1661474" y="3285373"/>
                <a:ext cx="914451" cy="913998"/>
              </a:xfrm>
              <a:prstGeom prst="blockArc">
                <a:avLst>
                  <a:gd name="adj1" fmla="val 16690494"/>
                  <a:gd name="adj2" fmla="val 6131183"/>
                  <a:gd name="adj3" fmla="val 91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TW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3" name="拱形 2"/>
              <p:cNvSpPr/>
              <p:nvPr/>
            </p:nvSpPr>
            <p:spPr>
              <a:xfrm>
                <a:off x="2594977" y="3285373"/>
                <a:ext cx="914451" cy="913998"/>
              </a:xfrm>
              <a:prstGeom prst="blockArc">
                <a:avLst>
                  <a:gd name="adj1" fmla="val 5269011"/>
                  <a:gd name="adj2" fmla="val 16388067"/>
                  <a:gd name="adj3" fmla="val 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TW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4279" name="矩形 11"/>
            <p:cNvSpPr>
              <a:spLocks noChangeArrowheads="1"/>
            </p:cNvSpPr>
            <p:nvPr/>
          </p:nvSpPr>
          <p:spPr bwMode="auto">
            <a:xfrm>
              <a:off x="2389707" y="1219200"/>
              <a:ext cx="469872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4400" dirty="0">
                  <a:solidFill>
                    <a:srgbClr val="002060"/>
                  </a:solidFill>
                  <a:latin typeface="細明體" panose="02020509000000000000" pitchFamily="49" charset="-120"/>
                  <a:ea typeface="細明體" panose="02020509000000000000" pitchFamily="49" charset="-120"/>
                </a:rPr>
                <a:t>牙線緊貼著鄰接面</a:t>
              </a:r>
              <a:endParaRPr lang="en-US" altLang="zh-TW" sz="4400" dirty="0">
                <a:solidFill>
                  <a:srgbClr val="002060"/>
                </a:solidFill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</p:grpSp>
      <p:sp>
        <p:nvSpPr>
          <p:cNvPr id="54277" name="投影片編號版面配置區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8156B9A3-997D-44CA-ACDA-B58ADC4C74CF}" type="slidenum">
              <a:rPr lang="en-US" altLang="zh-TW" sz="14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62</a:t>
            </a:fld>
            <a:endParaRPr lang="en-US" altLang="zh-TW" sz="14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35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772400" cy="1143000"/>
          </a:xfrm>
        </p:spPr>
        <p:txBody>
          <a:bodyPr/>
          <a:lstStyle/>
          <a:p>
            <a:pPr eaLnBrk="1" hangingPunct="1"/>
            <a:r>
              <a:rPr lang="zh-TW" altLang="en-US" sz="4800" dirty="0" smtClean="0">
                <a:solidFill>
                  <a:srgbClr val="CC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上門牙牙線操作法</a:t>
            </a:r>
            <a:r>
              <a:rPr lang="en-US" altLang="zh-TW" sz="4800" dirty="0" smtClean="0">
                <a:solidFill>
                  <a:srgbClr val="CC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-</a:t>
            </a:r>
            <a:r>
              <a:rPr lang="zh-TW" altLang="en-US" sz="4800" dirty="0" smtClean="0">
                <a:solidFill>
                  <a:srgbClr val="CC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演示一</a:t>
            </a:r>
          </a:p>
        </p:txBody>
      </p:sp>
      <p:pic>
        <p:nvPicPr>
          <p:cNvPr id="31748" name="Picture 3" descr="14-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2089" r="12338" b="53180"/>
          <a:stretch>
            <a:fillRect/>
          </a:stretch>
        </p:blipFill>
        <p:spPr>
          <a:xfrm>
            <a:off x="4716463" y="981075"/>
            <a:ext cx="3925887" cy="29527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2D216429-D0B0-44B9-9198-829434AADAAA}" type="slidenum">
              <a:rPr lang="en-US" altLang="zh-TW" sz="12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63</a:t>
            </a:fld>
            <a:endParaRPr lang="en-US" altLang="zh-TW" sz="1200" smtClean="0">
              <a:latin typeface="Arial" charset="0"/>
            </a:endParaRPr>
          </a:p>
        </p:txBody>
      </p:sp>
      <p:pic>
        <p:nvPicPr>
          <p:cNvPr id="31749" name="Picture 4" descr="14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52280" r="12338" b="7774"/>
          <a:stretch>
            <a:fillRect/>
          </a:stretch>
        </p:blipFill>
        <p:spPr bwMode="auto">
          <a:xfrm>
            <a:off x="4787900" y="4005263"/>
            <a:ext cx="3925888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34498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3" descr="15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3816424" cy="518457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4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CA8B0E72-0442-4672-9A98-CB886B076CB0}" type="slidenum">
              <a:rPr lang="en-US" altLang="zh-TW" sz="12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64</a:t>
            </a:fld>
            <a:endParaRPr lang="en-US" altLang="zh-TW" sz="1200" smtClean="0">
              <a:latin typeface="Arial" charset="0"/>
            </a:endParaRPr>
          </a:p>
        </p:txBody>
      </p:sp>
      <p:pic>
        <p:nvPicPr>
          <p:cNvPr id="33795" name="Picture 2" descr="15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736"/>
            <a:ext cx="4179888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831330" y="116632"/>
            <a:ext cx="73448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800" dirty="0">
                <a:solidFill>
                  <a:srgbClr val="CC0000"/>
                </a:solidFill>
                <a:latin typeface="+mj-ea"/>
                <a:ea typeface="+mj-ea"/>
              </a:rPr>
              <a:t>下門牙牙線操作</a:t>
            </a:r>
            <a:r>
              <a:rPr lang="zh-TW" altLang="en-US" sz="4800" dirty="0" smtClean="0">
                <a:solidFill>
                  <a:srgbClr val="CC0000"/>
                </a:solidFill>
                <a:latin typeface="+mj-ea"/>
                <a:ea typeface="+mj-ea"/>
              </a:rPr>
              <a:t>法</a:t>
            </a:r>
            <a:r>
              <a:rPr lang="en-US" altLang="zh-TW" sz="4800" dirty="0" smtClean="0">
                <a:solidFill>
                  <a:srgbClr val="CC0000"/>
                </a:solidFill>
                <a:latin typeface="+mj-ea"/>
                <a:ea typeface="+mj-ea"/>
              </a:rPr>
              <a:t>-</a:t>
            </a:r>
            <a:r>
              <a:rPr lang="zh-TW" altLang="en-US" sz="4800" dirty="0" smtClean="0">
                <a:solidFill>
                  <a:srgbClr val="CC0000"/>
                </a:solidFill>
                <a:latin typeface="+mj-ea"/>
                <a:ea typeface="+mj-ea"/>
              </a:rPr>
              <a:t>演示二</a:t>
            </a:r>
            <a:endParaRPr lang="zh-TW" altLang="en-US" sz="4800" dirty="0">
              <a:solidFill>
                <a:srgbClr val="CC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3" descr="16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836613"/>
            <a:ext cx="3951288" cy="57324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38030572-40D2-420A-AF32-4D0B811F9B90}" type="slidenum">
              <a:rPr lang="en-US" altLang="zh-TW" sz="12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65</a:t>
            </a:fld>
            <a:endParaRPr lang="en-US" altLang="zh-TW" sz="1200" smtClean="0">
              <a:latin typeface="Arial" charset="0"/>
            </a:endParaRPr>
          </a:p>
        </p:txBody>
      </p:sp>
      <p:pic>
        <p:nvPicPr>
          <p:cNvPr id="34819" name="Picture 2" descr="16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3240088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683569" y="0"/>
            <a:ext cx="78508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4800" dirty="0" smtClean="0">
                <a:solidFill>
                  <a:srgbClr val="CC0000"/>
                </a:solidFill>
                <a:latin typeface="+mj-ea"/>
                <a:ea typeface="+mj-ea"/>
              </a:rPr>
              <a:t>臼齒</a:t>
            </a:r>
            <a:r>
              <a:rPr lang="zh-TW" altLang="en-US" sz="4800" dirty="0">
                <a:solidFill>
                  <a:srgbClr val="CC0000"/>
                </a:solidFill>
                <a:latin typeface="+mj-ea"/>
                <a:ea typeface="+mj-ea"/>
              </a:rPr>
              <a:t>牙線操作</a:t>
            </a:r>
            <a:r>
              <a:rPr lang="zh-TW" altLang="en-US" sz="4800" dirty="0" smtClean="0">
                <a:solidFill>
                  <a:srgbClr val="CC0000"/>
                </a:solidFill>
                <a:latin typeface="+mj-ea"/>
                <a:ea typeface="+mj-ea"/>
              </a:rPr>
              <a:t>法</a:t>
            </a:r>
            <a:r>
              <a:rPr lang="en-US" altLang="zh-TW" sz="4800" dirty="0" smtClean="0">
                <a:solidFill>
                  <a:srgbClr val="CC0000"/>
                </a:solidFill>
                <a:latin typeface="+mj-ea"/>
                <a:ea typeface="+mj-ea"/>
              </a:rPr>
              <a:t>-</a:t>
            </a:r>
            <a:r>
              <a:rPr lang="zh-TW" altLang="en-US" sz="4800" dirty="0" smtClean="0">
                <a:solidFill>
                  <a:srgbClr val="CC0000"/>
                </a:solidFill>
                <a:latin typeface="+mj-ea"/>
                <a:ea typeface="+mj-ea"/>
              </a:rPr>
              <a:t>演示三</a:t>
            </a:r>
            <a:endParaRPr lang="zh-TW" altLang="en-US" sz="4800" dirty="0">
              <a:solidFill>
                <a:srgbClr val="CC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6264275" cy="1143000"/>
          </a:xfrm>
        </p:spPr>
        <p:txBody>
          <a:bodyPr/>
          <a:lstStyle/>
          <a:p>
            <a:r>
              <a:rPr lang="zh-TW" altLang="en-US" sz="40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zh-TW" altLang="en-US" sz="48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牙線操作方法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401638" y="1052513"/>
            <a:ext cx="8207375" cy="1296987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牙線緊貼牙齒鄰接面</a:t>
            </a:r>
            <a:endParaRPr lang="en-US" altLang="zh-TW" sz="2400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拉成   字形        ，上下刮        ，清除牙菌斑</a:t>
            </a:r>
            <a:endParaRPr lang="zh-TW" altLang="en-US" sz="2400" dirty="0" smtClean="0">
              <a:solidFill>
                <a:srgbClr val="0099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B37DB-B30D-4888-96E5-88B8D997CB3E}" type="slidenum">
              <a:rPr lang="zh-TW" altLang="en-US"/>
              <a:pPr>
                <a:defRPr/>
              </a:pPr>
              <a:t>66</a:t>
            </a:fld>
            <a:endParaRPr lang="zh-TW" altLang="en-US"/>
          </a:p>
        </p:txBody>
      </p:sp>
      <p:pic>
        <p:nvPicPr>
          <p:cNvPr id="798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11438"/>
            <a:ext cx="17811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581525"/>
            <a:ext cx="14986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205038"/>
            <a:ext cx="1504950" cy="105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3941763"/>
            <a:ext cx="17145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2611438"/>
            <a:ext cx="151447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3719513"/>
            <a:ext cx="15621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724400"/>
            <a:ext cx="14954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5726113"/>
            <a:ext cx="18383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5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508500"/>
            <a:ext cx="141922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6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589588"/>
            <a:ext cx="141922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7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661025"/>
            <a:ext cx="14986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8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276475"/>
            <a:ext cx="141922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9" name="Picture 2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29000"/>
            <a:ext cx="1419225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90" name="Picture 2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357563"/>
            <a:ext cx="935037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91" name="Picture 2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357563"/>
            <a:ext cx="992187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92" name="Picture 2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557338"/>
            <a:ext cx="122396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93" name="Picture 2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12875"/>
            <a:ext cx="115411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向右箭號 1"/>
          <p:cNvSpPr/>
          <p:nvPr/>
        </p:nvSpPr>
        <p:spPr>
          <a:xfrm>
            <a:off x="6443663" y="2763838"/>
            <a:ext cx="458787" cy="3048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8" name="向右箭號 37"/>
          <p:cNvSpPr/>
          <p:nvPr/>
        </p:nvSpPr>
        <p:spPr>
          <a:xfrm>
            <a:off x="6453188" y="3875088"/>
            <a:ext cx="350837" cy="31115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9" name="向右箭號 38"/>
          <p:cNvSpPr/>
          <p:nvPr/>
        </p:nvSpPr>
        <p:spPr>
          <a:xfrm>
            <a:off x="6429375" y="5032375"/>
            <a:ext cx="352425" cy="3095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0" name="向右箭號 39"/>
          <p:cNvSpPr/>
          <p:nvPr/>
        </p:nvSpPr>
        <p:spPr>
          <a:xfrm>
            <a:off x="6405563" y="6181725"/>
            <a:ext cx="352425" cy="3111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4499992" y="4653136"/>
            <a:ext cx="398312" cy="8900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/>
              <a:t>上</a:t>
            </a:r>
            <a:endParaRPr kumimoji="0" lang="en-US" altLang="zh-TW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/>
              <a:t>前牙</a:t>
            </a:r>
          </a:p>
        </p:txBody>
      </p:sp>
      <p:sp>
        <p:nvSpPr>
          <p:cNvPr id="26" name="矩形 25"/>
          <p:cNvSpPr/>
          <p:nvPr/>
        </p:nvSpPr>
        <p:spPr>
          <a:xfrm>
            <a:off x="4500563" y="5661025"/>
            <a:ext cx="425450" cy="9604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/>
              <a:t>下前牙</a:t>
            </a:r>
          </a:p>
        </p:txBody>
      </p:sp>
      <p:sp>
        <p:nvSpPr>
          <p:cNvPr id="27" name="矩形 26"/>
          <p:cNvSpPr/>
          <p:nvPr/>
        </p:nvSpPr>
        <p:spPr>
          <a:xfrm>
            <a:off x="4500563" y="2276475"/>
            <a:ext cx="458787" cy="9842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/>
              <a:t>上後牙</a:t>
            </a:r>
          </a:p>
        </p:txBody>
      </p:sp>
      <p:sp>
        <p:nvSpPr>
          <p:cNvPr id="28" name="矩形 27"/>
          <p:cNvSpPr/>
          <p:nvPr/>
        </p:nvSpPr>
        <p:spPr>
          <a:xfrm>
            <a:off x="4500563" y="3429000"/>
            <a:ext cx="425450" cy="10080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/>
              <a:t>下</a:t>
            </a:r>
            <a:endParaRPr kumimoji="0" lang="en-US" altLang="zh-TW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/>
              <a:t>後</a:t>
            </a:r>
            <a:endParaRPr kumimoji="0" lang="en-US" altLang="zh-TW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/>
              <a:t>牙</a:t>
            </a:r>
          </a:p>
        </p:txBody>
      </p:sp>
      <p:sp>
        <p:nvSpPr>
          <p:cNvPr id="79904" name="矩形 4"/>
          <p:cNvSpPr>
            <a:spLocks noChangeArrowheads="1"/>
          </p:cNvSpPr>
          <p:nvPr/>
        </p:nvSpPr>
        <p:spPr bwMode="auto">
          <a:xfrm>
            <a:off x="1489075" y="1452563"/>
            <a:ext cx="506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3600">
                <a:solidFill>
                  <a:srgbClr val="FF0000"/>
                </a:solidFill>
                <a:latin typeface="Verdana" pitchFamily="34" charset="0"/>
              </a:rPr>
              <a:t>C</a:t>
            </a:r>
            <a:endParaRPr kumimoji="0" lang="zh-TW" altLang="en-US" sz="3600"/>
          </a:p>
        </p:txBody>
      </p:sp>
      <p:sp>
        <p:nvSpPr>
          <p:cNvPr id="6" name="矩形 5"/>
          <p:cNvSpPr/>
          <p:nvPr/>
        </p:nvSpPr>
        <p:spPr>
          <a:xfrm>
            <a:off x="3924300" y="5705475"/>
            <a:ext cx="433388" cy="10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132138" y="6497638"/>
            <a:ext cx="612775" cy="171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solidFill>
                  <a:schemeClr val="tx1"/>
                </a:solidFill>
              </a:rPr>
              <a:t>1</a:t>
            </a:r>
            <a:r>
              <a:rPr kumimoji="0" lang="zh-TW" altLang="en-US" sz="1200" dirty="0">
                <a:solidFill>
                  <a:schemeClr val="tx1"/>
                </a:solidFill>
              </a:rPr>
              <a:t> 公分</a:t>
            </a:r>
            <a:endParaRPr kumimoji="0" lang="en-US" altLang="zh-TW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3247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9500"/>
          </a:xfrm>
        </p:spPr>
        <p:txBody>
          <a:bodyPr/>
          <a:lstStyle/>
          <a:p>
            <a:pPr eaLnBrk="1" hangingPunct="1"/>
            <a:r>
              <a:rPr lang="zh-TW" altLang="en-US" sz="4800" b="1" smtClean="0">
                <a:ea typeface="標楷體" pitchFamily="65" charset="-120"/>
              </a:rPr>
              <a:t>牙線操作（影片）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>
                <a:hlinkClick r:id="rId2"/>
              </a:rPr>
              <a:t>https://www.youtube.com/watch?v=FrU8dZkFoDs</a:t>
            </a:r>
            <a:r>
              <a:rPr lang="zh-TW" altLang="en-US" dirty="0"/>
              <a:t>  </a:t>
            </a:r>
            <a:endParaRPr lang="en-US" altLang="zh-TW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zh-TW" altLang="en-US" dirty="0"/>
              <a:t>   </a:t>
            </a:r>
            <a:r>
              <a:rPr lang="en-US" altLang="zh-TW" dirty="0"/>
              <a:t>(0:00-9:45)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zh-TW" dirty="0"/>
          </a:p>
        </p:txBody>
      </p:sp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-7938" y="6405563"/>
            <a:ext cx="6629401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資料</a:t>
            </a:r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來源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：新口腔時代潔牙技巧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DVD</a:t>
            </a:r>
            <a:endParaRPr lang="zh-TW" altLang="en-US" sz="240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5845" name="Picture 6" descr="C:\Users\xuan\Desktop\海報內容\新口腔時代-潔牙技巧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492375"/>
            <a:ext cx="376872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2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牙線操作（影片）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3040" y="1340768"/>
            <a:ext cx="8229600" cy="5069160"/>
          </a:xfrm>
        </p:spPr>
        <p:txBody>
          <a:bodyPr/>
          <a:lstStyle/>
          <a:p>
            <a:r>
              <a:rPr lang="en-US" altLang="zh-TW" dirty="0"/>
              <a:t>https://www.youtube.com/watch?v=FrU8dZkFoDs </a:t>
            </a:r>
          </a:p>
          <a:p>
            <a:r>
              <a:rPr lang="zh-TW" altLang="en-US" sz="2800" dirty="0"/>
              <a:t>資料來源</a:t>
            </a:r>
            <a:r>
              <a:rPr lang="en-US" altLang="zh-TW" sz="2800" dirty="0"/>
              <a:t>:</a:t>
            </a:r>
            <a:r>
              <a:rPr lang="zh-TW" altLang="en-US" sz="2800" dirty="0">
                <a:hlinkClick r:id="rId2" action="ppaction://hlinkfile"/>
              </a:rPr>
              <a:t>新口腔時代潔牙</a:t>
            </a:r>
            <a:r>
              <a:rPr lang="zh-TW" altLang="en-US" sz="2800" dirty="0" smtClean="0">
                <a:hlinkClick r:id="rId2" action="ppaction://hlinkfile"/>
              </a:rPr>
              <a:t>技巧</a:t>
            </a:r>
            <a:r>
              <a:rPr lang="en-US" altLang="zh-TW" sz="2800" dirty="0" smtClean="0"/>
              <a:t>-</a:t>
            </a:r>
            <a:r>
              <a:rPr lang="zh-TW" altLang="en-US" sz="2800" dirty="0" smtClean="0"/>
              <a:t>牙線</a:t>
            </a:r>
            <a:endParaRPr lang="en-US" altLang="zh-TW" sz="2800" dirty="0"/>
          </a:p>
          <a:p>
            <a:r>
              <a:rPr lang="zh-TW" altLang="en-US" dirty="0"/>
              <a:t>資料來源</a:t>
            </a:r>
            <a:r>
              <a:rPr lang="en-US" altLang="zh-TW" dirty="0" smtClean="0"/>
              <a:t>:</a:t>
            </a:r>
            <a:r>
              <a:rPr lang="en-US" altLang="zh-TW" sz="2800" dirty="0" smtClean="0">
                <a:hlinkClick r:id="rId3" action="ppaction://hlinkfile"/>
              </a:rPr>
              <a:t>2015</a:t>
            </a:r>
            <a:r>
              <a:rPr lang="zh-TW" altLang="en-US" sz="2800" dirty="0" smtClean="0">
                <a:hlinkClick r:id="rId3" action="ppaction://hlinkfile"/>
              </a:rPr>
              <a:t>校園</a:t>
            </a:r>
            <a:r>
              <a:rPr lang="zh-TW" altLang="en-US" sz="2800" dirty="0">
                <a:hlinkClick r:id="rId3" action="ppaction://hlinkfile"/>
              </a:rPr>
              <a:t>口腔保健</a:t>
            </a:r>
            <a:r>
              <a:rPr lang="en-US" altLang="zh-TW" sz="2800" dirty="0">
                <a:hlinkClick r:id="rId3" action="ppaction://hlinkfile"/>
              </a:rPr>
              <a:t>-</a:t>
            </a:r>
            <a:r>
              <a:rPr lang="zh-TW" altLang="en-US" sz="2800" dirty="0">
                <a:hlinkClick r:id="rId3" action="ppaction://hlinkfile"/>
              </a:rPr>
              <a:t>保護牙齒五部</a:t>
            </a:r>
            <a:r>
              <a:rPr lang="zh-TW" altLang="en-US" sz="2800" dirty="0" smtClean="0">
                <a:hlinkClick r:id="rId3" action="ppaction://hlinkfile"/>
              </a:rPr>
              <a:t>曲</a:t>
            </a:r>
            <a:endParaRPr lang="en-US" altLang="zh-TW" sz="2800" dirty="0" smtClean="0"/>
          </a:p>
          <a:p>
            <a:r>
              <a:rPr lang="zh-TW" altLang="en-US" sz="2800" dirty="0"/>
              <a:t> </a:t>
            </a:r>
            <a:r>
              <a:rPr lang="zh-TW" altLang="en-US" sz="2800" dirty="0" smtClean="0"/>
              <a:t>                    </a:t>
            </a:r>
            <a:r>
              <a:rPr lang="en-US" altLang="zh-TW" sz="2800" dirty="0" smtClean="0">
                <a:hlinkClick r:id="rId4" action="ppaction://hlinkfile"/>
              </a:rPr>
              <a:t>2016</a:t>
            </a:r>
            <a:r>
              <a:rPr lang="zh-TW" altLang="en-US" sz="2800" dirty="0">
                <a:hlinkClick r:id="rId4" action="ppaction://hlinkfile"/>
              </a:rPr>
              <a:t>校園口腔</a:t>
            </a:r>
            <a:r>
              <a:rPr lang="zh-TW" altLang="en-US" sz="2800" dirty="0" smtClean="0">
                <a:hlinkClick r:id="rId4" action="ppaction://hlinkfile"/>
              </a:rPr>
              <a:t>保健護牙</a:t>
            </a:r>
            <a:r>
              <a:rPr lang="en-US" altLang="zh-TW" sz="2800" dirty="0" smtClean="0">
                <a:hlinkClick r:id="rId4" action="ppaction://hlinkfile"/>
              </a:rPr>
              <a:t>5</a:t>
            </a:r>
            <a:r>
              <a:rPr lang="zh-TW" altLang="en-US" sz="2800" dirty="0" smtClean="0">
                <a:hlinkClick r:id="rId4" action="ppaction://hlinkfile"/>
              </a:rPr>
              <a:t>部曲</a:t>
            </a:r>
            <a:r>
              <a:rPr lang="en-US" altLang="zh-TW" sz="2800" dirty="0" smtClean="0">
                <a:hlinkClick r:id="rId4" action="ppaction://hlinkfile"/>
              </a:rPr>
              <a:t>-</a:t>
            </a:r>
            <a:r>
              <a:rPr lang="zh-TW" altLang="en-US" sz="2800" dirty="0" smtClean="0">
                <a:hlinkClick r:id="rId4" action="ppaction://hlinkfile"/>
              </a:rPr>
              <a:t>卡通</a:t>
            </a:r>
            <a:r>
              <a:rPr lang="en-US" altLang="zh-TW" sz="2000" dirty="0" smtClean="0"/>
              <a:t>(4:37)</a:t>
            </a:r>
          </a:p>
          <a:p>
            <a:pPr marL="0" indent="0">
              <a:buNone/>
            </a:pPr>
            <a:r>
              <a:rPr lang="zh-TW" altLang="en-US" sz="2800" dirty="0" smtClean="0"/>
              <a:t>                       </a:t>
            </a:r>
            <a:r>
              <a:rPr lang="en-US" altLang="zh-TW" sz="2800" dirty="0" smtClean="0"/>
              <a:t>(</a:t>
            </a:r>
            <a:r>
              <a:rPr lang="zh-TW" altLang="en-US" sz="2800" dirty="0" smtClean="0">
                <a:hlinkClick r:id="rId5" action="ppaction://hlinkfile"/>
              </a:rPr>
              <a:t>台北市版</a:t>
            </a:r>
            <a:r>
              <a:rPr lang="en-US" altLang="zh-TW" sz="2000" dirty="0" smtClean="0"/>
              <a:t>(8:50)-</a:t>
            </a:r>
            <a:r>
              <a:rPr lang="en-US" altLang="zh-TW" sz="2800" dirty="0" smtClean="0"/>
              <a:t>5:44-5:54</a:t>
            </a:r>
            <a:r>
              <a:rPr lang="zh-TW" altLang="en-US" sz="2800" dirty="0" smtClean="0"/>
              <a:t>秒</a:t>
            </a:r>
            <a:r>
              <a:rPr lang="en-US" altLang="zh-TW" sz="2800" dirty="0" smtClean="0"/>
              <a:t>-</a:t>
            </a:r>
            <a:r>
              <a:rPr lang="zh-TW" altLang="en-US" sz="2400" dirty="0" smtClean="0"/>
              <a:t>牙線操作有誤</a:t>
            </a:r>
            <a:r>
              <a:rPr lang="en-US" altLang="zh-TW" sz="2400" dirty="0" smtClean="0"/>
              <a:t>)</a:t>
            </a:r>
          </a:p>
          <a:p>
            <a:r>
              <a:rPr lang="zh-TW" altLang="en-US" sz="2800" dirty="0" smtClean="0"/>
              <a:t>                      </a:t>
            </a:r>
            <a:r>
              <a:rPr lang="en-US" altLang="zh-TW" sz="2800" dirty="0" smtClean="0">
                <a:hlinkClick r:id="rId6" action="ppaction://hlinkfile"/>
              </a:rPr>
              <a:t>2017</a:t>
            </a:r>
            <a:r>
              <a:rPr lang="zh-TW" altLang="en-US" sz="2800" dirty="0" smtClean="0">
                <a:hlinkClick r:id="rId6" action="ppaction://hlinkfile"/>
              </a:rPr>
              <a:t>口腔</a:t>
            </a:r>
            <a:r>
              <a:rPr lang="zh-TW" altLang="en-US" sz="2800" dirty="0">
                <a:hlinkClick r:id="rId6" action="ppaction://hlinkfile"/>
              </a:rPr>
              <a:t>衛教宣導</a:t>
            </a:r>
            <a:r>
              <a:rPr lang="zh-TW" altLang="en-US" sz="2800" dirty="0" smtClean="0">
                <a:hlinkClick r:id="rId6" action="ppaction://hlinkfile"/>
              </a:rPr>
              <a:t>動畫</a:t>
            </a:r>
            <a:r>
              <a:rPr lang="en-US" altLang="zh-TW" sz="2800" dirty="0" smtClean="0">
                <a:hlinkClick r:id="rId6" action="ppaction://hlinkfile"/>
              </a:rPr>
              <a:t>(</a:t>
            </a:r>
            <a:r>
              <a:rPr lang="zh-TW" altLang="en-US" sz="2800" dirty="0" smtClean="0">
                <a:hlinkClick r:id="rId6" action="ppaction://hlinkfile"/>
              </a:rPr>
              <a:t>氟鹽</a:t>
            </a:r>
            <a:r>
              <a:rPr lang="en-US" altLang="zh-TW" sz="2800" dirty="0" smtClean="0">
                <a:hlinkClick r:id="rId6" action="ppaction://hlinkfile"/>
              </a:rPr>
              <a:t>)</a:t>
            </a:r>
            <a:endParaRPr lang="zh-TW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1994146" y="1787861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zh-TW" altLang="en-US" sz="3200" dirty="0" smtClean="0">
                <a:solidFill>
                  <a:prstClr val="black"/>
                </a:solidFill>
                <a:latin typeface="Calibri"/>
                <a:ea typeface="新細明體"/>
              </a:rPr>
              <a:t>   </a:t>
            </a:r>
            <a:r>
              <a:rPr kumimoji="0" lang="en-US" altLang="zh-TW" sz="3200" dirty="0">
                <a:solidFill>
                  <a:prstClr val="black"/>
                </a:solidFill>
                <a:latin typeface="Calibri"/>
                <a:ea typeface="新細明體"/>
              </a:rPr>
              <a:t>(0:00-9:45)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7" t="9928" r="8197" b="14904"/>
          <a:stretch/>
        </p:blipFill>
        <p:spPr>
          <a:xfrm>
            <a:off x="186971" y="5226184"/>
            <a:ext cx="2771775" cy="146163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9" b="18008"/>
          <a:stretch/>
        </p:blipFill>
        <p:spPr>
          <a:xfrm>
            <a:off x="3122712" y="5226185"/>
            <a:ext cx="2950256" cy="146163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4" t="10227" r="7518" b="16979"/>
          <a:stretch/>
        </p:blipFill>
        <p:spPr>
          <a:xfrm>
            <a:off x="6300192" y="5226186"/>
            <a:ext cx="2423887" cy="14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1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zh-TW" sz="5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從小保護牙 老來不缺牙</a:t>
            </a:r>
            <a:r>
              <a:rPr lang="en-US" altLang="zh-TW" sz="5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兒童</a:t>
            </a:r>
            <a:r>
              <a:rPr lang="zh-TW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保護牙齒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/>
                <a:ea typeface="標楷體"/>
              </a:rPr>
              <a:t>"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dirty="0" smtClean="0">
                <a:solidFill>
                  <a:srgbClr val="FF0000"/>
                </a:solidFill>
                <a:latin typeface="標楷體"/>
                <a:ea typeface="標楷體"/>
              </a:rPr>
              <a:t>"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部曲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217534"/>
              </p:ext>
            </p:extLst>
          </p:nvPr>
        </p:nvGraphicFramePr>
        <p:xfrm>
          <a:off x="683568" y="1988840"/>
          <a:ext cx="7941569" cy="40324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94615"/>
                <a:gridCol w="5846954"/>
              </a:tblGrid>
              <a:tr h="8012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</a:t>
                      </a:r>
                      <a:endParaRPr lang="zh-TW" altLang="en-US" sz="36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長牙就要看牙醫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8012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 </a:t>
                      </a:r>
                      <a:endParaRPr lang="zh-TW" altLang="en-US" sz="36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正確潔牙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7971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 </a:t>
                      </a:r>
                      <a:endParaRPr lang="zh-TW" altLang="en-US" sz="36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均衡飲食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8163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</a:t>
                      </a:r>
                      <a:endParaRPr lang="zh-TW" altLang="en-US" sz="36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氟化物使用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8163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</a:t>
                      </a:r>
                      <a:endParaRPr lang="zh-TW" altLang="en-US" sz="36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窩溝封填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17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1271587" y="116632"/>
            <a:ext cx="6276975" cy="12239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latin typeface="華康黑體 Std W3" pitchFamily="34" charset="-120"/>
                <a:ea typeface="華康黑體 Std W3" pitchFamily="34" charset="-120"/>
              </a:rPr>
              <a:t>歷年台灣</a:t>
            </a:r>
            <a:r>
              <a:rPr lang="en-US" altLang="zh-TW" dirty="0" smtClean="0">
                <a:latin typeface="華康黑體 Std W3" pitchFamily="34" charset="-120"/>
                <a:ea typeface="華康黑體 Std W3" pitchFamily="34" charset="-120"/>
              </a:rPr>
              <a:t>6</a:t>
            </a:r>
            <a:r>
              <a:rPr lang="zh-TW" altLang="en-US" dirty="0" smtClean="0">
                <a:latin typeface="華康黑體 Std W3" pitchFamily="34" charset="-120"/>
                <a:ea typeface="華康黑體 Std W3" pitchFamily="34" charset="-120"/>
              </a:rPr>
              <a:t>歲以下</a:t>
            </a:r>
            <a:r>
              <a:rPr lang="en-US" altLang="zh-TW" dirty="0" smtClean="0">
                <a:latin typeface="華康黑體 Std W3" pitchFamily="34" charset="-120"/>
                <a:ea typeface="華康黑體 Std W3" pitchFamily="34" charset="-120"/>
              </a:rPr>
              <a:t/>
            </a:r>
            <a:br>
              <a:rPr lang="en-US" altLang="zh-TW" dirty="0" smtClean="0">
                <a:latin typeface="華康黑體 Std W3" pitchFamily="34" charset="-120"/>
                <a:ea typeface="華康黑體 Std W3" pitchFamily="34" charset="-120"/>
              </a:rPr>
            </a:br>
            <a:r>
              <a:rPr lang="zh-TW" altLang="en-US" dirty="0" smtClean="0">
                <a:latin typeface="華康黑體 Std W3" pitchFamily="34" charset="-120"/>
                <a:ea typeface="華康黑體 Std W3" pitchFamily="34" charset="-120"/>
              </a:rPr>
              <a:t>兒童口腔健康狀況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878952"/>
              </p:ext>
            </p:extLst>
          </p:nvPr>
        </p:nvGraphicFramePr>
        <p:xfrm>
          <a:off x="1043607" y="1346221"/>
          <a:ext cx="7061158" cy="24225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60426"/>
                <a:gridCol w="960426"/>
                <a:gridCol w="967804"/>
                <a:gridCol w="1091270"/>
                <a:gridCol w="898693"/>
                <a:gridCol w="1091270"/>
                <a:gridCol w="1091269"/>
              </a:tblGrid>
              <a:tr h="60562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   </a:t>
                      </a:r>
                      <a:r>
                        <a:rPr lang="zh-TW" sz="1600" kern="100" dirty="0" smtClean="0">
                          <a:effectLst/>
                        </a:rPr>
                        <a:t>年齡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（歲）</a:t>
                      </a:r>
                      <a:endParaRPr lang="zh-TW" sz="16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乳齒齲蝕指數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 deft index</a:t>
                      </a:r>
                      <a:r>
                        <a:rPr lang="zh-TW" sz="1600" kern="100" dirty="0">
                          <a:effectLst/>
                        </a:rPr>
                        <a:t>（顆）</a:t>
                      </a:r>
                      <a:endParaRPr lang="zh-TW" sz="16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齲齒盛行率（</a:t>
                      </a:r>
                      <a:r>
                        <a:rPr lang="en-US" sz="1600" kern="100" dirty="0">
                          <a:effectLst/>
                        </a:rPr>
                        <a:t>%</a:t>
                      </a:r>
                      <a:r>
                        <a:rPr lang="zh-TW" sz="1600" kern="100" dirty="0">
                          <a:effectLst/>
                        </a:rPr>
                        <a:t>）</a:t>
                      </a:r>
                      <a:endParaRPr lang="zh-TW" sz="16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028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84</a:t>
                      </a:r>
                      <a:r>
                        <a:rPr lang="zh-TW" sz="1800" kern="100" dirty="0">
                          <a:effectLst/>
                        </a:rPr>
                        <a:t>年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95</a:t>
                      </a:r>
                      <a:r>
                        <a:rPr lang="zh-TW" sz="1800" kern="100" dirty="0">
                          <a:effectLst/>
                        </a:rPr>
                        <a:t>年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100</a:t>
                      </a:r>
                      <a:r>
                        <a:rPr lang="zh-TW" sz="1800" kern="100" dirty="0">
                          <a:effectLst/>
                        </a:rPr>
                        <a:t>年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84</a:t>
                      </a:r>
                      <a:r>
                        <a:rPr lang="zh-TW" sz="1800" kern="100" dirty="0">
                          <a:effectLst/>
                        </a:rPr>
                        <a:t>年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95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endParaRPr lang="zh-TW" sz="18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100</a:t>
                      </a:r>
                      <a:r>
                        <a:rPr lang="zh-TW" sz="1800" kern="100" dirty="0">
                          <a:effectLst/>
                        </a:rPr>
                        <a:t>年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</a:tr>
              <a:tr h="302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1-2 </a:t>
                      </a:r>
                      <a:endParaRPr lang="zh-TW" sz="16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0.14</a:t>
                      </a:r>
                      <a:endParaRPr lang="zh-TW" sz="18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0.23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0.23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5.09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7.25</a:t>
                      </a:r>
                      <a:endParaRPr lang="zh-TW" sz="18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7.09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</a:tr>
              <a:tr h="302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2-3</a:t>
                      </a:r>
                      <a:endParaRPr lang="zh-TW" sz="16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2.58</a:t>
                      </a:r>
                      <a:endParaRPr lang="zh-TW" sz="18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1.37</a:t>
                      </a:r>
                      <a:endParaRPr lang="zh-TW" sz="18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1.24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60.12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40.12</a:t>
                      </a:r>
                      <a:endParaRPr lang="zh-TW" sz="18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31.40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</a:tr>
              <a:tr h="302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3-4</a:t>
                      </a:r>
                      <a:endParaRPr lang="zh-TW" sz="16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4.41</a:t>
                      </a:r>
                      <a:endParaRPr lang="zh-TW" sz="18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3.18</a:t>
                      </a:r>
                      <a:endParaRPr lang="zh-TW" sz="18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3.14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75.00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58.11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61.55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</a:tr>
              <a:tr h="302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4-5</a:t>
                      </a:r>
                      <a:endParaRPr lang="zh-TW" sz="16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6.94</a:t>
                      </a:r>
                      <a:endParaRPr lang="zh-TW" sz="18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4.98</a:t>
                      </a:r>
                      <a:endParaRPr lang="zh-TW" sz="18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5.02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89.13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72.59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78.05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</a:tr>
              <a:tr h="302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5-6</a:t>
                      </a:r>
                      <a:endParaRPr lang="zh-TW" sz="16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7.31</a:t>
                      </a:r>
                      <a:endParaRPr lang="zh-TW" sz="18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5.58</a:t>
                      </a:r>
                      <a:endParaRPr lang="zh-TW" sz="1800" kern="10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5.44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89.38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73.65</a:t>
                      </a:r>
                      <a:endParaRPr lang="zh-TW" sz="1800" kern="100" dirty="0"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79.32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華康細黑體(P)" pitchFamily="34" charset="-120"/>
                        <a:ea typeface="華康細黑體(P)" pitchFamily="34" charset="-120"/>
                      </a:endParaRPr>
                    </a:p>
                  </a:txBody>
                  <a:tcPr marL="68596" marR="68596" marT="0" marB="0"/>
                </a:tc>
              </a:tr>
            </a:tbl>
          </a:graphicData>
        </a:graphic>
      </p:graphicFrame>
      <p:sp>
        <p:nvSpPr>
          <p:cNvPr id="4160" name="矩形 5"/>
          <p:cNvSpPr>
            <a:spLocks noChangeArrowheads="1"/>
          </p:cNvSpPr>
          <p:nvPr/>
        </p:nvSpPr>
        <p:spPr bwMode="auto">
          <a:xfrm>
            <a:off x="251520" y="3768725"/>
            <a:ext cx="8784976" cy="214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ct val="0"/>
              </a:spcBef>
              <a:buFontTx/>
              <a:buChar char="•"/>
            </a:pPr>
            <a:r>
              <a:rPr lang="zh-TW" altLang="en-US" sz="2800" dirty="0">
                <a:latin typeface="華康黑體 Std W3" pitchFamily="34" charset="-120"/>
                <a:ea typeface="華康黑體 Std W3" pitchFamily="34" charset="-120"/>
              </a:rPr>
              <a:t>根據衛生署國民健康局調查</a:t>
            </a:r>
            <a:r>
              <a:rPr lang="zh-TW" altLang="en-US" sz="2800" dirty="0" smtClean="0">
                <a:latin typeface="華康黑體 Std W3" pitchFamily="34" charset="-120"/>
                <a:ea typeface="華康黑體 Std W3" pitchFamily="34" charset="-120"/>
              </a:rPr>
              <a:t>，</a:t>
            </a:r>
            <a:r>
              <a:rPr lang="zh-TW" altLang="en-US" sz="2800" dirty="0">
                <a:latin typeface="華康黑體 Std W3" pitchFamily="34" charset="-120"/>
                <a:ea typeface="華康黑體 Std W3" pitchFamily="34" charset="-120"/>
              </a:rPr>
              <a:t>民國</a:t>
            </a:r>
            <a:r>
              <a:rPr lang="en-US" altLang="zh-TW" sz="2800" dirty="0">
                <a:latin typeface="華康黑體 Std W3" pitchFamily="34" charset="-120"/>
                <a:ea typeface="華康黑體 Std W3" pitchFamily="34" charset="-120"/>
              </a:rPr>
              <a:t>100</a:t>
            </a:r>
            <a:r>
              <a:rPr lang="zh-TW" altLang="en-US" sz="2800" dirty="0">
                <a:latin typeface="華康黑體 Std W3" pitchFamily="34" charset="-120"/>
                <a:ea typeface="華康黑體 Std W3" pitchFamily="34" charset="-120"/>
              </a:rPr>
              <a:t>年</a:t>
            </a:r>
            <a:r>
              <a:rPr lang="en-US" altLang="zh-TW" sz="2800" dirty="0" smtClean="0">
                <a:latin typeface="華康黑體 Std W3" pitchFamily="34" charset="-120"/>
                <a:ea typeface="華康黑體 Std W3" pitchFamily="34" charset="-120"/>
              </a:rPr>
              <a:t>1-6</a:t>
            </a:r>
            <a:r>
              <a:rPr lang="zh-TW" altLang="en-US" sz="2800" dirty="0">
                <a:latin typeface="華康黑體 Std W3" pitchFamily="34" charset="-120"/>
                <a:ea typeface="華康黑體 Std W3" pitchFamily="34" charset="-120"/>
              </a:rPr>
              <a:t>歲</a:t>
            </a:r>
            <a:r>
              <a:rPr lang="zh-TW" altLang="en-US" sz="2800" dirty="0" smtClean="0">
                <a:latin typeface="華康黑體 Std W3" pitchFamily="34" charset="-120"/>
                <a:ea typeface="華康黑體 Std W3" pitchFamily="34" charset="-120"/>
              </a:rPr>
              <a:t>兒童人口數為</a:t>
            </a:r>
            <a:r>
              <a:rPr lang="en-US" altLang="zh-TW" sz="2800" dirty="0" smtClean="0">
                <a:latin typeface="華康黑體 Std W3" pitchFamily="34" charset="-120"/>
                <a:ea typeface="華康黑體 Std W3" pitchFamily="34" charset="-120"/>
              </a:rPr>
              <a:t>1,185,333</a:t>
            </a:r>
            <a:r>
              <a:rPr lang="zh-TW" altLang="en-US" sz="2800" dirty="0" smtClean="0">
                <a:latin typeface="華康黑體 Std W3" pitchFamily="34" charset="-120"/>
                <a:ea typeface="華康黑體 Std W3" pitchFamily="34" charset="-120"/>
              </a:rPr>
              <a:t>人，乳牙</a:t>
            </a:r>
            <a:r>
              <a:rPr lang="zh-TW" altLang="en-US" sz="2800" dirty="0">
                <a:latin typeface="華康黑體 Std W3" pitchFamily="34" charset="-120"/>
                <a:ea typeface="華康黑體 Std W3" pitchFamily="34" charset="-120"/>
              </a:rPr>
              <a:t>的齲齒率平均</a:t>
            </a:r>
            <a:r>
              <a:rPr lang="zh-TW" altLang="en-US" sz="2800" b="1" u="sng" dirty="0">
                <a:solidFill>
                  <a:srgbClr val="FF0000"/>
                </a:solidFill>
                <a:latin typeface="華康黑體 Std W3" pitchFamily="34" charset="-120"/>
                <a:ea typeface="華康黑體 Std W3" pitchFamily="34" charset="-120"/>
              </a:rPr>
              <a:t>高達</a:t>
            </a:r>
            <a:r>
              <a:rPr lang="en-US" altLang="zh-TW" sz="2800" b="1" u="sng" dirty="0">
                <a:solidFill>
                  <a:srgbClr val="FF0000"/>
                </a:solidFill>
                <a:latin typeface="華康黑體 Std W3" pitchFamily="34" charset="-120"/>
                <a:ea typeface="華康黑體 Std W3" pitchFamily="34" charset="-120"/>
              </a:rPr>
              <a:t>51.5%</a:t>
            </a:r>
            <a:r>
              <a:rPr lang="zh-TW" altLang="en-US" sz="2800" dirty="0">
                <a:latin typeface="華康黑體 Std W3" pitchFamily="34" charset="-120"/>
                <a:ea typeface="華康黑體 Std W3" pitchFamily="34" charset="-120"/>
              </a:rPr>
              <a:t>，也就是全國超過</a:t>
            </a:r>
            <a:r>
              <a:rPr lang="en-US" altLang="zh-TW" sz="2800" b="1" u="sng" dirty="0">
                <a:solidFill>
                  <a:srgbClr val="FF0000"/>
                </a:solidFill>
                <a:latin typeface="華康黑體 Std W3" pitchFamily="34" charset="-120"/>
                <a:ea typeface="華康黑體 Std W3" pitchFamily="34" charset="-120"/>
              </a:rPr>
              <a:t>60</a:t>
            </a:r>
            <a:r>
              <a:rPr lang="zh-TW" altLang="en-US" sz="2800" b="1" u="sng" dirty="0">
                <a:solidFill>
                  <a:srgbClr val="FF0000"/>
                </a:solidFill>
                <a:latin typeface="華康黑體 Std W3" pitchFamily="34" charset="-120"/>
                <a:ea typeface="華康黑體 Std W3" pitchFamily="34" charset="-120"/>
              </a:rPr>
              <a:t>萬</a:t>
            </a:r>
            <a:r>
              <a:rPr lang="en-US" altLang="zh-TW" sz="2800" b="1" u="sng" dirty="0">
                <a:solidFill>
                  <a:srgbClr val="FF0000"/>
                </a:solidFill>
                <a:latin typeface="華康黑體 Std W3" pitchFamily="34" charset="-120"/>
                <a:ea typeface="華康黑體 Std W3" pitchFamily="34" charset="-120"/>
              </a:rPr>
              <a:t>7</a:t>
            </a:r>
            <a:r>
              <a:rPr lang="zh-TW" altLang="en-US" sz="2800" b="1" u="sng" dirty="0">
                <a:solidFill>
                  <a:srgbClr val="FF0000"/>
                </a:solidFill>
                <a:latin typeface="華康黑體 Std W3" pitchFamily="34" charset="-120"/>
                <a:ea typeface="華康黑體 Std W3" pitchFamily="34" charset="-120"/>
              </a:rPr>
              <a:t>千個</a:t>
            </a:r>
            <a:r>
              <a:rPr lang="zh-TW" altLang="en-US" sz="2800" dirty="0">
                <a:latin typeface="華康黑體 Std W3" pitchFamily="34" charset="-120"/>
                <a:ea typeface="華康黑體 Std W3" pitchFamily="34" charset="-120"/>
              </a:rPr>
              <a:t>兒童有蛀牙問題</a:t>
            </a:r>
            <a:endParaRPr lang="en-US" altLang="zh-TW" sz="2800" dirty="0">
              <a:latin typeface="華康黑體 Std W3" pitchFamily="34" charset="-120"/>
              <a:ea typeface="華康黑體 Std W3" pitchFamily="34" charset="-120"/>
            </a:endParaRPr>
          </a:p>
          <a:p>
            <a:pPr eaLnBrk="1" hangingPunct="1">
              <a:lnSpc>
                <a:spcPts val="4000"/>
              </a:lnSpc>
              <a:spcBef>
                <a:spcPct val="0"/>
              </a:spcBef>
              <a:buFontTx/>
              <a:buChar char="•"/>
            </a:pPr>
            <a:r>
              <a:rPr lang="zh-TW" altLang="en-US" sz="2800" dirty="0">
                <a:latin typeface="華康黑體 Std W3" pitchFamily="34" charset="-120"/>
                <a:ea typeface="華康黑體 Std W3" pitchFamily="34" charset="-120"/>
              </a:rPr>
              <a:t>其中</a:t>
            </a:r>
            <a:r>
              <a:rPr lang="en-US" altLang="zh-TW" sz="2800" dirty="0">
                <a:latin typeface="華康黑體 Std W3" pitchFamily="34" charset="-120"/>
                <a:ea typeface="華康黑體 Std W3" pitchFamily="34" charset="-120"/>
              </a:rPr>
              <a:t>5-6</a:t>
            </a:r>
            <a:r>
              <a:rPr lang="zh-TW" altLang="en-US" sz="2800" dirty="0">
                <a:latin typeface="華康黑體 Std W3" pitchFamily="34" charset="-120"/>
                <a:ea typeface="華康黑體 Std W3" pitchFamily="34" charset="-120"/>
              </a:rPr>
              <a:t>歲兒童齲齒率最為嚴重，</a:t>
            </a:r>
            <a:r>
              <a:rPr lang="zh-TW" altLang="en-US" sz="2800" b="1" u="sng" dirty="0">
                <a:solidFill>
                  <a:srgbClr val="FF0000"/>
                </a:solidFill>
                <a:latin typeface="華康黑體 Std W3" pitchFamily="34" charset="-120"/>
                <a:ea typeface="華康黑體 Std W3" pitchFamily="34" charset="-120"/>
              </a:rPr>
              <a:t>不降反升至</a:t>
            </a:r>
            <a:r>
              <a:rPr lang="en-US" altLang="zh-TW" sz="2800" b="1" u="sng" dirty="0">
                <a:solidFill>
                  <a:srgbClr val="FF0000"/>
                </a:solidFill>
                <a:latin typeface="華康黑體 Std W3" pitchFamily="34" charset="-120"/>
                <a:ea typeface="華康黑體 Std W3" pitchFamily="34" charset="-120"/>
              </a:rPr>
              <a:t>79.3</a:t>
            </a:r>
            <a:r>
              <a:rPr lang="zh-TW" altLang="en-US" sz="2800" b="1" u="sng" dirty="0" smtClean="0">
                <a:solidFill>
                  <a:srgbClr val="FF0000"/>
                </a:solidFill>
                <a:latin typeface="華康黑體 Std W3" pitchFamily="34" charset="-120"/>
                <a:ea typeface="華康黑體 Std W3" pitchFamily="34" charset="-120"/>
              </a:rPr>
              <a:t>％</a:t>
            </a:r>
            <a:r>
              <a:rPr lang="zh-TW" altLang="en-US" sz="2800" dirty="0" smtClean="0">
                <a:latin typeface="華康黑體 Std W3" pitchFamily="34" charset="-120"/>
                <a:ea typeface="華康黑體 Std W3" pitchFamily="34" charset="-120"/>
              </a:rPr>
              <a:t>！</a:t>
            </a:r>
            <a:endParaRPr lang="en-US" altLang="zh-TW" sz="2800" dirty="0" smtClean="0">
              <a:latin typeface="華康黑體 Std W3" pitchFamily="34" charset="-120"/>
              <a:ea typeface="華康黑體 Std W3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019925" y="1948451"/>
            <a:ext cx="1057275" cy="1820274"/>
          </a:xfrm>
          <a:prstGeom prst="rect">
            <a:avLst/>
          </a:prstGeom>
          <a:solidFill>
            <a:schemeClr val="accent3">
              <a:lumMod val="20000"/>
              <a:lumOff val="80000"/>
              <a:alpha val="13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5003800" y="3481387"/>
            <a:ext cx="3073400" cy="2873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63526" y="5912902"/>
            <a:ext cx="8139434" cy="53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000"/>
              </a:lnSpc>
            </a:pPr>
            <a:r>
              <a:rPr lang="en-US" altLang="zh-TW" dirty="0" smtClean="0">
                <a:solidFill>
                  <a:prstClr val="black"/>
                </a:solidFill>
                <a:latin typeface="華康黑體 Std W3" pitchFamily="34" charset="-120"/>
                <a:ea typeface="華康黑體 Std W3" pitchFamily="34" charset="-120"/>
              </a:rPr>
              <a:t>※</a:t>
            </a:r>
            <a:r>
              <a:rPr lang="zh-TW" altLang="en-US" dirty="0" smtClean="0">
                <a:solidFill>
                  <a:prstClr val="black"/>
                </a:solidFill>
                <a:latin typeface="華康黑體 Std W3" pitchFamily="34" charset="-120"/>
                <a:ea typeface="華康黑體 Std W3" pitchFamily="34" charset="-120"/>
              </a:rPr>
              <a:t>資料</a:t>
            </a:r>
            <a:r>
              <a:rPr lang="zh-TW" altLang="en-US" dirty="0">
                <a:solidFill>
                  <a:prstClr val="black"/>
                </a:solidFill>
                <a:latin typeface="華康黑體 Std W3" pitchFamily="34" charset="-120"/>
                <a:ea typeface="華康黑體 Std W3" pitchFamily="34" charset="-120"/>
              </a:rPr>
              <a:t>來源</a:t>
            </a:r>
            <a:r>
              <a:rPr lang="en-US" altLang="zh-TW" dirty="0">
                <a:solidFill>
                  <a:prstClr val="black"/>
                </a:solidFill>
                <a:latin typeface="華康黑體 Std W3" pitchFamily="34" charset="-120"/>
                <a:ea typeface="華康黑體 Std W3" pitchFamily="34" charset="-120"/>
              </a:rPr>
              <a:t>:</a:t>
            </a:r>
            <a:r>
              <a:rPr lang="zh-TW" altLang="en-US" dirty="0">
                <a:solidFill>
                  <a:prstClr val="black"/>
                </a:solidFill>
                <a:latin typeface="華康黑體 Std W3" pitchFamily="34" charset="-120"/>
                <a:ea typeface="華康黑體 Std W3" pitchFamily="34" charset="-120"/>
              </a:rPr>
              <a:t>台灣地區六歲以下兒童口腔狀況</a:t>
            </a:r>
            <a:r>
              <a:rPr lang="en-US" altLang="zh-TW" dirty="0">
                <a:solidFill>
                  <a:prstClr val="black"/>
                </a:solidFill>
                <a:latin typeface="華康黑體 Std W3" pitchFamily="34" charset="-120"/>
                <a:ea typeface="華康黑體 Std W3" pitchFamily="34" charset="-120"/>
              </a:rPr>
              <a:t>(</a:t>
            </a:r>
            <a:r>
              <a:rPr lang="zh-TW" altLang="en-US" dirty="0">
                <a:solidFill>
                  <a:prstClr val="black"/>
                </a:solidFill>
                <a:latin typeface="華康黑體 Std W3" pitchFamily="34" charset="-120"/>
                <a:ea typeface="華康黑體 Std W3" pitchFamily="34" charset="-120"/>
              </a:rPr>
              <a:t>國民健康署</a:t>
            </a:r>
            <a:r>
              <a:rPr lang="en-US" altLang="zh-TW" dirty="0">
                <a:solidFill>
                  <a:prstClr val="black"/>
                </a:solidFill>
                <a:latin typeface="華康黑體 Std W3" pitchFamily="34" charset="-120"/>
                <a:ea typeface="華康黑體 Std W3" pitchFamily="34" charset="-120"/>
              </a:rPr>
              <a:t>86.94.100</a:t>
            </a:r>
            <a:r>
              <a:rPr lang="zh-TW" altLang="en-US" dirty="0">
                <a:solidFill>
                  <a:prstClr val="black"/>
                </a:solidFill>
                <a:latin typeface="華康黑體 Std W3" pitchFamily="34" charset="-120"/>
                <a:ea typeface="華康黑體 Std W3" pitchFamily="34" charset="-120"/>
              </a:rPr>
              <a:t>年</a:t>
            </a:r>
            <a:r>
              <a:rPr lang="en-US" altLang="zh-TW" dirty="0">
                <a:solidFill>
                  <a:prstClr val="black"/>
                </a:solidFill>
                <a:latin typeface="華康黑體 Std W3" pitchFamily="34" charset="-120"/>
                <a:ea typeface="華康黑體 Std W3" pitchFamily="34" charset="-12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91092" y="2420888"/>
            <a:ext cx="7377341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大家一起來練習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矩形 2"/>
          <p:cNvSpPr>
            <a:spLocks noChangeArrowheads="1"/>
          </p:cNvSpPr>
          <p:nvPr/>
        </p:nvSpPr>
        <p:spPr bwMode="auto">
          <a:xfrm>
            <a:off x="392113" y="1981200"/>
            <a:ext cx="83931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8000" dirty="0">
                <a:latin typeface="細明體" panose="02020509000000000000" pitchFamily="49" charset="-120"/>
                <a:ea typeface="細明體" panose="02020509000000000000" pitchFamily="49" charset="-120"/>
              </a:rPr>
              <a:t>恆牙外傷脫落處理</a:t>
            </a:r>
          </a:p>
        </p:txBody>
      </p:sp>
    </p:spTree>
    <p:extLst>
      <p:ext uri="{BB962C8B-B14F-4D97-AF65-F5344CB8AC3E}">
        <p14:creationId xmlns:p14="http://schemas.microsoft.com/office/powerpoint/2010/main" val="30588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恆牙外傷脫落處理原則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356100" y="1412875"/>
            <a:ext cx="4680396" cy="51847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3200" b="1" dirty="0" smtClean="0">
                <a:solidFill>
                  <a:srgbClr val="FF0066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立刻找到脫落的牙齒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4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以生理食鹽水</a:t>
            </a:r>
            <a:r>
              <a:rPr lang="en-US" altLang="zh-TW" sz="24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/</a:t>
            </a:r>
            <a:r>
              <a:rPr lang="zh-TW" altLang="en-US" sz="24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自來水沖洗牙齒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4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從牙冠處拿著牙齒用水沖一下（不可用力刷洗）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b="1" dirty="0" smtClean="0">
                <a:solidFill>
                  <a:srgbClr val="FF0066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如何保存脫落的牙齒</a:t>
            </a:r>
            <a:r>
              <a:rPr lang="en-US" altLang="zh-TW" b="1" dirty="0" smtClean="0">
                <a:solidFill>
                  <a:srgbClr val="FF0066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solidFill>
                  <a:srgbClr val="FF0066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en-US" altLang="zh-TW" sz="2400" dirty="0" smtClean="0">
                <a:solidFill>
                  <a:srgbClr val="FF0066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zh-TW" altLang="en-US" sz="2400" dirty="0" smtClean="0">
                <a:solidFill>
                  <a:srgbClr val="FF0066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生理食鹽水、</a:t>
            </a:r>
            <a:r>
              <a:rPr lang="zh-TW" altLang="en-US" sz="24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冰鮮奶、清水、</a:t>
            </a:r>
            <a:endParaRPr lang="en-US" altLang="zh-TW" sz="2400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2400" dirty="0"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zh-TW" altLang="en-US" sz="24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 含在口腔舌下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400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立刻聯絡牙醫師緊急處理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2400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2</a:t>
            </a:r>
            <a:r>
              <a:rPr lang="zh-TW" altLang="en-US" sz="2400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小時內找不到醫師試著放回牙齒原來的位置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altLang="zh-TW" dirty="0" smtClean="0">
              <a:solidFill>
                <a:schemeClr val="accent2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484784"/>
            <a:ext cx="3806825" cy="51125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687078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8913"/>
            <a:ext cx="8281987" cy="6122987"/>
          </a:xfrm>
        </p:spPr>
      </p:pic>
    </p:spTree>
    <p:extLst>
      <p:ext uri="{BB962C8B-B14F-4D97-AF65-F5344CB8AC3E}">
        <p14:creationId xmlns:p14="http://schemas.microsoft.com/office/powerpoint/2010/main" val="28686119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10006-2.jpg"/>
          <p:cNvPicPr>
            <a:picLocks noChangeAspect="1"/>
          </p:cNvPicPr>
          <p:nvPr/>
        </p:nvPicPr>
        <p:blipFill>
          <a:blip r:embed="rId2" cstate="print"/>
          <a:srcRect t="11553"/>
          <a:stretch>
            <a:fillRect/>
          </a:stretch>
        </p:blipFill>
        <p:spPr>
          <a:xfrm>
            <a:off x="2915817" y="692696"/>
            <a:ext cx="3324132" cy="4410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9" y="4725144"/>
            <a:ext cx="8134351" cy="1143000"/>
          </a:xfrm>
        </p:spPr>
        <p:txBody>
          <a:bodyPr>
            <a:normAutofit/>
          </a:bodyPr>
          <a:lstStyle/>
          <a:p>
            <a:pPr eaLnBrk="1" hangingPunct="1"/>
            <a:r>
              <a:rPr kumimoji="0" lang="zh-TW" altLang="en-US" sz="5400" b="1" dirty="0" smtClean="0">
                <a:solidFill>
                  <a:srgbClr val="FF0066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謝謝聆聽，敬請指教！</a:t>
            </a:r>
          </a:p>
        </p:txBody>
      </p:sp>
    </p:spTree>
    <p:extLst>
      <p:ext uri="{BB962C8B-B14F-4D97-AF65-F5344CB8AC3E}">
        <p14:creationId xmlns:p14="http://schemas.microsoft.com/office/powerpoint/2010/main" val="251157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solidFill>
                  <a:schemeClr val="tx1"/>
                </a:solidFill>
                <a:ea typeface="標楷體" pitchFamily="65" charset="-120"/>
                <a:hlinkClick r:id="rId2" action="ppaction://hlinkfile"/>
              </a:rPr>
              <a:t>世界平均齲齒經驗指數</a:t>
            </a:r>
            <a:r>
              <a:rPr lang="en-US" altLang="zh-TW" sz="2800" dirty="0" smtClean="0">
                <a:solidFill>
                  <a:schemeClr val="tx1"/>
                </a:solidFill>
                <a:ea typeface="標楷體" pitchFamily="65" charset="-120"/>
                <a:hlinkClick r:id="rId2" action="ppaction://hlinkfile"/>
              </a:rPr>
              <a:t>DMFT</a:t>
            </a:r>
            <a:r>
              <a:rPr lang="zh-TW" altLang="en-US" sz="2800" dirty="0" smtClean="0">
                <a:solidFill>
                  <a:schemeClr val="tx1"/>
                </a:solidFill>
                <a:ea typeface="標楷體" pitchFamily="65" charset="-120"/>
                <a:hlinkClick r:id="rId2" action="ppaction://hlinkfile"/>
              </a:rPr>
              <a:t>  </a:t>
            </a:r>
            <a:r>
              <a:rPr lang="en-US" altLang="zh-TW" sz="2800" dirty="0" smtClean="0">
                <a:solidFill>
                  <a:schemeClr val="tx1"/>
                </a:solidFill>
                <a:ea typeface="標楷體" pitchFamily="65" charset="-120"/>
                <a:hlinkClick r:id="rId2" action="ppaction://hlinkfile"/>
              </a:rPr>
              <a:t>index</a:t>
            </a:r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</a:br>
            <a:endParaRPr lang="zh-TW" altLang="en-US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52084"/>
            <a:ext cx="8207375" cy="5405916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ea typeface="標楷體" pitchFamily="65" charset="-120"/>
              </a:rPr>
              <a:t>資料來源：</a:t>
            </a:r>
            <a:r>
              <a:rPr lang="en-US" altLang="zh-TW" sz="3600" dirty="0" smtClean="0">
                <a:ea typeface="標楷體" pitchFamily="65" charset="-120"/>
                <a:hlinkClick r:id="rId3" action="ppaction://hlinkfile"/>
              </a:rPr>
              <a:t>WHO</a:t>
            </a:r>
            <a:r>
              <a:rPr lang="zh-TW" altLang="en-US" sz="3600" dirty="0" smtClean="0">
                <a:ea typeface="標楷體" pitchFamily="65" charset="-120"/>
                <a:hlinkClick r:id="rId3" action="ppaction://hlinkfile"/>
              </a:rPr>
              <a:t>網站</a:t>
            </a:r>
            <a:endParaRPr lang="en-US" altLang="zh-TW" sz="3600" dirty="0" smtClean="0"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ea typeface="標楷體" pitchFamily="65" charset="-120"/>
              </a:rPr>
              <a:t> </a:t>
            </a:r>
            <a:r>
              <a:rPr lang="zh-TW" altLang="en-US" sz="3600" dirty="0" smtClean="0">
                <a:ea typeface="標楷體" pitchFamily="65" charset="-120"/>
              </a:rPr>
              <a:t>   </a:t>
            </a:r>
            <a:r>
              <a:rPr lang="en-US" altLang="zh-TW" sz="3600" dirty="0">
                <a:ea typeface="標楷體" pitchFamily="65" charset="-120"/>
              </a:rPr>
              <a:t>Oral Health Database</a:t>
            </a:r>
          </a:p>
          <a:p>
            <a:pPr marL="0" indent="0">
              <a:buNone/>
            </a:pPr>
            <a:r>
              <a:rPr lang="en-US" altLang="zh-TW" sz="3600" dirty="0">
                <a:ea typeface="標楷體" pitchFamily="65" charset="-120"/>
              </a:rPr>
              <a:t>    </a:t>
            </a:r>
            <a:r>
              <a:rPr lang="en-US" altLang="zh-TW" sz="3600" dirty="0" smtClean="0">
                <a:ea typeface="標楷體" pitchFamily="65" charset="-120"/>
              </a:rPr>
              <a:t>Global </a:t>
            </a:r>
            <a:r>
              <a:rPr lang="en-US" altLang="zh-TW" sz="3600" dirty="0">
                <a:ea typeface="標楷體" pitchFamily="65" charset="-120"/>
              </a:rPr>
              <a:t>DMFT for 12-year-olds: </a:t>
            </a:r>
            <a:r>
              <a:rPr lang="en-US" altLang="zh-TW" sz="3600" dirty="0" smtClean="0">
                <a:ea typeface="標楷體" pitchFamily="65" charset="-120"/>
              </a:rPr>
              <a:t>2015</a:t>
            </a:r>
          </a:p>
          <a:p>
            <a:r>
              <a:rPr lang="en-US" altLang="zh-TW" sz="3600" b="1" dirty="0" smtClean="0">
                <a:ea typeface="標楷體" pitchFamily="65" charset="-120"/>
              </a:rPr>
              <a:t>2001</a:t>
            </a:r>
            <a:r>
              <a:rPr lang="zh-TW" altLang="en-US" sz="3600" b="1" dirty="0" smtClean="0">
                <a:ea typeface="標楷體" pitchFamily="65" charset="-120"/>
              </a:rPr>
              <a:t>年，</a:t>
            </a:r>
            <a:r>
              <a:rPr lang="en-US" altLang="zh-TW" sz="3600" b="1" dirty="0" smtClean="0">
                <a:ea typeface="標楷體" pitchFamily="65" charset="-120"/>
              </a:rPr>
              <a:t>DMFT</a:t>
            </a:r>
            <a:r>
              <a:rPr lang="zh-TW" altLang="en-US" sz="3600" b="1" dirty="0" smtClean="0">
                <a:ea typeface="標楷體" pitchFamily="65" charset="-120"/>
              </a:rPr>
              <a:t>＝</a:t>
            </a:r>
            <a:r>
              <a:rPr lang="en-US" altLang="zh-TW" sz="3600" b="1" dirty="0" smtClean="0">
                <a:ea typeface="標楷體" pitchFamily="65" charset="-120"/>
              </a:rPr>
              <a:t>1.74</a:t>
            </a:r>
            <a:r>
              <a:rPr lang="zh-TW" altLang="en-US" b="1" dirty="0" smtClean="0">
                <a:ea typeface="標楷體" pitchFamily="65" charset="-120"/>
              </a:rPr>
              <a:t>（</a:t>
            </a:r>
            <a:r>
              <a:rPr lang="en-US" altLang="zh-TW" b="1" dirty="0" smtClean="0">
                <a:ea typeface="標楷體" pitchFamily="65" charset="-120"/>
              </a:rPr>
              <a:t>N</a:t>
            </a:r>
            <a:r>
              <a:rPr lang="zh-TW" altLang="en-US" b="1" dirty="0" smtClean="0">
                <a:ea typeface="標楷體" pitchFamily="65" charset="-120"/>
              </a:rPr>
              <a:t>＝</a:t>
            </a:r>
            <a:r>
              <a:rPr lang="en-US" altLang="zh-TW" b="1" dirty="0" smtClean="0">
                <a:ea typeface="標楷體" pitchFamily="65" charset="-120"/>
              </a:rPr>
              <a:t>128</a:t>
            </a:r>
            <a:r>
              <a:rPr lang="zh-TW" altLang="en-US" b="1" dirty="0" smtClean="0">
                <a:ea typeface="標楷體" pitchFamily="65" charset="-120"/>
              </a:rPr>
              <a:t>）</a:t>
            </a:r>
          </a:p>
          <a:p>
            <a:pPr eaLnBrk="1" hangingPunct="1"/>
            <a:r>
              <a:rPr lang="en-US" altLang="zh-TW" sz="3600" b="1" dirty="0" smtClean="0">
                <a:ea typeface="標楷體" pitchFamily="65" charset="-120"/>
              </a:rPr>
              <a:t>2004</a:t>
            </a:r>
            <a:r>
              <a:rPr lang="zh-TW" altLang="en-US" sz="3600" b="1" dirty="0" smtClean="0">
                <a:ea typeface="標楷體" pitchFamily="65" charset="-120"/>
              </a:rPr>
              <a:t>年，</a:t>
            </a:r>
            <a:r>
              <a:rPr lang="en-US" altLang="zh-TW" sz="3600" b="1" dirty="0" smtClean="0">
                <a:ea typeface="標楷體" pitchFamily="65" charset="-120"/>
              </a:rPr>
              <a:t>DMFT</a:t>
            </a:r>
            <a:r>
              <a:rPr lang="zh-TW" altLang="en-US" sz="3600" b="1" dirty="0" smtClean="0">
                <a:ea typeface="標楷體" pitchFamily="65" charset="-120"/>
              </a:rPr>
              <a:t>＝</a:t>
            </a:r>
            <a:r>
              <a:rPr lang="en-US" altLang="zh-TW" sz="3600" b="1" dirty="0" smtClean="0">
                <a:ea typeface="標楷體" pitchFamily="65" charset="-120"/>
              </a:rPr>
              <a:t>1.61</a:t>
            </a:r>
            <a:r>
              <a:rPr lang="zh-TW" altLang="en-US" b="1" dirty="0" smtClean="0">
                <a:ea typeface="標楷體" pitchFamily="65" charset="-120"/>
              </a:rPr>
              <a:t>（</a:t>
            </a:r>
            <a:r>
              <a:rPr lang="en-US" altLang="zh-TW" b="1" dirty="0" smtClean="0">
                <a:ea typeface="標楷體" pitchFamily="65" charset="-120"/>
              </a:rPr>
              <a:t>N=188</a:t>
            </a:r>
            <a:r>
              <a:rPr lang="zh-TW" altLang="en-US" b="1" dirty="0" smtClean="0">
                <a:ea typeface="標楷體" pitchFamily="65" charset="-120"/>
              </a:rPr>
              <a:t>）</a:t>
            </a:r>
          </a:p>
          <a:p>
            <a:pPr eaLnBrk="1" hangingPunct="1"/>
            <a:r>
              <a:rPr lang="en-US" altLang="zh-TW" sz="3600" b="1" dirty="0" smtClean="0">
                <a:ea typeface="標楷體" pitchFamily="65" charset="-120"/>
              </a:rPr>
              <a:t>2011</a:t>
            </a:r>
            <a:r>
              <a:rPr lang="zh-TW" altLang="en-US" sz="3600" b="1" dirty="0" smtClean="0">
                <a:ea typeface="標楷體" pitchFamily="65" charset="-120"/>
              </a:rPr>
              <a:t>年，</a:t>
            </a:r>
            <a:r>
              <a:rPr lang="en-US" altLang="zh-TW" sz="3600" b="1" dirty="0" smtClean="0">
                <a:ea typeface="標楷體" pitchFamily="65" charset="-120"/>
              </a:rPr>
              <a:t>DMFT</a:t>
            </a:r>
            <a:r>
              <a:rPr lang="zh-TW" altLang="en-US" sz="3600" b="1" dirty="0" smtClean="0">
                <a:ea typeface="標楷體" pitchFamily="65" charset="-120"/>
              </a:rPr>
              <a:t>＝</a:t>
            </a:r>
            <a:r>
              <a:rPr lang="en-US" altLang="zh-TW" sz="3600" b="1" dirty="0" smtClean="0">
                <a:ea typeface="標楷體" pitchFamily="65" charset="-120"/>
              </a:rPr>
              <a:t>1.67</a:t>
            </a:r>
            <a:r>
              <a:rPr lang="zh-TW" altLang="en-US" b="1" dirty="0" smtClean="0">
                <a:ea typeface="標楷體" pitchFamily="65" charset="-120"/>
              </a:rPr>
              <a:t>（</a:t>
            </a:r>
            <a:r>
              <a:rPr lang="en-US" altLang="zh-TW" b="1" dirty="0" smtClean="0">
                <a:ea typeface="標楷體" pitchFamily="65" charset="-120"/>
              </a:rPr>
              <a:t>N=189</a:t>
            </a:r>
            <a:r>
              <a:rPr lang="zh-TW" altLang="en-US" b="1" dirty="0" smtClean="0">
                <a:ea typeface="標楷體" pitchFamily="65" charset="-120"/>
              </a:rPr>
              <a:t>）</a:t>
            </a:r>
            <a:endParaRPr lang="en-US" altLang="zh-TW" b="1" dirty="0" smtClean="0">
              <a:ea typeface="標楷體" pitchFamily="65" charset="-120"/>
            </a:endParaRPr>
          </a:p>
          <a:p>
            <a:r>
              <a:rPr lang="en-US" altLang="zh-TW" sz="3600" b="1" dirty="0" smtClean="0">
                <a:ea typeface="標楷體" pitchFamily="65" charset="-120"/>
              </a:rPr>
              <a:t>2015</a:t>
            </a:r>
            <a:r>
              <a:rPr lang="zh-TW" altLang="en-US" sz="3600" b="1" dirty="0" smtClean="0">
                <a:ea typeface="標楷體" pitchFamily="65" charset="-120"/>
              </a:rPr>
              <a:t>年</a:t>
            </a:r>
            <a:r>
              <a:rPr lang="zh-TW" altLang="en-US" sz="3600" b="1" dirty="0">
                <a:ea typeface="標楷體" pitchFamily="65" charset="-120"/>
              </a:rPr>
              <a:t>，</a:t>
            </a:r>
            <a:r>
              <a:rPr lang="en-US" altLang="zh-TW" sz="3600" b="1" dirty="0">
                <a:ea typeface="標楷體" pitchFamily="65" charset="-120"/>
              </a:rPr>
              <a:t>DMFT</a:t>
            </a:r>
            <a:r>
              <a:rPr lang="zh-TW" altLang="en-US" sz="3600" b="1" dirty="0">
                <a:ea typeface="標楷體" pitchFamily="65" charset="-120"/>
              </a:rPr>
              <a:t>＝</a:t>
            </a:r>
            <a:r>
              <a:rPr lang="en-US" altLang="zh-TW" sz="3600" b="1" dirty="0" smtClean="0">
                <a:ea typeface="標楷體" pitchFamily="65" charset="-120"/>
              </a:rPr>
              <a:t>1.86</a:t>
            </a:r>
            <a:r>
              <a:rPr lang="zh-TW" altLang="en-US" sz="3600" b="1" dirty="0" smtClean="0">
                <a:ea typeface="標楷體" pitchFamily="65" charset="-120"/>
              </a:rPr>
              <a:t>（</a:t>
            </a:r>
            <a:r>
              <a:rPr lang="en-US" altLang="zh-TW" sz="3600" b="1" dirty="0" smtClean="0">
                <a:ea typeface="標楷體" pitchFamily="65" charset="-120"/>
              </a:rPr>
              <a:t>N=209</a:t>
            </a:r>
            <a:r>
              <a:rPr lang="zh-TW" altLang="en-US" sz="3600" b="1" dirty="0">
                <a:ea typeface="標楷體" pitchFamily="65" charset="-120"/>
              </a:rPr>
              <a:t>）</a:t>
            </a:r>
            <a:endParaRPr lang="en-US" altLang="zh-TW" sz="3600" b="1" dirty="0">
              <a:ea typeface="標楷體" pitchFamily="65" charset="-120"/>
            </a:endParaRPr>
          </a:p>
          <a:p>
            <a:pPr eaLnBrk="1" hangingPunct="1"/>
            <a:endParaRPr lang="zh-TW" altLang="en-US" b="1" dirty="0" smtClean="0">
              <a:ea typeface="標楷體" pitchFamily="65" charset="-120"/>
            </a:endParaRPr>
          </a:p>
          <a:p>
            <a:pPr eaLnBrk="1" hangingPunct="1"/>
            <a:endParaRPr lang="en-US" altLang="zh-TW" sz="3600" b="1" dirty="0" smtClean="0">
              <a:ea typeface="標楷體" pitchFamily="65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0CA2EC52-90AF-4BE5-AB42-F8430A81A5B1}" type="slidenum">
              <a:rPr lang="en-US" altLang="zh-TW"/>
              <a:pPr>
                <a:defRPr/>
              </a:pPr>
              <a:t>8</a:t>
            </a:fld>
            <a:endParaRPr lang="en-US" altLang="zh-TW"/>
          </a:p>
        </p:txBody>
      </p:sp>
      <p:sp>
        <p:nvSpPr>
          <p:cNvPr id="1723396" name="Text Box 4"/>
          <p:cNvSpPr txBox="1">
            <a:spLocks noChangeArrowheads="1"/>
          </p:cNvSpPr>
          <p:nvPr/>
        </p:nvSpPr>
        <p:spPr bwMode="auto">
          <a:xfrm>
            <a:off x="1547664" y="6067914"/>
            <a:ext cx="5761037" cy="641350"/>
          </a:xfrm>
          <a:prstGeom prst="rect">
            <a:avLst/>
          </a:prstGeom>
          <a:solidFill>
            <a:srgbClr val="FFCC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algn="l"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b="1" dirty="0">
                <a:latin typeface="Times New Roman" pitchFamily="18" charset="0"/>
                <a:ea typeface="標楷體" pitchFamily="65" charset="-120"/>
              </a:rPr>
              <a:t>台灣 </a:t>
            </a:r>
            <a:r>
              <a:rPr lang="en-US" altLang="zh-TW" sz="3600" b="1" dirty="0">
                <a:latin typeface="Times New Roman" pitchFamily="18" charset="0"/>
                <a:ea typeface="標楷體" pitchFamily="65" charset="-120"/>
              </a:rPr>
              <a:t>2012</a:t>
            </a:r>
            <a:r>
              <a:rPr lang="zh-TW" altLang="en-US" sz="3600" b="1" dirty="0">
                <a:latin typeface="Times New Roman" pitchFamily="18" charset="0"/>
                <a:ea typeface="標楷體" pitchFamily="65" charset="-120"/>
              </a:rPr>
              <a:t>年， </a:t>
            </a:r>
            <a:r>
              <a:rPr lang="en-US" altLang="zh-TW" sz="3600" b="1" dirty="0">
                <a:latin typeface="Times New Roman" pitchFamily="18" charset="0"/>
                <a:ea typeface="標楷體" pitchFamily="65" charset="-120"/>
              </a:rPr>
              <a:t>DMFT=2.5</a:t>
            </a:r>
          </a:p>
        </p:txBody>
      </p:sp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4515974" y="783597"/>
            <a:ext cx="4087813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lang="zh-TW" altLang="en-US" sz="1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資料來源</a:t>
            </a:r>
            <a:r>
              <a:rPr lang="zh-TW" altLang="en-US" sz="1400" dirty="0" smtClean="0">
                <a:solidFill>
                  <a:srgbClr val="000000"/>
                </a:solidFill>
                <a:latin typeface="新細明體" charset="-120"/>
              </a:rPr>
              <a:t>：</a:t>
            </a:r>
            <a:r>
              <a:rPr lang="en-US" altLang="zh-TW" sz="1400" dirty="0"/>
              <a:t> </a:t>
            </a:r>
            <a:r>
              <a:rPr lang="en-US" altLang="zh-TW" sz="1400" b="1" dirty="0"/>
              <a:t>Oral Health </a:t>
            </a:r>
            <a:r>
              <a:rPr lang="en-US" altLang="zh-TW" sz="1400" b="1" dirty="0" smtClean="0"/>
              <a:t>Database</a:t>
            </a:r>
          </a:p>
          <a:p>
            <a:pPr>
              <a:buNone/>
            </a:pPr>
            <a:r>
              <a:rPr lang="en-US" altLang="zh-TW" sz="1400" b="1" dirty="0"/>
              <a:t> </a:t>
            </a:r>
            <a:r>
              <a:rPr lang="en-US" altLang="zh-TW" sz="1400" b="1" dirty="0" smtClean="0"/>
              <a:t>                        </a:t>
            </a:r>
            <a:r>
              <a:rPr lang="en-US" altLang="zh-TW" sz="1400" dirty="0" smtClean="0"/>
              <a:t> </a:t>
            </a:r>
            <a:r>
              <a:rPr lang="en-US" altLang="zh-TW" sz="1400" dirty="0"/>
              <a:t>Global DMFT for 12-year-olds: 2015</a:t>
            </a:r>
          </a:p>
        </p:txBody>
      </p:sp>
    </p:spTree>
    <p:extLst>
      <p:ext uri="{BB962C8B-B14F-4D97-AF65-F5344CB8AC3E}">
        <p14:creationId xmlns:p14="http://schemas.microsoft.com/office/powerpoint/2010/main" val="329934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2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3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3"/>
          <p:cNvSpPr>
            <a:spLocks noGrp="1"/>
          </p:cNvSpPr>
          <p:nvPr>
            <p:ph type="title"/>
          </p:nvPr>
        </p:nvSpPr>
        <p:spPr>
          <a:xfrm>
            <a:off x="381421" y="168319"/>
            <a:ext cx="8508098" cy="639037"/>
          </a:xfrm>
        </p:spPr>
        <p:txBody>
          <a:bodyPr>
            <a:normAutofit fontScale="90000"/>
          </a:bodyPr>
          <a:lstStyle/>
          <a:p>
            <a:r>
              <a:rPr lang="zh-TW" altLang="en-US" sz="40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各國</a:t>
            </a:r>
            <a:r>
              <a:rPr lang="en-US" altLang="zh-TW" sz="40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12</a:t>
            </a:r>
            <a:r>
              <a:rPr lang="zh-TW" altLang="en-US" sz="40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歲兒童齲齒經驗</a:t>
            </a:r>
            <a:r>
              <a:rPr lang="zh-TW" altLang="en-US" sz="40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指數</a:t>
            </a:r>
            <a:r>
              <a:rPr lang="en-US" altLang="zh-TW" sz="40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(DMFT</a:t>
            </a:r>
            <a:r>
              <a:rPr lang="zh-TW" altLang="en-US" sz="40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en-US" altLang="zh-TW" sz="40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index)</a:t>
            </a:r>
            <a:endParaRPr lang="zh-TW" altLang="en-US" sz="4000" b="1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2DC4AD-255D-41BF-B680-B7BE9F804E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936307"/>
              </p:ext>
            </p:extLst>
          </p:nvPr>
        </p:nvGraphicFramePr>
        <p:xfrm>
          <a:off x="395536" y="1259466"/>
          <a:ext cx="8496944" cy="4713980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1656184"/>
                <a:gridCol w="1800200"/>
                <a:gridCol w="1584176"/>
                <a:gridCol w="1770374"/>
                <a:gridCol w="1686010"/>
              </a:tblGrid>
              <a:tr h="568872"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zh-TW" altLang="en-US" sz="1800" b="1" dirty="0" smtClean="0"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國別與地區</a:t>
                      </a:r>
                      <a:endParaRPr lang="zh-TW" altLang="en-US" sz="1800" b="1" dirty="0"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altLang="zh-TW" sz="1800" b="1" dirty="0" smtClean="0"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12</a:t>
                      </a:r>
                      <a:r>
                        <a:rPr lang="zh-TW" altLang="en-US" sz="1800" b="1" dirty="0" smtClean="0"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歲兒童</a:t>
                      </a:r>
                      <a:endParaRPr lang="en-US" altLang="zh-TW" sz="1800" b="1" dirty="0" smtClean="0"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sz="1800" b="1" dirty="0" smtClean="0"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齲齒經驗指數</a:t>
                      </a:r>
                      <a:endParaRPr lang="zh-TW" altLang="en-US" sz="1800" b="1" dirty="0"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sz="1800" b="1" dirty="0" smtClean="0"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年別</a:t>
                      </a:r>
                      <a:r>
                        <a:rPr lang="en-US" altLang="zh-TW" sz="1800" b="1" dirty="0" smtClean="0"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(2017)</a:t>
                      </a:r>
                      <a:endParaRPr lang="zh-TW" altLang="en-US" sz="1800" b="1" dirty="0"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altLang="zh-TW" sz="1800" b="1" dirty="0" smtClean="0"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12</a:t>
                      </a:r>
                      <a:r>
                        <a:rPr lang="zh-TW" altLang="en-US" sz="1800" b="1" dirty="0" smtClean="0"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歲兒童</a:t>
                      </a:r>
                      <a:endParaRPr lang="en-US" altLang="zh-TW" sz="1800" b="1" dirty="0" smtClean="0"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sz="1800" b="1" dirty="0" smtClean="0"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齲齒經驗指數</a:t>
                      </a:r>
                      <a:endParaRPr lang="zh-TW" altLang="en-US" sz="1800" b="1" dirty="0"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sz="1800" b="1" dirty="0" smtClean="0"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年別</a:t>
                      </a:r>
                      <a:r>
                        <a:rPr lang="en-US" altLang="zh-TW" sz="1800" b="1" smtClean="0"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(2018)</a:t>
                      </a:r>
                      <a:endParaRPr lang="zh-TW" altLang="en-US" sz="1800" b="1" dirty="0"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8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 smtClean="0"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台灣</a:t>
                      </a:r>
                      <a:endParaRPr lang="zh-TW" altLang="en-US" sz="2400" b="1" dirty="0"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2.5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2012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2.5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2012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3388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baseline="0" dirty="0" smtClean="0">
                          <a:solidFill>
                            <a:srgbClr val="00B0F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中國</a:t>
                      </a:r>
                      <a:endParaRPr lang="zh-TW" altLang="en-US" sz="2400" b="1" baseline="0" dirty="0">
                        <a:solidFill>
                          <a:srgbClr val="00B0F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baseline="0" dirty="0" smtClean="0">
                          <a:solidFill>
                            <a:srgbClr val="00B0F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0.5</a:t>
                      </a:r>
                      <a:endParaRPr lang="zh-TW" altLang="en-US" sz="2400" b="1" baseline="0" dirty="0">
                        <a:solidFill>
                          <a:srgbClr val="00B0F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baseline="0" dirty="0" smtClean="0">
                          <a:solidFill>
                            <a:srgbClr val="00B0F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2005</a:t>
                      </a:r>
                      <a:endParaRPr lang="zh-TW" altLang="en-US" sz="2400" b="1" baseline="0" dirty="0">
                        <a:solidFill>
                          <a:srgbClr val="00B0F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baseline="0" dirty="0" smtClean="0">
                          <a:solidFill>
                            <a:srgbClr val="00B0F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0.9</a:t>
                      </a:r>
                      <a:endParaRPr lang="zh-TW" altLang="en-US" sz="2400" b="1" baseline="0" dirty="0">
                        <a:solidFill>
                          <a:srgbClr val="00B0F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baseline="0" dirty="0" smtClean="0">
                          <a:solidFill>
                            <a:srgbClr val="00B0F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2016</a:t>
                      </a:r>
                      <a:endParaRPr lang="zh-TW" altLang="en-US" sz="2400" b="1" baseline="0" dirty="0">
                        <a:solidFill>
                          <a:srgbClr val="00B0F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388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 smtClean="0">
                          <a:solidFill>
                            <a:srgbClr val="FFC00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丹麥</a:t>
                      </a:r>
                      <a:endParaRPr lang="zh-TW" altLang="en-US" sz="2400" b="1" dirty="0">
                        <a:solidFill>
                          <a:srgbClr val="FFC00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rgbClr val="FFC00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0.4</a:t>
                      </a:r>
                      <a:endParaRPr lang="zh-TW" altLang="en-US" sz="2400" b="1" dirty="0">
                        <a:solidFill>
                          <a:srgbClr val="FFC00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2014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rgbClr val="FFC00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0.4</a:t>
                      </a:r>
                      <a:endParaRPr lang="zh-TW" altLang="en-US" sz="2400" b="1" dirty="0">
                        <a:solidFill>
                          <a:srgbClr val="FFC00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2014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388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 smtClean="0"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韓國</a:t>
                      </a:r>
                      <a:endParaRPr lang="zh-TW" altLang="en-US" sz="2400" b="1" dirty="0"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1.8</a:t>
                      </a:r>
                      <a:endParaRPr lang="zh-TW" altLang="en-US" sz="2400" b="1" dirty="0" smtClean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2012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1.8</a:t>
                      </a:r>
                      <a:endParaRPr lang="zh-TW" altLang="en-US" sz="2400" b="1" dirty="0" smtClean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2012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8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 smtClean="0">
                          <a:solidFill>
                            <a:srgbClr val="FFC00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日本</a:t>
                      </a:r>
                      <a:endParaRPr lang="zh-TW" altLang="en-US" sz="2400" b="1" dirty="0">
                        <a:solidFill>
                          <a:srgbClr val="FFC00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rgbClr val="FFC00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1.4</a:t>
                      </a:r>
                      <a:endParaRPr lang="zh-TW" altLang="en-US" sz="2400" b="1" dirty="0">
                        <a:solidFill>
                          <a:srgbClr val="FFC00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2011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0.2</a:t>
                      </a:r>
                      <a:endParaRPr lang="zh-TW" altLang="en-US" sz="2400" b="1" dirty="0" smtClean="0">
                        <a:solidFill>
                          <a:srgbClr val="FF000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2016</a:t>
                      </a:r>
                      <a:endParaRPr lang="zh-TW" altLang="en-US" sz="2400" b="1" dirty="0" smtClean="0">
                        <a:solidFill>
                          <a:srgbClr val="FF000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8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 smtClean="0"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美國</a:t>
                      </a:r>
                      <a:endParaRPr lang="zh-TW" altLang="en-US" sz="2400" b="1" dirty="0"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1.19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2004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1.2</a:t>
                      </a:r>
                      <a:endParaRPr lang="zh-TW" altLang="en-US" sz="2400" b="1" dirty="0" smtClean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2004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8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新加坡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0.6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2011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0.6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2011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8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香港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0.8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2001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0.4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2011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8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馬來西亞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1.1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2007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0.8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2017</a:t>
                      </a:r>
                      <a:endParaRPr lang="zh-TW" altLang="en-US" sz="2400" b="1" dirty="0">
                        <a:solidFill>
                          <a:srgbClr val="FF0000"/>
                        </a:solidFill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1437" marR="91437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57" name="文字方塊 5"/>
          <p:cNvSpPr txBox="1">
            <a:spLocks noChangeArrowheads="1"/>
          </p:cNvSpPr>
          <p:nvPr/>
        </p:nvSpPr>
        <p:spPr bwMode="auto">
          <a:xfrm>
            <a:off x="4496221" y="807356"/>
            <a:ext cx="4087813" cy="45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lnSpc>
                <a:spcPts val="1200"/>
              </a:lnSpc>
            </a:pPr>
            <a:r>
              <a:rPr lang="zh-TW" altLang="en-US" sz="1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資料來源</a:t>
            </a:r>
            <a:r>
              <a:rPr lang="zh-TW" altLang="en-US" sz="1400" dirty="0">
                <a:solidFill>
                  <a:srgbClr val="000000"/>
                </a:solidFill>
                <a:latin typeface="新細明體" charset="-120"/>
              </a:rPr>
              <a:t>：</a:t>
            </a:r>
            <a:r>
              <a:rPr lang="en-US" altLang="zh-TW" sz="1400" dirty="0"/>
              <a:t> </a:t>
            </a:r>
            <a:r>
              <a:rPr lang="en-US" altLang="zh-TW" sz="1400" b="1" dirty="0"/>
              <a:t>Oral Health Database</a:t>
            </a:r>
          </a:p>
          <a:p>
            <a:pPr>
              <a:lnSpc>
                <a:spcPts val="1200"/>
              </a:lnSpc>
              <a:buNone/>
            </a:pPr>
            <a:r>
              <a:rPr lang="en-US" altLang="zh-TW" sz="1400" b="1" dirty="0"/>
              <a:t>                         </a:t>
            </a:r>
            <a:r>
              <a:rPr lang="en-US" altLang="zh-TW" sz="1400" dirty="0"/>
              <a:t> Global DMFT for 12-year-olds: 2015</a:t>
            </a:r>
          </a:p>
        </p:txBody>
      </p:sp>
      <p:sp>
        <p:nvSpPr>
          <p:cNvPr id="5158" name="文字方塊 1"/>
          <p:cNvSpPr txBox="1">
            <a:spLocks noChangeArrowheads="1"/>
          </p:cNvSpPr>
          <p:nvPr/>
        </p:nvSpPr>
        <p:spPr bwMode="auto">
          <a:xfrm>
            <a:off x="4705950" y="4490888"/>
            <a:ext cx="5762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0000"/>
                </a:solidFill>
                <a:latin typeface="Arial" charset="0"/>
              </a:rPr>
              <a:t>＊</a:t>
            </a:r>
          </a:p>
        </p:txBody>
      </p:sp>
      <p:sp>
        <p:nvSpPr>
          <p:cNvPr id="5159" name="文字方塊 5"/>
          <p:cNvSpPr txBox="1">
            <a:spLocks noChangeArrowheads="1"/>
          </p:cNvSpPr>
          <p:nvPr/>
        </p:nvSpPr>
        <p:spPr bwMode="auto">
          <a:xfrm>
            <a:off x="4643869" y="4077072"/>
            <a:ext cx="675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 smtClean="0">
                <a:solidFill>
                  <a:srgbClr val="000000"/>
                </a:solidFill>
                <a:latin typeface="Arial" charset="0"/>
              </a:rPr>
              <a:t> ＊</a:t>
            </a:r>
            <a:endParaRPr lang="zh-TW" alt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60" name="文字方塊 6"/>
          <p:cNvSpPr txBox="1">
            <a:spLocks noChangeArrowheads="1"/>
          </p:cNvSpPr>
          <p:nvPr/>
        </p:nvSpPr>
        <p:spPr bwMode="auto">
          <a:xfrm>
            <a:off x="4742696" y="4930433"/>
            <a:ext cx="5762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0000"/>
                </a:solidFill>
                <a:latin typeface="Arial" charset="0"/>
              </a:rPr>
              <a:t>＊</a:t>
            </a:r>
          </a:p>
        </p:txBody>
      </p:sp>
      <p:sp>
        <p:nvSpPr>
          <p:cNvPr id="5161" name="文字方塊 2"/>
          <p:cNvSpPr txBox="1">
            <a:spLocks noChangeArrowheads="1"/>
          </p:cNvSpPr>
          <p:nvPr/>
        </p:nvSpPr>
        <p:spPr bwMode="auto">
          <a:xfrm>
            <a:off x="608227" y="6027003"/>
            <a:ext cx="8281292" cy="830997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>
                <a:solidFill>
                  <a:srgbClr val="0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備註：</a:t>
            </a:r>
            <a:r>
              <a:rPr lang="en-US" altLang="zh-TW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1.DMFT</a:t>
            </a:r>
            <a:r>
              <a:rPr lang="zh-TW" altLang="en-US" sz="16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en-US" altLang="zh-TW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index(</a:t>
            </a:r>
            <a:r>
              <a:rPr lang="zh-TW" altLang="en-US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齲齒經驗指數</a:t>
            </a:r>
            <a:r>
              <a:rPr lang="en-US" altLang="zh-TW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)</a:t>
            </a:r>
            <a:r>
              <a:rPr lang="zh-TW" altLang="en-US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：</a:t>
            </a:r>
            <a:r>
              <a:rPr lang="zh-TW" altLang="en-US" sz="16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該年齡層中，平均每位兒童口腔中恆齒的齲齒、</a:t>
            </a:r>
            <a:r>
              <a:rPr lang="zh-TW" altLang="en-US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因</a:t>
            </a:r>
            <a:endParaRPr lang="en-US" altLang="zh-TW" sz="1600" b="1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 </a:t>
            </a:r>
            <a:r>
              <a:rPr lang="zh-TW" altLang="en-US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                                 齲齒</a:t>
            </a:r>
            <a:r>
              <a:rPr lang="zh-TW" altLang="en-US" sz="16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而拔除</a:t>
            </a:r>
            <a:r>
              <a:rPr lang="zh-TW" altLang="en-US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及因</a:t>
            </a:r>
            <a:r>
              <a:rPr lang="zh-TW" altLang="en-US" sz="16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齲齒而填補牙齒數總和的平均</a:t>
            </a:r>
            <a:r>
              <a:rPr lang="zh-TW" altLang="en-US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數值    </a:t>
            </a:r>
            <a:endParaRPr lang="en-US" altLang="zh-TW" sz="1600" b="1" dirty="0" smtClean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 smtClean="0">
                <a:solidFill>
                  <a:srgbClr val="0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      </a:t>
            </a:r>
            <a:r>
              <a:rPr lang="en-US" altLang="zh-TW" sz="1600" b="1" dirty="0" smtClean="0">
                <a:solidFill>
                  <a:srgbClr val="0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2</a:t>
            </a:r>
            <a:r>
              <a:rPr lang="en-US" altLang="zh-TW" sz="1600" b="1" dirty="0">
                <a:solidFill>
                  <a:srgbClr val="0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.</a:t>
            </a:r>
            <a:r>
              <a:rPr lang="zh-TW" altLang="en-US" sz="1600" b="1" dirty="0">
                <a:solidFill>
                  <a:srgbClr val="0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標示＊為飲水中有加氟之</a:t>
            </a:r>
            <a:r>
              <a:rPr lang="zh-TW" altLang="en-US" sz="1600" b="1" dirty="0" smtClean="0">
                <a:solidFill>
                  <a:srgbClr val="0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國家，</a:t>
            </a:r>
            <a:r>
              <a:rPr lang="zh-TW" altLang="en-US" sz="1600" b="1" dirty="0" smtClean="0">
                <a:solidFill>
                  <a:srgbClr val="FF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新加坡、香港全面飲水加氟</a:t>
            </a:r>
            <a:endParaRPr lang="zh-TW" altLang="en-US" sz="1600" b="1" dirty="0">
              <a:solidFill>
                <a:srgbClr val="FF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1" name="文字方塊 6"/>
          <p:cNvSpPr txBox="1">
            <a:spLocks noChangeArrowheads="1"/>
          </p:cNvSpPr>
          <p:nvPr/>
        </p:nvSpPr>
        <p:spPr bwMode="auto">
          <a:xfrm>
            <a:off x="4770539" y="5438265"/>
            <a:ext cx="5762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0000"/>
                </a:solidFill>
                <a:latin typeface="Arial" charset="0"/>
              </a:rPr>
              <a:t>＊</a:t>
            </a:r>
          </a:p>
        </p:txBody>
      </p:sp>
      <p:sp>
        <p:nvSpPr>
          <p:cNvPr id="12" name="文字方塊 5"/>
          <p:cNvSpPr txBox="1">
            <a:spLocks noChangeArrowheads="1"/>
          </p:cNvSpPr>
          <p:nvPr/>
        </p:nvSpPr>
        <p:spPr bwMode="auto">
          <a:xfrm>
            <a:off x="4661147" y="3140968"/>
            <a:ext cx="685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 smtClean="0">
                <a:solidFill>
                  <a:srgbClr val="000000"/>
                </a:solidFill>
                <a:latin typeface="Arial" charset="0"/>
              </a:rPr>
              <a:t> ＊</a:t>
            </a:r>
            <a:endParaRPr lang="zh-TW" altLang="en-US" sz="28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09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1006</TotalTime>
  <Words>3446</Words>
  <Application>Microsoft Office PowerPoint</Application>
  <PresentationFormat>如螢幕大小 (4:3)</PresentationFormat>
  <Paragraphs>535</Paragraphs>
  <Slides>74</Slides>
  <Notes>13</Notes>
  <HiddenSlides>0</HiddenSlides>
  <MMClips>4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74</vt:i4>
      </vt:variant>
    </vt:vector>
  </HeadingPairs>
  <TitlesOfParts>
    <vt:vector size="75" baseType="lpstr">
      <vt:lpstr>Office 佈景主題</vt:lpstr>
      <vt:lpstr>PowerPoint 簡報</vt:lpstr>
      <vt:lpstr>口腔照護實作-牙線</vt:lpstr>
      <vt:lpstr>校園口腔保健衛教對象?</vt:lpstr>
      <vt:lpstr>大    綱</vt:lpstr>
      <vt:lpstr>餐桌上潔牙(先漱口再潔牙)評估-前測</vt:lpstr>
      <vt:lpstr>潔牙技巧訓練及餐桌上潔牙</vt:lpstr>
      <vt:lpstr>歷年台灣6歲以下 兒童口腔健康狀況</vt:lpstr>
      <vt:lpstr>世界平均齲齒經驗指數DMFT  index </vt:lpstr>
      <vt:lpstr>各國12歲兒童齲齒經驗指數(DMFT index)</vt:lpstr>
      <vt:lpstr>口腔衛生現況</vt:lpstr>
      <vt:lpstr>我國與WHO口腔衛生指標比較 </vt:lpstr>
      <vt:lpstr>臺灣歷年12歲 DMFT index - 衛福部</vt:lpstr>
      <vt:lpstr>早發性幼兒蛀牙Early Childhood Caries</vt:lpstr>
      <vt:lpstr>PowerPoint 簡報</vt:lpstr>
      <vt:lpstr>乳牙萌發時期與順序</vt:lpstr>
      <vt:lpstr>恆牙萌發時期與順序</vt:lpstr>
      <vt:lpstr>乳牙轉換恆牙的過程</vt:lpstr>
      <vt:lpstr>乳牙提早脫落的影響</vt:lpstr>
      <vt:lpstr>PowerPoint 簡報</vt:lpstr>
      <vt:lpstr>PowerPoint 簡報</vt:lpstr>
      <vt:lpstr>如何預防兒童蛀牙</vt:lpstr>
      <vt:lpstr>PowerPoint 簡報</vt:lpstr>
      <vt:lpstr>PowerPoint 簡報</vt:lpstr>
      <vt:lpstr>牙齒引起之感染症狀-蜂窩組織炎</vt:lpstr>
      <vt:lpstr>口腔健康與全身健康的關係</vt:lpstr>
      <vt:lpstr>選擇兒童含氟牙膏注意事項</vt:lpstr>
      <vt:lpstr>兒童牙膏建議用量</vt:lpstr>
      <vt:lpstr>控制好含氟牙膏劑量</vt:lpstr>
      <vt:lpstr>專業塗氟-免費</vt:lpstr>
      <vt:lpstr>PowerPoint 簡報</vt:lpstr>
      <vt:lpstr>3 – 6歲:「天天勤潔牙，確保不蛀牙」 </vt:lpstr>
      <vt:lpstr>        </vt:lpstr>
      <vt:lpstr>衛教對象</vt:lpstr>
      <vt:lpstr>年齡有別的潔牙技巧-2015</vt:lpstr>
      <vt:lpstr>牙線的種類</vt:lpstr>
      <vt:lpstr>PowerPoint 簡報</vt:lpstr>
      <vt:lpstr>牙間刷、單束毛牙刷</vt:lpstr>
      <vt:lpstr>牙線(棒)的使用-學齡前</vt:lpstr>
      <vt:lpstr>潔牙技巧教學-  ＊牙線(棒)操作 </vt:lpstr>
      <vt:lpstr>牙線的使用方法</vt:lpstr>
      <vt:lpstr>牙線棒的使用</vt:lpstr>
      <vt:lpstr>牙線操作方法</vt:lpstr>
      <vt:lpstr>潔牙姿勢(幼童)</vt:lpstr>
      <vt:lpstr>PowerPoint 簡報</vt:lpstr>
      <vt:lpstr>PowerPoint 簡報</vt:lpstr>
      <vt:lpstr>PowerPoint 簡報</vt:lpstr>
      <vt:lpstr>PowerPoint 簡報</vt:lpstr>
      <vt:lpstr>潔牙時、先使用牙刷或牙線？</vt:lpstr>
      <vt:lpstr>PowerPoint 簡報</vt:lpstr>
      <vt:lpstr>PowerPoint 簡報</vt:lpstr>
      <vt:lpstr>牙線操作方法 捲軸法(spool method)</vt:lpstr>
      <vt:lpstr>PowerPoint 簡報</vt:lpstr>
      <vt:lpstr>牙線操作有三招</vt:lpstr>
      <vt:lpstr>牙線操作-準備動作1.2.3</vt:lpstr>
      <vt:lpstr>對著鏡子看清楚牙齒操作牙線</vt:lpstr>
      <vt:lpstr>PowerPoint 簡報</vt:lpstr>
      <vt:lpstr>PowerPoint 簡報</vt:lpstr>
      <vt:lpstr>PowerPoint 簡報</vt:lpstr>
      <vt:lpstr>PowerPoint 簡報</vt:lpstr>
      <vt:lpstr>牙線操控練習(4) </vt:lpstr>
      <vt:lpstr>牙線操控練習(5)</vt:lpstr>
      <vt:lpstr>PowerPoint 簡報</vt:lpstr>
      <vt:lpstr>上門牙牙線操作法-演示一</vt:lpstr>
      <vt:lpstr>PowerPoint 簡報</vt:lpstr>
      <vt:lpstr>PowerPoint 簡報</vt:lpstr>
      <vt:lpstr> 牙線操作方法</vt:lpstr>
      <vt:lpstr>牙線操作（影片）</vt:lpstr>
      <vt:lpstr>牙線操作（影片）</vt:lpstr>
      <vt:lpstr>從小保護牙 老來不缺牙 兒童保護牙齒 "五" 部曲</vt:lpstr>
      <vt:lpstr>PowerPoint 簡報</vt:lpstr>
      <vt:lpstr>PowerPoint 簡報</vt:lpstr>
      <vt:lpstr>恆牙外傷脫落處理原則</vt:lpstr>
      <vt:lpstr>PowerPoint 簡報</vt:lpstr>
      <vt:lpstr>謝謝聆聽，敬請指教！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陳筱恬</dc:creator>
  <cp:lastModifiedBy>Lainurse</cp:lastModifiedBy>
  <cp:revision>143</cp:revision>
  <cp:lastPrinted>2016-04-24T06:13:41Z</cp:lastPrinted>
  <dcterms:created xsi:type="dcterms:W3CDTF">2014-04-10T06:42:36Z</dcterms:created>
  <dcterms:modified xsi:type="dcterms:W3CDTF">2019-08-27T16:10:34Z</dcterms:modified>
</cp:coreProperties>
</file>