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4"/>
  </p:notesMasterIdLst>
  <p:handoutMasterIdLst>
    <p:handoutMasterId r:id="rId85"/>
  </p:handoutMasterIdLst>
  <p:sldIdLst>
    <p:sldId id="256" r:id="rId3"/>
    <p:sldId id="345" r:id="rId4"/>
    <p:sldId id="416" r:id="rId5"/>
    <p:sldId id="280" r:id="rId6"/>
    <p:sldId id="281" r:id="rId7"/>
    <p:sldId id="259" r:id="rId8"/>
    <p:sldId id="347" r:id="rId9"/>
    <p:sldId id="348" r:id="rId10"/>
    <p:sldId id="349" r:id="rId11"/>
    <p:sldId id="350" r:id="rId12"/>
    <p:sldId id="351" r:id="rId13"/>
    <p:sldId id="352" r:id="rId14"/>
    <p:sldId id="356" r:id="rId15"/>
    <p:sldId id="419" r:id="rId16"/>
    <p:sldId id="354" r:id="rId17"/>
    <p:sldId id="328" r:id="rId18"/>
    <p:sldId id="330" r:id="rId19"/>
    <p:sldId id="304" r:id="rId20"/>
    <p:sldId id="311" r:id="rId21"/>
    <p:sldId id="312" r:id="rId22"/>
    <p:sldId id="332" r:id="rId23"/>
    <p:sldId id="333" r:id="rId24"/>
    <p:sldId id="334" r:id="rId25"/>
    <p:sldId id="335" r:id="rId26"/>
    <p:sldId id="336" r:id="rId27"/>
    <p:sldId id="337" r:id="rId28"/>
    <p:sldId id="338" r:id="rId29"/>
    <p:sldId id="428" r:id="rId30"/>
    <p:sldId id="340" r:id="rId31"/>
    <p:sldId id="306" r:id="rId32"/>
    <p:sldId id="307" r:id="rId33"/>
    <p:sldId id="263" r:id="rId34"/>
    <p:sldId id="308" r:id="rId35"/>
    <p:sldId id="313" r:id="rId36"/>
    <p:sldId id="314" r:id="rId37"/>
    <p:sldId id="433" r:id="rId38"/>
    <p:sldId id="434" r:id="rId39"/>
    <p:sldId id="435" r:id="rId40"/>
    <p:sldId id="436" r:id="rId41"/>
    <p:sldId id="437" r:id="rId42"/>
    <p:sldId id="438" r:id="rId43"/>
    <p:sldId id="439" r:id="rId44"/>
    <p:sldId id="440" r:id="rId45"/>
    <p:sldId id="441" r:id="rId46"/>
    <p:sldId id="415" r:id="rId47"/>
    <p:sldId id="341" r:id="rId48"/>
    <p:sldId id="342" r:id="rId49"/>
    <p:sldId id="343" r:id="rId50"/>
    <p:sldId id="274" r:id="rId51"/>
    <p:sldId id="383" r:id="rId52"/>
    <p:sldId id="418" r:id="rId53"/>
    <p:sldId id="417" r:id="rId54"/>
    <p:sldId id="384" r:id="rId55"/>
    <p:sldId id="385" r:id="rId56"/>
    <p:sldId id="386" r:id="rId57"/>
    <p:sldId id="387" r:id="rId58"/>
    <p:sldId id="388" r:id="rId59"/>
    <p:sldId id="389" r:id="rId60"/>
    <p:sldId id="413" r:id="rId61"/>
    <p:sldId id="414" r:id="rId62"/>
    <p:sldId id="390" r:id="rId63"/>
    <p:sldId id="410" r:id="rId64"/>
    <p:sldId id="391" r:id="rId65"/>
    <p:sldId id="392" r:id="rId66"/>
    <p:sldId id="411" r:id="rId67"/>
    <p:sldId id="394" r:id="rId68"/>
    <p:sldId id="395" r:id="rId69"/>
    <p:sldId id="396" r:id="rId70"/>
    <p:sldId id="397" r:id="rId71"/>
    <p:sldId id="398" r:id="rId72"/>
    <p:sldId id="399" r:id="rId73"/>
    <p:sldId id="400" r:id="rId74"/>
    <p:sldId id="430" r:id="rId75"/>
    <p:sldId id="431" r:id="rId76"/>
    <p:sldId id="432" r:id="rId77"/>
    <p:sldId id="403" r:id="rId78"/>
    <p:sldId id="404" r:id="rId79"/>
    <p:sldId id="429" r:id="rId80"/>
    <p:sldId id="407" r:id="rId81"/>
    <p:sldId id="442" r:id="rId82"/>
    <p:sldId id="309" r:id="rId83"/>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74" y="174"/>
      </p:cViewPr>
      <p:guideLst>
        <p:guide orient="horz" pos="2160"/>
        <p:guide pos="2880"/>
      </p:guideLst>
    </p:cSldViewPr>
  </p:slideViewPr>
  <p:notesTextViewPr>
    <p:cViewPr>
      <p:scale>
        <a:sx n="1" d="1"/>
        <a:sy n="1" d="1"/>
      </p:scale>
      <p:origin x="0" y="0"/>
    </p:cViewPr>
  </p:notesTextViewPr>
  <p:sorterViewPr>
    <p:cViewPr>
      <p:scale>
        <a:sx n="125" d="100"/>
        <a:sy n="125" d="100"/>
      </p:scale>
      <p:origin x="0" y="250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ea typeface="新細明體" pitchFamily="18" charset="-120"/>
              </a:defRPr>
            </a:lvl1pPr>
          </a:lstStyle>
          <a:p>
            <a:pPr>
              <a:defRPr/>
            </a:pPr>
            <a:fld id="{4ABED4D1-1239-45C9-AFFA-31797DFAC0E6}" type="datetimeFigureOut">
              <a:rPr lang="zh-TW" altLang="en-US"/>
              <a:pPr>
                <a:defRPr/>
              </a:pPr>
              <a:t>2019/8/27</a:t>
            </a:fld>
            <a:endParaRPr lang="zh-TW" altLang="en-US"/>
          </a:p>
        </p:txBody>
      </p:sp>
      <p:sp>
        <p:nvSpPr>
          <p:cNvPr id="4" name="頁尾版面配置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ea typeface="新細明體" pitchFamily="18" charset="-120"/>
              </a:defRPr>
            </a:lvl1pPr>
          </a:lstStyle>
          <a:p>
            <a:pPr>
              <a:defRPr/>
            </a:pPr>
            <a:fld id="{BCDFD4A7-6E82-4B39-94BC-E6FE8398012F}" type="slidenum">
              <a:rPr lang="zh-TW" altLang="en-US"/>
              <a:pPr>
                <a:defRPr/>
              </a:pPr>
              <a:t>‹#›</a:t>
            </a:fld>
            <a:endParaRPr lang="zh-TW" altLang="en-US"/>
          </a:p>
        </p:txBody>
      </p:sp>
    </p:spTree>
    <p:extLst>
      <p:ext uri="{BB962C8B-B14F-4D97-AF65-F5344CB8AC3E}">
        <p14:creationId xmlns:p14="http://schemas.microsoft.com/office/powerpoint/2010/main" val="26547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EF227B2C-5426-4F3D-AB5C-502FF6957E89}" type="datetimeFigureOut">
              <a:rPr lang="zh-TW" altLang="en-US"/>
              <a:pPr>
                <a:defRPr/>
              </a:pPr>
              <a:t>2019/8/27</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9C8B40B9-B772-42F8-AB6B-2816410A1A75}" type="slidenum">
              <a:rPr lang="zh-TW" altLang="en-US"/>
              <a:pPr>
                <a:defRPr/>
              </a:pPr>
              <a:t>‹#›</a:t>
            </a:fld>
            <a:endParaRPr lang="zh-TW" altLang="en-US"/>
          </a:p>
        </p:txBody>
      </p:sp>
    </p:spTree>
    <p:extLst>
      <p:ext uri="{BB962C8B-B14F-4D97-AF65-F5344CB8AC3E}">
        <p14:creationId xmlns:p14="http://schemas.microsoft.com/office/powerpoint/2010/main" val="1677483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42950" indent="-285750" eaLnBrk="0" hangingPunct="0">
              <a:spcBef>
                <a:spcPct val="30000"/>
              </a:spcBef>
              <a:defRPr sz="1200">
                <a:solidFill>
                  <a:schemeClr val="tx1"/>
                </a:solidFill>
                <a:latin typeface="Calibri" pitchFamily="34" charset="0"/>
                <a:ea typeface="新細明體" charset="-120"/>
              </a:defRPr>
            </a:lvl2pPr>
            <a:lvl3pPr marL="1143000" indent="-228600" eaLnBrk="0" hangingPunct="0">
              <a:spcBef>
                <a:spcPct val="30000"/>
              </a:spcBef>
              <a:defRPr sz="1200">
                <a:solidFill>
                  <a:schemeClr val="tx1"/>
                </a:solidFill>
                <a:latin typeface="Calibri" pitchFamily="34" charset="0"/>
                <a:ea typeface="新細明體" charset="-120"/>
              </a:defRPr>
            </a:lvl3pPr>
            <a:lvl4pPr marL="1600200" indent="-228600" eaLnBrk="0" hangingPunct="0">
              <a:spcBef>
                <a:spcPct val="30000"/>
              </a:spcBef>
              <a:defRPr sz="1200">
                <a:solidFill>
                  <a:schemeClr val="tx1"/>
                </a:solidFill>
                <a:latin typeface="Calibri" pitchFamily="34" charset="0"/>
                <a:ea typeface="新細明體" charset="-120"/>
              </a:defRPr>
            </a:lvl4pPr>
            <a:lvl5pPr marL="2057400" indent="-228600" eaLnBrk="0" hangingPunct="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fontAlgn="base" hangingPunct="1">
              <a:spcBef>
                <a:spcPct val="0"/>
              </a:spcBef>
              <a:spcAft>
                <a:spcPct val="0"/>
              </a:spcAft>
            </a:pPr>
            <a:fld id="{D129CF8A-2129-4D69-BE71-AA53638AF825}" type="slidenum">
              <a:rPr kumimoji="1" lang="en-US" altLang="zh-TW" smtClean="0">
                <a:latin typeface="Arial" charset="0"/>
              </a:rPr>
              <a:pPr eaLnBrk="1" fontAlgn="base" hangingPunct="1">
                <a:spcBef>
                  <a:spcPct val="0"/>
                </a:spcBef>
                <a:spcAft>
                  <a:spcPct val="0"/>
                </a:spcAft>
              </a:pPr>
              <a:t>10</a:t>
            </a:fld>
            <a:endParaRPr kumimoji="1" lang="en-US" altLang="zh-TW" smtClean="0">
              <a:latin typeface="Arial" charset="0"/>
            </a:endParaRPr>
          </a:p>
        </p:txBody>
      </p:sp>
      <p:sp>
        <p:nvSpPr>
          <p:cNvPr id="8806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dirty="0" smtClean="0">
                <a:latin typeface="標楷體" pitchFamily="65" charset="-120"/>
                <a:ea typeface="標楷體" pitchFamily="65" charset="-120"/>
              </a:rPr>
              <a:t>正確的刷牙方法與習慣不但是對付蛀牙的有效利器，更是預防牙周病的基礎。因此從小建立良好的口腔清潔習慣，不但對乳齒齒列的健康有益，同時亦是一生口腔保健的基礎</a:t>
            </a:r>
            <a:r>
              <a:rPr lang="zh-TW" altLang="en-US" dirty="0" smtClean="0"/>
              <a:t>。</a:t>
            </a:r>
          </a:p>
        </p:txBody>
      </p:sp>
      <p:sp>
        <p:nvSpPr>
          <p:cNvPr id="88069" name="投影片編號版面配置區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ea typeface="新細明體" charset="-120"/>
              </a:defRPr>
            </a:lvl1pPr>
            <a:lvl2pPr marL="742950" indent="-285750" eaLnBrk="0" hangingPunct="0">
              <a:spcBef>
                <a:spcPct val="30000"/>
              </a:spcBef>
              <a:defRPr sz="1200">
                <a:solidFill>
                  <a:schemeClr val="tx1"/>
                </a:solidFill>
                <a:latin typeface="Calibri" pitchFamily="34" charset="0"/>
                <a:ea typeface="新細明體" charset="-120"/>
              </a:defRPr>
            </a:lvl2pPr>
            <a:lvl3pPr marL="1143000" indent="-228600" eaLnBrk="0" hangingPunct="0">
              <a:spcBef>
                <a:spcPct val="30000"/>
              </a:spcBef>
              <a:defRPr sz="1200">
                <a:solidFill>
                  <a:schemeClr val="tx1"/>
                </a:solidFill>
                <a:latin typeface="Calibri" pitchFamily="34" charset="0"/>
                <a:ea typeface="新細明體" charset="-120"/>
              </a:defRPr>
            </a:lvl3pPr>
            <a:lvl4pPr marL="1600200" indent="-228600" eaLnBrk="0" hangingPunct="0">
              <a:spcBef>
                <a:spcPct val="30000"/>
              </a:spcBef>
              <a:defRPr sz="1200">
                <a:solidFill>
                  <a:schemeClr val="tx1"/>
                </a:solidFill>
                <a:latin typeface="Calibri" pitchFamily="34" charset="0"/>
                <a:ea typeface="新細明體" charset="-120"/>
              </a:defRPr>
            </a:lvl4pPr>
            <a:lvl5pPr marL="2057400" indent="-228600" eaLnBrk="0" hangingPunct="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lgn="r" eaLnBrk="1" hangingPunct="1">
              <a:spcBef>
                <a:spcPct val="0"/>
              </a:spcBef>
            </a:pPr>
            <a:fld id="{21E59BBF-184C-49A3-BD3C-C936FBB73BA1}" type="slidenum">
              <a:rPr lang="en-US" altLang="zh-TW">
                <a:latin typeface="Arial" charset="0"/>
              </a:rPr>
              <a:pPr algn="r" eaLnBrk="1" hangingPunct="1">
                <a:spcBef>
                  <a:spcPct val="0"/>
                </a:spcBef>
              </a:pPr>
              <a:t>10</a:t>
            </a:fld>
            <a:endParaRPr lang="en-US" altLang="zh-TW">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特效牙線分為較硬部分、纖維部分和普通牙線部分。較硬部分可讓特效牙線易於穿入牙齒與固定矯齒器之間的位置或穿入牙橋底部。纖維部分用於清潔戴上矯齒器的牙齒、牙縫較寬的地方或牙橋底部。普通牙線部分則用以清除牙齒鄰面的牙菌膜。</a:t>
            </a:r>
            <a:endParaRPr lang="zh-TW" altLang="en-US" dirty="0"/>
          </a:p>
        </p:txBody>
      </p:sp>
      <p:sp>
        <p:nvSpPr>
          <p:cNvPr id="4" name="投影片編號版面配置區 3"/>
          <p:cNvSpPr>
            <a:spLocks noGrp="1"/>
          </p:cNvSpPr>
          <p:nvPr>
            <p:ph type="sldNum" sz="quarter" idx="10"/>
          </p:nvPr>
        </p:nvSpPr>
        <p:spPr/>
        <p:txBody>
          <a:bodyPr/>
          <a:lstStyle/>
          <a:p>
            <a:fld id="{7F40B319-A205-46F2-A43D-5E5605202452}" type="slidenum">
              <a:rPr lang="zh-TW" altLang="en-US" smtClean="0"/>
              <a:t>73</a:t>
            </a:fld>
            <a:endParaRPr lang="zh-TW" altLang="en-US"/>
          </a:p>
        </p:txBody>
      </p:sp>
    </p:spTree>
    <p:extLst>
      <p:ext uri="{BB962C8B-B14F-4D97-AF65-F5344CB8AC3E}">
        <p14:creationId xmlns:p14="http://schemas.microsoft.com/office/powerpoint/2010/main" val="225420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zh-TW" sz="1200" dirty="0" smtClean="0">
                <a:latin typeface="細明體" panose="02020509000000000000" pitchFamily="49" charset="-120"/>
                <a:ea typeface="細明體" panose="02020509000000000000" pitchFamily="49" charset="-120"/>
              </a:rPr>
              <a:t>1.</a:t>
            </a:r>
            <a:r>
              <a:rPr lang="zh-TW" altLang="en-US" sz="1200" dirty="0" smtClean="0">
                <a:latin typeface="細明體" panose="02020509000000000000" pitchFamily="49" charset="-120"/>
                <a:ea typeface="細明體" panose="02020509000000000000" pitchFamily="49" charset="-120"/>
              </a:rPr>
              <a:t>先用清水清洗</a:t>
            </a:r>
            <a:r>
              <a:rPr lang="en-US" altLang="zh-TW" sz="1200" dirty="0" smtClean="0">
                <a:latin typeface="細明體" panose="02020509000000000000" pitchFamily="49" charset="-120"/>
                <a:ea typeface="細明體" panose="02020509000000000000" pitchFamily="49" charset="-120"/>
              </a:rPr>
              <a:t>2.</a:t>
            </a:r>
            <a:r>
              <a:rPr lang="zh-TW" altLang="en-US" sz="1200" dirty="0" smtClean="0">
                <a:latin typeface="細明體" panose="02020509000000000000" pitchFamily="49" charset="-120"/>
                <a:ea typeface="細明體" panose="02020509000000000000" pitchFamily="49" charset="-120"/>
              </a:rPr>
              <a:t>再使用大刷毛端清潔假牙</a:t>
            </a:r>
            <a:r>
              <a:rPr lang="en-US" altLang="zh-TW" sz="1200" dirty="0" smtClean="0">
                <a:latin typeface="細明體" panose="02020509000000000000" pitchFamily="49" charset="-120"/>
                <a:ea typeface="細明體" panose="02020509000000000000" pitchFamily="49" charset="-120"/>
              </a:rPr>
              <a:t>3.</a:t>
            </a:r>
            <a:r>
              <a:rPr lang="zh-TW" altLang="en-US" sz="1200" dirty="0" smtClean="0">
                <a:latin typeface="細明體" panose="02020509000000000000" pitchFamily="49" charset="-120"/>
                <a:ea typeface="細明體" panose="02020509000000000000" pitchFamily="49" charset="-120"/>
              </a:rPr>
              <a:t>使用小刷毛端可以深入較難進入的凹溝與死進行清潔</a:t>
            </a:r>
            <a:endParaRPr lang="en-US" altLang="zh-TW" sz="1200" dirty="0" smtClean="0">
              <a:latin typeface="細明體" panose="02020509000000000000" pitchFamily="49" charset="-120"/>
              <a:ea typeface="細明體" panose="02020509000000000000" pitchFamily="49"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細明體" panose="02020509000000000000" pitchFamily="49" charset="-120"/>
                <a:ea typeface="細明體" panose="02020509000000000000" pitchFamily="49" charset="-120"/>
              </a:rPr>
              <a:t>4.</a:t>
            </a:r>
            <a:r>
              <a:rPr lang="zh-TW" altLang="en-US" dirty="0" smtClean="0">
                <a:latin typeface="細明體" panose="02020509000000000000" pitchFamily="49" charset="-120"/>
                <a:ea typeface="細明體" panose="02020509000000000000" pitchFamily="49" charset="-120"/>
              </a:rPr>
              <a:t>假牙清潔錠於水中產生殺菌性液體消毒假牙、酵素分解食物殘屑</a:t>
            </a:r>
            <a:endParaRPr lang="en-US" altLang="zh-TW" dirty="0" smtClean="0">
              <a:latin typeface="細明體" panose="02020509000000000000" pitchFamily="49" charset="-120"/>
              <a:ea typeface="細明體" panose="02020509000000000000" pitchFamily="49"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細明體" panose="02020509000000000000" pitchFamily="49" charset="-120"/>
                <a:ea typeface="細明體" panose="02020509000000000000" pitchFamily="49" charset="-120"/>
              </a:rPr>
              <a:t>假牙浸泡盒中水需蓋過假牙</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latin typeface="細明體" panose="02020509000000000000" pitchFamily="49" charset="-120"/>
              <a:ea typeface="細明體" panose="02020509000000000000" pitchFamily="49" charset="-120"/>
            </a:endParaRPr>
          </a:p>
          <a:p>
            <a:pPr>
              <a:defRPr/>
            </a:pPr>
            <a:endParaRPr lang="zh-TW" altLang="en-US" sz="1200" dirty="0">
              <a:latin typeface="細明體" panose="02020509000000000000" pitchFamily="49" charset="-120"/>
              <a:ea typeface="細明體" panose="02020509000000000000" pitchFamily="49" charset="-120"/>
            </a:endParaRPr>
          </a:p>
        </p:txBody>
      </p:sp>
      <p:sp>
        <p:nvSpPr>
          <p:cNvPr id="890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41A6C136-9949-4914-8803-42F83992A691}" type="slidenum">
              <a:rPr lang="zh-TW" altLang="en-US" smtClean="0"/>
              <a:pPr/>
              <a:t>75</a:t>
            </a:fld>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AEF1239-2D84-4278-ACC5-86CCF30E4F56}" type="slidenum">
              <a:rPr lang="en-US" altLang="zh-TW" smtClean="0">
                <a:latin typeface="Arial" pitchFamily="34" charset="0"/>
              </a:rPr>
              <a:pPr>
                <a:defRPr/>
              </a:pPr>
              <a:t>16</a:t>
            </a:fld>
            <a:endParaRPr lang="en-US" altLang="zh-TW" smtClean="0">
              <a:latin typeface="Arial"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zh-TW"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B112A9-E3AB-40F8-AD1F-43054C2E44D2}" type="slidenum">
              <a:rPr kumimoji="1" lang="en-US" altLang="zh-TW" smtClean="0">
                <a:latin typeface="Arial" charset="0"/>
              </a:rPr>
              <a:pPr fontAlgn="base">
                <a:spcBef>
                  <a:spcPct val="0"/>
                </a:spcBef>
                <a:spcAft>
                  <a:spcPct val="0"/>
                </a:spcAft>
                <a:defRPr/>
              </a:pPr>
              <a:t>19</a:t>
            </a:fld>
            <a:endParaRPr kumimoji="1" lang="en-US" altLang="zh-TW" smtClean="0">
              <a:latin typeface="Arial"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A3AB7B-DD8C-470A-B361-02DCE839A0A5}" type="slidenum">
              <a:rPr kumimoji="1" lang="en-US" altLang="zh-TW" smtClean="0">
                <a:latin typeface="Arial" charset="0"/>
              </a:rPr>
              <a:pPr fontAlgn="base">
                <a:spcBef>
                  <a:spcPct val="0"/>
                </a:spcBef>
                <a:spcAft>
                  <a:spcPct val="0"/>
                </a:spcAft>
                <a:defRPr/>
              </a:pPr>
              <a:t>20</a:t>
            </a:fld>
            <a:endParaRPr kumimoji="1" lang="en-US" altLang="zh-TW" smtClean="0">
              <a:latin typeface="Arial"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16CC7B8-BF28-461A-8489-0BD0EE111496}" type="slidenum">
              <a:rPr lang="zh-TW" altLang="en-US" smtClean="0"/>
              <a:t>54</a:t>
            </a:fld>
            <a:endParaRPr lang="zh-TW" altLang="en-US"/>
          </a:p>
        </p:txBody>
      </p:sp>
    </p:spTree>
    <p:extLst>
      <p:ext uri="{BB962C8B-B14F-4D97-AF65-F5344CB8AC3E}">
        <p14:creationId xmlns:p14="http://schemas.microsoft.com/office/powerpoint/2010/main" val="3769153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講師講解時助教拿著牙模示範</a:t>
            </a:r>
          </a:p>
          <a:p>
            <a:endParaRPr lang="zh-TW" altLang="en-US" dirty="0"/>
          </a:p>
        </p:txBody>
      </p:sp>
      <p:sp>
        <p:nvSpPr>
          <p:cNvPr id="4" name="投影片編號版面配置區 3"/>
          <p:cNvSpPr>
            <a:spLocks noGrp="1"/>
          </p:cNvSpPr>
          <p:nvPr>
            <p:ph type="sldNum" sz="quarter" idx="10"/>
          </p:nvPr>
        </p:nvSpPr>
        <p:spPr/>
        <p:txBody>
          <a:bodyPr/>
          <a:lstStyle/>
          <a:p>
            <a:fld id="{B16CC7B8-BF28-461A-8489-0BD0EE111496}" type="slidenum">
              <a:rPr lang="zh-TW" altLang="en-US" smtClean="0"/>
              <a:t>59</a:t>
            </a:fld>
            <a:endParaRPr lang="zh-TW" altLang="en-US"/>
          </a:p>
        </p:txBody>
      </p:sp>
    </p:spTree>
    <p:extLst>
      <p:ext uri="{BB962C8B-B14F-4D97-AF65-F5344CB8AC3E}">
        <p14:creationId xmlns:p14="http://schemas.microsoft.com/office/powerpoint/2010/main" val="378852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73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9D5D63D6-F8D0-417E-BA9B-45204296A847}" type="slidenum">
              <a:rPr lang="zh-TW" altLang="en-US" smtClean="0"/>
              <a:pPr eaLnBrk="1" fontAlgn="base" hangingPunct="1">
                <a:spcBef>
                  <a:spcPct val="0"/>
                </a:spcBef>
                <a:spcAft>
                  <a:spcPct val="0"/>
                </a:spcAft>
              </a:pPr>
              <a:t>60</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講師講解時助教拿著模型示範</a:t>
            </a:r>
            <a:endParaRPr lang="zh-TW" altLang="en-US" dirty="0"/>
          </a:p>
        </p:txBody>
      </p:sp>
      <p:sp>
        <p:nvSpPr>
          <p:cNvPr id="4" name="投影片編號版面配置區 3"/>
          <p:cNvSpPr>
            <a:spLocks noGrp="1"/>
          </p:cNvSpPr>
          <p:nvPr>
            <p:ph type="sldNum" sz="quarter" idx="10"/>
          </p:nvPr>
        </p:nvSpPr>
        <p:spPr/>
        <p:txBody>
          <a:bodyPr/>
          <a:lstStyle/>
          <a:p>
            <a:fld id="{B16CC7B8-BF28-461A-8489-0BD0EE111496}" type="slidenum">
              <a:rPr lang="zh-TW" altLang="en-US" smtClean="0"/>
              <a:t>68</a:t>
            </a:fld>
            <a:endParaRPr lang="zh-TW" altLang="en-US"/>
          </a:p>
        </p:txBody>
      </p:sp>
    </p:spTree>
    <p:extLst>
      <p:ext uri="{BB962C8B-B14F-4D97-AF65-F5344CB8AC3E}">
        <p14:creationId xmlns:p14="http://schemas.microsoft.com/office/powerpoint/2010/main" val="279102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A41BE22-52D6-4D42-8492-3C435962D0F0}" type="slidenum">
              <a:rPr lang="en-US" altLang="zh-TW" smtClean="0"/>
              <a:pPr/>
              <a:t>72</a:t>
            </a:fld>
            <a:endParaRPr lang="en-US" altLang="zh-TW" smtClean="0"/>
          </a:p>
        </p:txBody>
      </p:sp>
      <p:sp>
        <p:nvSpPr>
          <p:cNvPr id="115715" name="Rectangle 7"/>
          <p:cNvSpPr txBox="1">
            <a:spLocks noGrp="1" noChangeArrowheads="1"/>
          </p:cNvSpPr>
          <p:nvPr/>
        </p:nvSpPr>
        <p:spPr bwMode="auto">
          <a:xfrm>
            <a:off x="3850443" y="9428583"/>
            <a:ext cx="2945659" cy="496332"/>
          </a:xfrm>
          <a:prstGeom prst="rect">
            <a:avLst/>
          </a:prstGeom>
          <a:noFill/>
          <a:ln w="9525">
            <a:noFill/>
            <a:miter lim="800000"/>
            <a:headEnd/>
            <a:tailEnd/>
          </a:ln>
        </p:spPr>
        <p:txBody>
          <a:bodyPr anchor="b"/>
          <a:lstStyle/>
          <a:p>
            <a:pPr algn="r"/>
            <a:fld id="{A9B25BF6-8B93-4F95-8B2C-72FF9ED41F9F}" type="slidenum">
              <a:rPr lang="en-US" altLang="zh-TW" sz="1200"/>
              <a:pPr algn="r"/>
              <a:t>72</a:t>
            </a:fld>
            <a:endParaRPr lang="en-US" altLang="zh-TW" sz="1200"/>
          </a:p>
        </p:txBody>
      </p:sp>
      <p:sp>
        <p:nvSpPr>
          <p:cNvPr id="115716" name="投影片圖像版面配置區 1"/>
          <p:cNvSpPr>
            <a:spLocks noGrp="1" noRot="1" noChangeAspect="1" noTextEdit="1"/>
          </p:cNvSpPr>
          <p:nvPr>
            <p:ph type="sldImg"/>
          </p:nvPr>
        </p:nvSpPr>
        <p:spPr>
          <a:ln/>
        </p:spPr>
      </p:sp>
      <p:sp>
        <p:nvSpPr>
          <p:cNvPr id="115717" name="備忘稿版面配置區 2"/>
          <p:cNvSpPr>
            <a:spLocks noGrp="1"/>
          </p:cNvSpPr>
          <p:nvPr>
            <p:ph type="body" idx="1"/>
          </p:nvPr>
        </p:nvSpPr>
        <p:spPr>
          <a:noFill/>
          <a:ln/>
        </p:spPr>
        <p:txBody>
          <a:bodyPr/>
          <a:lstStyle/>
          <a:p>
            <a:pPr eaLnBrk="1" hangingPunct="1">
              <a:spcBef>
                <a:spcPct val="0"/>
              </a:spcBef>
            </a:pPr>
            <a:r>
              <a:rPr lang="zh-TW" altLang="zh-TW" dirty="0" smtClean="0"/>
              <a:t>活動假牙不保養時可能出現的現象</a:t>
            </a:r>
            <a:r>
              <a:rPr lang="en-US" altLang="zh-TW" dirty="0" smtClean="0"/>
              <a:t>:</a:t>
            </a:r>
            <a:r>
              <a:rPr lang="zh-TW" altLang="zh-TW" dirty="0" smtClean="0"/>
              <a:t>產生口臭</a:t>
            </a:r>
            <a:r>
              <a:rPr lang="en-US" altLang="zh-TW" dirty="0" smtClean="0"/>
              <a:t>,</a:t>
            </a:r>
            <a:r>
              <a:rPr lang="zh-TW" altLang="zh-TW" dirty="0" smtClean="0"/>
              <a:t>口內炎</a:t>
            </a:r>
            <a:r>
              <a:rPr lang="en-US" altLang="zh-TW" dirty="0" smtClean="0"/>
              <a:t>,</a:t>
            </a:r>
            <a:r>
              <a:rPr lang="zh-TW" altLang="zh-TW" dirty="0" smtClean="0"/>
              <a:t>假牙上的色素沉積</a:t>
            </a:r>
            <a:r>
              <a:rPr lang="en-US" altLang="zh-TW" dirty="0" smtClean="0"/>
              <a:t>,</a:t>
            </a:r>
            <a:r>
              <a:rPr lang="zh-TW" altLang="zh-TW" dirty="0" smtClean="0"/>
              <a:t>牙結石的沉著</a:t>
            </a:r>
            <a:r>
              <a:rPr lang="en-US" altLang="zh-TW" dirty="0" smtClean="0"/>
              <a:t>,</a:t>
            </a:r>
            <a:r>
              <a:rPr lang="zh-TW" altLang="zh-TW" dirty="0" smtClean="0"/>
              <a:t>剩餘牙齒的牙周病或齲齒</a:t>
            </a:r>
          </a:p>
          <a:p>
            <a:pPr eaLnBrk="1" hangingPunct="1">
              <a:spcBef>
                <a:spcPct val="0"/>
              </a:spcBef>
            </a:pPr>
            <a:r>
              <a:rPr lang="zh-TW" altLang="zh-TW" b="1" dirty="0" smtClean="0"/>
              <a:t>用餐後的清潔方法</a:t>
            </a:r>
          </a:p>
          <a:p>
            <a:pPr eaLnBrk="1" hangingPunct="1">
              <a:spcBef>
                <a:spcPct val="0"/>
              </a:spcBef>
            </a:pPr>
            <a:r>
              <a:rPr lang="zh-TW" altLang="zh-TW" dirty="0" smtClean="0"/>
              <a:t>每餐清潔</a:t>
            </a:r>
            <a:r>
              <a:rPr lang="en-US" altLang="zh-TW" dirty="0" smtClean="0"/>
              <a:t>,</a:t>
            </a:r>
            <a:r>
              <a:rPr lang="zh-TW" altLang="zh-TW" dirty="0" smtClean="0"/>
              <a:t>不要掉落</a:t>
            </a:r>
            <a:r>
              <a:rPr lang="en-US" altLang="zh-TW" dirty="0" smtClean="0"/>
              <a:t>,</a:t>
            </a:r>
            <a:r>
              <a:rPr lang="zh-TW" altLang="zh-TW" dirty="0" smtClean="0"/>
              <a:t>刷洗時不要太用力</a:t>
            </a:r>
            <a:r>
              <a:rPr lang="en-US" altLang="zh-TW" dirty="0" smtClean="0"/>
              <a:t>,</a:t>
            </a:r>
            <a:r>
              <a:rPr lang="zh-TW" altLang="zh-TW" dirty="0" smtClean="0"/>
              <a:t>口腔內牙齦的保養很重要</a:t>
            </a:r>
            <a:r>
              <a:rPr lang="en-US" altLang="zh-TW" dirty="0" smtClean="0"/>
              <a:t>,</a:t>
            </a:r>
            <a:r>
              <a:rPr lang="zh-TW" altLang="zh-TW" dirty="0" smtClean="0"/>
              <a:t>最好是請牙醫師定期檢查</a:t>
            </a:r>
          </a:p>
          <a:p>
            <a:pPr eaLnBrk="1" hangingPunct="1">
              <a:spcBef>
                <a:spcPct val="0"/>
              </a:spcBef>
            </a:pPr>
            <a:r>
              <a:rPr lang="zh-TW" altLang="zh-TW" dirty="0" smtClean="0"/>
              <a:t>活動假牙的支柱牙</a:t>
            </a:r>
            <a:r>
              <a:rPr lang="en-US" altLang="zh-TW" dirty="0" smtClean="0"/>
              <a:t>,</a:t>
            </a:r>
            <a:r>
              <a:rPr lang="zh-TW" altLang="zh-TW" dirty="0" smtClean="0"/>
              <a:t>最容易產生食物殘渣</a:t>
            </a:r>
            <a:r>
              <a:rPr lang="en-US" altLang="zh-TW" dirty="0" smtClean="0"/>
              <a:t>,</a:t>
            </a:r>
            <a:r>
              <a:rPr lang="zh-TW" altLang="zh-TW" dirty="0" smtClean="0"/>
              <a:t>刷洗時須注意小心清潔</a:t>
            </a:r>
            <a:r>
              <a:rPr lang="en-US" altLang="zh-TW" dirty="0" smtClean="0"/>
              <a:t>,</a:t>
            </a:r>
            <a:r>
              <a:rPr lang="zh-TW" altLang="zh-TW" dirty="0" smtClean="0"/>
              <a:t>在裝戴假牙時</a:t>
            </a:r>
            <a:r>
              <a:rPr lang="en-US" altLang="zh-TW" dirty="0" smtClean="0"/>
              <a:t>,</a:t>
            </a:r>
            <a:r>
              <a:rPr lang="zh-TW" altLang="zh-TW" dirty="0" smtClean="0"/>
              <a:t>要依醫師指示而裝入定位</a:t>
            </a:r>
          </a:p>
          <a:p>
            <a:pPr eaLnBrk="1" hangingPunct="1">
              <a:spcBef>
                <a:spcPct val="0"/>
              </a:spcBef>
            </a:pPr>
            <a:r>
              <a:rPr lang="zh-TW" altLang="zh-TW" b="1" dirty="0" smtClean="0"/>
              <a:t>睡前的清洗</a:t>
            </a:r>
          </a:p>
          <a:p>
            <a:pPr eaLnBrk="1" hangingPunct="1">
              <a:spcBef>
                <a:spcPct val="0"/>
              </a:spcBef>
            </a:pPr>
            <a:r>
              <a:rPr lang="zh-TW" altLang="zh-TW" dirty="0" smtClean="0"/>
              <a:t>睡前宜取下完全洗淨再置入清水中</a:t>
            </a:r>
            <a:r>
              <a:rPr lang="en-US" altLang="zh-TW" dirty="0" smtClean="0"/>
              <a:t>,</a:t>
            </a:r>
            <a:r>
              <a:rPr lang="zh-TW" altLang="zh-TW" dirty="0" smtClean="0"/>
              <a:t>不要放入熱水</a:t>
            </a:r>
          </a:p>
          <a:p>
            <a:pPr eaLnBrk="1" hangingPunct="1">
              <a:spcBef>
                <a:spcPct val="0"/>
              </a:spcBef>
            </a:pPr>
            <a:r>
              <a:rPr lang="zh-TW" altLang="zh-TW" dirty="0" smtClean="0"/>
              <a:t>假牙的組成為硬化樹脂</a:t>
            </a:r>
            <a:r>
              <a:rPr lang="en-US" altLang="zh-TW" dirty="0" smtClean="0"/>
              <a:t>,</a:t>
            </a:r>
            <a:r>
              <a:rPr lang="zh-TW" altLang="zh-TW" dirty="0" smtClean="0"/>
              <a:t>細菌容易附著產生不好的味道</a:t>
            </a:r>
            <a:r>
              <a:rPr lang="en-US" altLang="zh-TW" dirty="0" smtClean="0"/>
              <a:t>,</a:t>
            </a:r>
            <a:r>
              <a:rPr lang="zh-TW" altLang="zh-TW" dirty="0" smtClean="0"/>
              <a:t>用餐後應取下徹底清潔</a:t>
            </a:r>
            <a:r>
              <a:rPr lang="en-US" altLang="zh-TW" dirty="0" smtClean="0"/>
              <a:t>,</a:t>
            </a:r>
            <a:r>
              <a:rPr lang="zh-TW" altLang="zh-TW" dirty="0" smtClean="0"/>
              <a:t>可使用超音波洗淨機來加強</a:t>
            </a:r>
          </a:p>
          <a:p>
            <a:pPr eaLnBrk="1" hangingPunct="1">
              <a:spcBef>
                <a:spcPct val="0"/>
              </a:spcBef>
            </a:pPr>
            <a:endParaRPr lang="en-US" altLang="zh-TW" dirty="0" smtClean="0"/>
          </a:p>
        </p:txBody>
      </p:sp>
      <p:sp>
        <p:nvSpPr>
          <p:cNvPr id="115718" name="投影片編號版面配置區 3"/>
          <p:cNvSpPr txBox="1">
            <a:spLocks noGrp="1"/>
          </p:cNvSpPr>
          <p:nvPr/>
        </p:nvSpPr>
        <p:spPr bwMode="auto">
          <a:xfrm>
            <a:off x="3850443" y="9428583"/>
            <a:ext cx="2945659" cy="496332"/>
          </a:xfrm>
          <a:prstGeom prst="rect">
            <a:avLst/>
          </a:prstGeom>
          <a:noFill/>
          <a:ln w="9525">
            <a:noFill/>
            <a:miter lim="800000"/>
            <a:headEnd/>
            <a:tailEnd/>
          </a:ln>
        </p:spPr>
        <p:txBody>
          <a:bodyPr anchor="b"/>
          <a:lstStyle/>
          <a:p>
            <a:pPr algn="r"/>
            <a:fld id="{059C365B-C564-433D-B7A8-C03F30C7BEE0}" type="slidenum">
              <a:rPr kumimoji="0" lang="en-US" altLang="zh-TW" sz="1200">
                <a:latin typeface="Calibri" pitchFamily="34" charset="0"/>
              </a:rPr>
              <a:pPr algn="r"/>
              <a:t>72</a:t>
            </a:fld>
            <a:endParaRPr kumimoji="0" lang="en-US" altLang="zh-TW"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AAAF9D3-ACB4-406A-B497-F76F40E4ADA4}" type="datetimeFigureOut">
              <a:rPr lang="zh-TW" altLang="en-US"/>
              <a:pPr>
                <a:defRPr/>
              </a:pPr>
              <a:t>2019/8/27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52C141C-D6EF-4C10-A0F0-6FB8BF066C92}" type="slidenum">
              <a:rPr lang="zh-TW" altLang="en-US"/>
              <a:pPr>
                <a:defRPr/>
              </a:pPr>
              <a:t>‹#›</a:t>
            </a:fld>
            <a:endParaRPr lang="zh-TW" altLang="en-US"/>
          </a:p>
        </p:txBody>
      </p:sp>
    </p:spTree>
    <p:extLst>
      <p:ext uri="{BB962C8B-B14F-4D97-AF65-F5344CB8AC3E}">
        <p14:creationId xmlns:p14="http://schemas.microsoft.com/office/powerpoint/2010/main" val="115785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54591D0-07F6-469B-9769-05C554EA0E2C}" type="datetimeFigureOut">
              <a:rPr lang="zh-TW" altLang="en-US"/>
              <a:pPr>
                <a:defRPr/>
              </a:pPr>
              <a:t>2019/8/27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61D1CC2-AD70-49F2-AF33-1884CD2AD6AA}" type="slidenum">
              <a:rPr lang="zh-TW" altLang="en-US"/>
              <a:pPr>
                <a:defRPr/>
              </a:pPr>
              <a:t>‹#›</a:t>
            </a:fld>
            <a:endParaRPr lang="zh-TW" altLang="en-US"/>
          </a:p>
        </p:txBody>
      </p:sp>
    </p:spTree>
    <p:extLst>
      <p:ext uri="{BB962C8B-B14F-4D97-AF65-F5344CB8AC3E}">
        <p14:creationId xmlns:p14="http://schemas.microsoft.com/office/powerpoint/2010/main" val="24505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A3A13F2-FE6B-4810-9B5A-576DED678DC5}" type="datetimeFigureOut">
              <a:rPr lang="zh-TW" altLang="en-US"/>
              <a:pPr>
                <a:defRPr/>
              </a:pPr>
              <a:t>2019/8/27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00C6C20-4E9E-46A8-909D-483DFEEEC668}" type="slidenum">
              <a:rPr lang="zh-TW" altLang="en-US"/>
              <a:pPr>
                <a:defRPr/>
              </a:pPr>
              <a:t>‹#›</a:t>
            </a:fld>
            <a:endParaRPr lang="zh-TW" altLang="en-US"/>
          </a:p>
        </p:txBody>
      </p:sp>
    </p:spTree>
    <p:extLst>
      <p:ext uri="{BB962C8B-B14F-4D97-AF65-F5344CB8AC3E}">
        <p14:creationId xmlns:p14="http://schemas.microsoft.com/office/powerpoint/2010/main" val="3738634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zh-TW"/>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fld id="{9833E6A4-3054-45FF-9544-783E26BE375D}" type="slidenum">
              <a:rPr lang="en-US" altLang="zh-TW"/>
              <a:pPr>
                <a:defRPr/>
              </a:pPr>
              <a:t>‹#›</a:t>
            </a:fld>
            <a:endParaRPr lang="en-US" altLang="zh-TW"/>
          </a:p>
        </p:txBody>
      </p:sp>
    </p:spTree>
    <p:extLst>
      <p:ext uri="{BB962C8B-B14F-4D97-AF65-F5344CB8AC3E}">
        <p14:creationId xmlns:p14="http://schemas.microsoft.com/office/powerpoint/2010/main" val="3172154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495800"/>
          </a:xfrm>
        </p:spPr>
        <p:txBody>
          <a:bodyPr>
            <a:normAutofit/>
          </a:bodyPr>
          <a:lstStyle/>
          <a:p>
            <a:pPr lvl="0"/>
            <a:endParaRPr lang="zh-TW" altLang="en-US" noProof="0"/>
          </a:p>
        </p:txBody>
      </p:sp>
      <p:sp>
        <p:nvSpPr>
          <p:cNvPr id="4" name="日期版面配置區 3"/>
          <p:cNvSpPr>
            <a:spLocks noGrp="1"/>
          </p:cNvSpPr>
          <p:nvPr>
            <p:ph type="dt" sz="half" idx="10"/>
          </p:nvPr>
        </p:nvSpPr>
        <p:spPr>
          <a:xfrm>
            <a:off x="457200" y="6248400"/>
            <a:ext cx="2133600" cy="457200"/>
          </a:xfrm>
        </p:spPr>
        <p:txBody>
          <a:bodyPr/>
          <a:lstStyle>
            <a:lvl1pPr>
              <a:defRPr/>
            </a:lvl1pPr>
          </a:lstStyle>
          <a:p>
            <a:pPr>
              <a:defRPr/>
            </a:pPr>
            <a:endParaRPr lang="en-US" altLang="zh-TW"/>
          </a:p>
        </p:txBody>
      </p:sp>
      <p:sp>
        <p:nvSpPr>
          <p:cNvPr id="5" name="頁尾版面配置區 4"/>
          <p:cNvSpPr>
            <a:spLocks noGrp="1"/>
          </p:cNvSpPr>
          <p:nvPr>
            <p:ph type="ftr" sz="quarter" idx="11"/>
          </p:nvPr>
        </p:nvSpPr>
        <p:spPr>
          <a:xfrm>
            <a:off x="3124200" y="6248400"/>
            <a:ext cx="2895600" cy="457200"/>
          </a:xfrm>
        </p:spPr>
        <p:txBody>
          <a:bodyPr/>
          <a:lstStyle>
            <a:lvl1pPr>
              <a:defRPr/>
            </a:lvl1pPr>
          </a:lstStyle>
          <a:p>
            <a:pPr>
              <a:defRPr/>
            </a:pPr>
            <a:r>
              <a:rPr lang="en-US" altLang="zh-TW"/>
              <a:t>牙醫全聯會2013年基礎班</a:t>
            </a:r>
          </a:p>
        </p:txBody>
      </p:sp>
      <p:sp>
        <p:nvSpPr>
          <p:cNvPr id="6" name="投影片編號版面配置區 5"/>
          <p:cNvSpPr>
            <a:spLocks noGrp="1"/>
          </p:cNvSpPr>
          <p:nvPr>
            <p:ph type="sldNum" sz="quarter" idx="12"/>
          </p:nvPr>
        </p:nvSpPr>
        <p:spPr>
          <a:xfrm>
            <a:off x="6553200" y="6248400"/>
            <a:ext cx="2133600" cy="457200"/>
          </a:xfrm>
        </p:spPr>
        <p:txBody>
          <a:bodyPr/>
          <a:lstStyle>
            <a:lvl1pPr>
              <a:defRPr/>
            </a:lvl1pPr>
          </a:lstStyle>
          <a:p>
            <a:pPr>
              <a:defRPr/>
            </a:pPr>
            <a:fld id="{26F0A956-AF40-4FFC-9FAB-EC11461C8940}" type="slidenum">
              <a:rPr lang="en-US" altLang="zh-TW"/>
              <a:pPr>
                <a:defRPr/>
              </a:pPr>
              <a:t>‹#›</a:t>
            </a:fld>
            <a:endParaRPr lang="en-US" altLang="zh-TW"/>
          </a:p>
        </p:txBody>
      </p:sp>
    </p:spTree>
    <p:extLst>
      <p:ext uri="{BB962C8B-B14F-4D97-AF65-F5344CB8AC3E}">
        <p14:creationId xmlns:p14="http://schemas.microsoft.com/office/powerpoint/2010/main" val="3934068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2339547"/>
            <a:ext cx="7886700" cy="2224216"/>
          </a:xfrm>
        </p:spPr>
        <p:txBody>
          <a:bodyPr anchor="b"/>
          <a:lstStyle>
            <a:lvl1pPr>
              <a:defRPr sz="6000"/>
            </a:lvl1pPr>
          </a:lstStyle>
          <a:p>
            <a:r>
              <a:rPr lang="zh-TW" altLang="en-US" dirty="0" smtClean="0"/>
              <a:t>按一下以編輯母片標題樣式</a:t>
            </a:r>
            <a:endParaRPr lang="en-US" dirty="0"/>
          </a:p>
        </p:txBody>
      </p:sp>
      <p:sp>
        <p:nvSpPr>
          <p:cNvPr id="4" name="Date Placeholder 3"/>
          <p:cNvSpPr>
            <a:spLocks noGrp="1"/>
          </p:cNvSpPr>
          <p:nvPr>
            <p:ph type="dt" sz="half" idx="10"/>
          </p:nvPr>
        </p:nvSpPr>
        <p:spPr/>
        <p:txBody>
          <a:bodyPr/>
          <a:lstStyle/>
          <a:p>
            <a:fld id="{50C51513-8178-4C9B-A869-5FCEC586350E}" type="datetime1">
              <a:rPr lang="zh-TW" altLang="en-US" smtClean="0"/>
              <a:t>2019/8/27</a:t>
            </a:fld>
            <a:endParaRPr lang="zh-TW" alt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zh-TW" altLang="en-US" dirty="0" smtClean="0"/>
              <a:t>銀髮族口腔機能促進及口腔衛生教育宣導</a:t>
            </a:r>
            <a:endParaRPr lang="zh-TW" alt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95370E7-ECF1-4574-B7AA-09F81203D914}" type="slidenum">
              <a:rPr lang="zh-TW" altLang="en-US" smtClean="0"/>
              <a:pPr/>
              <a:t>‹#›</a:t>
            </a:fld>
            <a:endParaRPr lang="zh-TW" altLang="en-US" dirty="0"/>
          </a:p>
        </p:txBody>
      </p:sp>
    </p:spTree>
    <p:extLst>
      <p:ext uri="{BB962C8B-B14F-4D97-AF65-F5344CB8AC3E}">
        <p14:creationId xmlns:p14="http://schemas.microsoft.com/office/powerpoint/2010/main" val="3683159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直線接點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kumimoji="0" lang="en-US" dirty="0">
              <a:solidFill>
                <a:prstClr val="black"/>
              </a:solidFill>
              <a:latin typeface="Franklin Gothic Book"/>
              <a:ea typeface="+mn-ea"/>
            </a:endParaRPr>
          </a:p>
        </p:txBody>
      </p:sp>
      <p:sp>
        <p:nvSpPr>
          <p:cNvPr id="29" name="標題 28"/>
          <p:cNvSpPr>
            <a:spLocks noGrp="1"/>
          </p:cNvSpPr>
          <p:nvPr>
            <p:ph type="ctrTitle"/>
          </p:nvPr>
        </p:nvSpPr>
        <p:spPr>
          <a:xfrm>
            <a:off x="381000" y="4853411"/>
            <a:ext cx="8458200" cy="1222375"/>
          </a:xfrm>
        </p:spPr>
        <p:txBody>
          <a:bodyPr anchor="t"/>
          <a:lstStyle/>
          <a:p>
            <a:r>
              <a:rPr lang="zh-TW" altLang="en-US" smtClean="0"/>
              <a:t>按一下以編輯母片標題樣式</a:t>
            </a:r>
            <a:endParaRPr lang="en-US"/>
          </a:p>
        </p:txBody>
      </p:sp>
      <p:sp>
        <p:nvSpPr>
          <p:cNvPr id="9" name="副標題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5" name="日期版面配置區 15"/>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9C0F29AD-B402-4E09-BB35-38340FC8FDC3}" type="datetimeFigureOut">
              <a:rPr lang="zh-TW" altLang="en-US"/>
              <a:pPr>
                <a:defRPr/>
              </a:pPr>
              <a:t>2019/8/27</a:t>
            </a:fld>
            <a:endParaRPr lang="zh-TW" altLang="en-US"/>
          </a:p>
        </p:txBody>
      </p:sp>
      <p:sp>
        <p:nvSpPr>
          <p:cNvPr id="6" name="頁尾版面配置區 1"/>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7" name="投影片編號版面配置區 14"/>
          <p:cNvSpPr>
            <a:spLocks noGrp="1"/>
          </p:cNvSpPr>
          <p:nvPr>
            <p:ph type="sldNum" sz="quarter" idx="12"/>
          </p:nvPr>
        </p:nvSpPr>
        <p:spPr>
          <a:xfrm>
            <a:off x="8229600" y="6473825"/>
            <a:ext cx="758825" cy="247650"/>
          </a:xfrm>
        </p:spPr>
        <p:txBody>
          <a:bodyPr/>
          <a:lstStyle>
            <a:lvl1pPr fontAlgn="base">
              <a:spcBef>
                <a:spcPct val="0"/>
              </a:spcBef>
              <a:spcAft>
                <a:spcPct val="0"/>
              </a:spcAft>
              <a:defRPr>
                <a:latin typeface="Calibri" pitchFamily="34" charset="0"/>
                <a:ea typeface="新細明體" charset="-120"/>
              </a:defRPr>
            </a:lvl1pPr>
          </a:lstStyle>
          <a:p>
            <a:pPr>
              <a:defRPr/>
            </a:pPr>
            <a:fld id="{8DC5998B-F527-4496-9328-C1CC1AE2D8C4}" type="slidenum">
              <a:rPr lang="zh-TW" altLang="en-US"/>
              <a:pPr>
                <a:defRPr/>
              </a:pPr>
              <a:t>‹#›</a:t>
            </a:fld>
            <a:endParaRPr lang="zh-TW" altLang="en-US"/>
          </a:p>
        </p:txBody>
      </p:sp>
    </p:spTree>
    <p:extLst>
      <p:ext uri="{BB962C8B-B14F-4D97-AF65-F5344CB8AC3E}">
        <p14:creationId xmlns:p14="http://schemas.microsoft.com/office/powerpoint/2010/main" val="304028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2" name="標題 21"/>
          <p:cNvSpPr>
            <a:spLocks noGrp="1"/>
          </p:cNvSpPr>
          <p:nvPr>
            <p:ph type="title"/>
          </p:nvPr>
        </p:nvSpPr>
        <p:spPr/>
        <p:txBody>
          <a:bodyPr/>
          <a:lstStyle/>
          <a:p>
            <a:r>
              <a:rPr lang="zh-TW" altLang="en-US" smtClean="0"/>
              <a:t>按一下以編輯母片標題樣式</a:t>
            </a:r>
            <a:endParaRPr lang="en-US"/>
          </a:p>
        </p:txBody>
      </p:sp>
      <p:sp>
        <p:nvSpPr>
          <p:cNvPr id="27" name="內容版面配置區 26"/>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24"/>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20DA6DAD-1CAD-4803-AD92-1283708ECA3E}" type="datetimeFigureOut">
              <a:rPr lang="zh-TW" altLang="en-US"/>
              <a:pPr>
                <a:defRPr/>
              </a:pPr>
              <a:t>2019/8/27</a:t>
            </a:fld>
            <a:endParaRPr lang="zh-TW" altLang="en-US"/>
          </a:p>
        </p:txBody>
      </p:sp>
      <p:sp>
        <p:nvSpPr>
          <p:cNvPr id="5" name="頁尾版面配置區 18"/>
          <p:cNvSpPr>
            <a:spLocks noGrp="1"/>
          </p:cNvSpPr>
          <p:nvPr>
            <p:ph type="ftr" sz="quarter" idx="11"/>
          </p:nvPr>
        </p:nvSpPr>
        <p:spPr>
          <a:xfrm>
            <a:off x="3581400" y="76200"/>
            <a:ext cx="2895600" cy="288925"/>
          </a:xfrm>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6" name="投影片編號版面配置區 15"/>
          <p:cNvSpPr>
            <a:spLocks noGrp="1"/>
          </p:cNvSpPr>
          <p:nvPr>
            <p:ph type="sldNum" sz="quarter" idx="12"/>
          </p:nvPr>
        </p:nvSpPr>
        <p:spPr>
          <a:xfrm>
            <a:off x="8229600" y="6473825"/>
            <a:ext cx="758825" cy="247650"/>
          </a:xfrm>
        </p:spPr>
        <p:txBody>
          <a:bodyPr/>
          <a:lstStyle>
            <a:lvl1pPr fontAlgn="base">
              <a:spcBef>
                <a:spcPct val="0"/>
              </a:spcBef>
              <a:spcAft>
                <a:spcPct val="0"/>
              </a:spcAft>
              <a:defRPr>
                <a:latin typeface="Calibri" pitchFamily="34" charset="0"/>
                <a:ea typeface="新細明體" charset="-120"/>
              </a:defRPr>
            </a:lvl1pPr>
          </a:lstStyle>
          <a:p>
            <a:pPr>
              <a:defRPr/>
            </a:pPr>
            <a:fld id="{ABBAB602-498C-458C-B076-32C9DD056CFF}" type="slidenum">
              <a:rPr lang="zh-TW" altLang="en-US"/>
              <a:pPr>
                <a:defRPr/>
              </a:pPr>
              <a:t>‹#›</a:t>
            </a:fld>
            <a:endParaRPr lang="zh-TW" altLang="en-US"/>
          </a:p>
        </p:txBody>
      </p:sp>
    </p:spTree>
    <p:extLst>
      <p:ext uri="{BB962C8B-B14F-4D97-AF65-F5344CB8AC3E}">
        <p14:creationId xmlns:p14="http://schemas.microsoft.com/office/powerpoint/2010/main" val="3491734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直線接點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kumimoji="0" lang="en-US" dirty="0">
              <a:solidFill>
                <a:prstClr val="white"/>
              </a:solidFill>
              <a:latin typeface="Franklin Gothic Book"/>
              <a:ea typeface="+mn-ea"/>
            </a:endParaRPr>
          </a:p>
        </p:txBody>
      </p:sp>
      <p:sp>
        <p:nvSpPr>
          <p:cNvPr id="6" name="文字版面配置區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8" name="標題 7"/>
          <p:cNvSpPr>
            <a:spLocks noGrp="1"/>
          </p:cNvSpPr>
          <p:nvPr>
            <p:ph type="title"/>
          </p:nvPr>
        </p:nvSpPr>
        <p:spPr>
          <a:xfrm>
            <a:off x="180475" y="2947085"/>
            <a:ext cx="8686800" cy="1184825"/>
          </a:xfrm>
        </p:spPr>
        <p:txBody>
          <a:bodyPr rtlCol="0" anchor="t"/>
          <a:lstStyle>
            <a:lvl1pPr algn="r">
              <a:defRPr/>
            </a:lvl1pPr>
          </a:lstStyle>
          <a:p>
            <a:r>
              <a:rPr lang="zh-TW" altLang="en-US" smtClean="0"/>
              <a:t>按一下以編輯母片標題樣式</a:t>
            </a:r>
            <a:endParaRPr lang="en-US"/>
          </a:p>
        </p:txBody>
      </p:sp>
      <p:sp>
        <p:nvSpPr>
          <p:cNvPr id="5" name="日期版面配置區 18"/>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E6FC9D79-A2F3-416F-B61F-DE84D4A6D628}" type="datetimeFigureOut">
              <a:rPr lang="zh-TW" altLang="en-US"/>
              <a:pPr>
                <a:defRPr/>
              </a:pPr>
              <a:t>2019/8/27</a:t>
            </a:fld>
            <a:endParaRPr lang="zh-TW" altLang="en-US"/>
          </a:p>
        </p:txBody>
      </p:sp>
      <p:sp>
        <p:nvSpPr>
          <p:cNvPr id="7" name="頁尾版面配置區 10"/>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9" name="投影片編號版面配置區 15"/>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8787CDFC-089F-4127-8A84-AC4AF7B71B7E}" type="slidenum">
              <a:rPr lang="zh-TW" altLang="en-US"/>
              <a:pPr>
                <a:defRPr/>
              </a:pPr>
              <a:t>‹#›</a:t>
            </a:fld>
            <a:endParaRPr lang="zh-TW" altLang="en-US"/>
          </a:p>
        </p:txBody>
      </p:sp>
    </p:spTree>
    <p:extLst>
      <p:ext uri="{BB962C8B-B14F-4D97-AF65-F5344CB8AC3E}">
        <p14:creationId xmlns:p14="http://schemas.microsoft.com/office/powerpoint/2010/main" val="116699610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0" name="標題 19"/>
          <p:cNvSpPr>
            <a:spLocks noGrp="1"/>
          </p:cNvSpPr>
          <p:nvPr>
            <p:ph type="title"/>
          </p:nvPr>
        </p:nvSpPr>
        <p:spPr>
          <a:xfrm>
            <a:off x="301752" y="457200"/>
            <a:ext cx="8686800" cy="841248"/>
          </a:xfrm>
        </p:spPr>
        <p:txBody>
          <a:bodyPr/>
          <a:lstStyle/>
          <a:p>
            <a:r>
              <a:rPr lang="zh-TW" altLang="en-US" smtClean="0"/>
              <a:t>按一下以編輯母片標題樣式</a:t>
            </a:r>
            <a:endParaRPr lang="en-US"/>
          </a:p>
        </p:txBody>
      </p:sp>
      <p:sp>
        <p:nvSpPr>
          <p:cNvPr id="14" name="內容版面配置區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20"/>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F2D2B2DB-FD4C-4ECC-BA26-597AA9031C29}" type="datetimeFigureOut">
              <a:rPr lang="zh-TW" altLang="en-US"/>
              <a:pPr>
                <a:defRPr/>
              </a:pPr>
              <a:t>2019/8/27</a:t>
            </a:fld>
            <a:endParaRPr lang="zh-TW" altLang="en-US"/>
          </a:p>
        </p:txBody>
      </p:sp>
      <p:sp>
        <p:nvSpPr>
          <p:cNvPr id="6" name="頁尾版面配置區 9"/>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7" name="投影片編號版面配置區 30"/>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5EF97B14-61B8-4FBF-9E72-9FFF2F8FF14F}" type="slidenum">
              <a:rPr lang="zh-TW" altLang="en-US"/>
              <a:pPr>
                <a:defRPr/>
              </a:pPr>
              <a:t>‹#›</a:t>
            </a:fld>
            <a:endParaRPr lang="zh-TW" altLang="en-US"/>
          </a:p>
        </p:txBody>
      </p:sp>
    </p:spTree>
    <p:extLst>
      <p:ext uri="{BB962C8B-B14F-4D97-AF65-F5344CB8AC3E}">
        <p14:creationId xmlns:p14="http://schemas.microsoft.com/office/powerpoint/2010/main" val="54061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直線接點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kumimoji="0" lang="en-US" dirty="0">
              <a:solidFill>
                <a:prstClr val="black"/>
              </a:solidFill>
              <a:latin typeface="Franklin Gothic Book"/>
              <a:ea typeface="+mn-ea"/>
            </a:endParaRPr>
          </a:p>
        </p:txBody>
      </p:sp>
      <p:sp>
        <p:nvSpPr>
          <p:cNvPr id="29" name="標題 28"/>
          <p:cNvSpPr>
            <a:spLocks noGrp="1"/>
          </p:cNvSpPr>
          <p:nvPr>
            <p:ph type="title"/>
          </p:nvPr>
        </p:nvSpPr>
        <p:spPr>
          <a:xfrm>
            <a:off x="304800" y="5410200"/>
            <a:ext cx="8610600" cy="882650"/>
          </a:xfrm>
        </p:spPr>
        <p:txBody>
          <a:bodyPr/>
          <a:lstStyle>
            <a:lvl1pPr>
              <a:defRPr/>
            </a:lvl1pPr>
          </a:lstStyle>
          <a:p>
            <a:r>
              <a:rPr lang="zh-TW" altLang="en-US" smtClean="0"/>
              <a:t>按一下以編輯母片標題樣式</a:t>
            </a:r>
            <a:endParaRPr lang="en-US"/>
          </a:p>
        </p:txBody>
      </p:sp>
      <p:sp>
        <p:nvSpPr>
          <p:cNvPr id="13" name="文字版面配置區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25" name="文字版面配置區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4" name="內容版面配置區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28" name="內容版面配置區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8" name="日期版面配置區 9"/>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E3F9B88B-CA71-4A8B-9697-553206F5B2AD}" type="datetimeFigureOut">
              <a:rPr lang="zh-TW" altLang="en-US"/>
              <a:pPr>
                <a:defRPr/>
              </a:pPr>
              <a:t>2019/8/27</a:t>
            </a:fld>
            <a:endParaRPr lang="zh-TW" altLang="en-US"/>
          </a:p>
        </p:txBody>
      </p:sp>
      <p:sp>
        <p:nvSpPr>
          <p:cNvPr id="9" name="頁尾版面配置區 5"/>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10" name="投影片編號版面配置區 6"/>
          <p:cNvSpPr>
            <a:spLocks noGrp="1"/>
          </p:cNvSpPr>
          <p:nvPr>
            <p:ph type="sldNum" sz="quarter" idx="12"/>
          </p:nvPr>
        </p:nvSpPr>
        <p:spPr>
          <a:xfrm>
            <a:off x="8229600" y="6477000"/>
            <a:ext cx="762000" cy="247650"/>
          </a:xfrm>
        </p:spPr>
        <p:txBody>
          <a:bodyPr/>
          <a:lstStyle>
            <a:lvl1pPr fontAlgn="base">
              <a:spcBef>
                <a:spcPct val="0"/>
              </a:spcBef>
              <a:spcAft>
                <a:spcPct val="0"/>
              </a:spcAft>
              <a:defRPr>
                <a:latin typeface="Calibri" pitchFamily="34" charset="0"/>
                <a:ea typeface="新細明體" charset="-120"/>
              </a:defRPr>
            </a:lvl1pPr>
          </a:lstStyle>
          <a:p>
            <a:pPr>
              <a:defRPr/>
            </a:pPr>
            <a:fld id="{F52E21F2-31A1-4D83-9170-2AD24B075ADF}" type="slidenum">
              <a:rPr lang="zh-TW" altLang="en-US"/>
              <a:pPr>
                <a:defRPr/>
              </a:pPr>
              <a:t>‹#›</a:t>
            </a:fld>
            <a:endParaRPr lang="zh-TW" altLang="en-US"/>
          </a:p>
        </p:txBody>
      </p:sp>
    </p:spTree>
    <p:extLst>
      <p:ext uri="{BB962C8B-B14F-4D97-AF65-F5344CB8AC3E}">
        <p14:creationId xmlns:p14="http://schemas.microsoft.com/office/powerpoint/2010/main" val="2045345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256723FD-D061-4777-8961-84BC2C135079}" type="datetimeFigureOut">
              <a:rPr lang="zh-TW" altLang="en-US"/>
              <a:pPr>
                <a:defRPr/>
              </a:pPr>
              <a:t>2019/8/27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B7305F1-DB84-4372-AE89-1E5368F85034}" type="slidenum">
              <a:rPr lang="zh-TW" altLang="en-US"/>
              <a:pPr>
                <a:defRPr/>
              </a:pPr>
              <a:t>‹#›</a:t>
            </a:fld>
            <a:endParaRPr lang="zh-TW" altLang="en-US"/>
          </a:p>
        </p:txBody>
      </p:sp>
    </p:spTree>
    <p:extLst>
      <p:ext uri="{BB962C8B-B14F-4D97-AF65-F5344CB8AC3E}">
        <p14:creationId xmlns:p14="http://schemas.microsoft.com/office/powerpoint/2010/main" val="1180129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0" name="標題 29"/>
          <p:cNvSpPr>
            <a:spLocks noGrp="1"/>
          </p:cNvSpPr>
          <p:nvPr>
            <p:ph type="title"/>
          </p:nvPr>
        </p:nvSpPr>
        <p:spPr>
          <a:xfrm>
            <a:off x="301752" y="457200"/>
            <a:ext cx="8686800" cy="841248"/>
          </a:xfrm>
        </p:spPr>
        <p:txBody>
          <a:bodyPr/>
          <a:lstStyle/>
          <a:p>
            <a:r>
              <a:rPr lang="zh-TW" altLang="en-US" smtClean="0"/>
              <a:t>按一下以編輯母片標題樣式</a:t>
            </a:r>
            <a:endParaRPr lang="en-US"/>
          </a:p>
        </p:txBody>
      </p:sp>
      <p:sp>
        <p:nvSpPr>
          <p:cNvPr id="3" name="日期版面配置區 11"/>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A2C6A176-2AB2-47A0-A714-0DB51C720544}" type="datetimeFigureOut">
              <a:rPr lang="zh-TW" altLang="en-US"/>
              <a:pPr>
                <a:defRPr/>
              </a:pPr>
              <a:t>2019/8/27</a:t>
            </a:fld>
            <a:endParaRPr lang="zh-TW" altLang="en-US"/>
          </a:p>
        </p:txBody>
      </p:sp>
      <p:sp>
        <p:nvSpPr>
          <p:cNvPr id="4" name="頁尾版面配置區 20"/>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DE9EB335-E50C-4554-9170-489528ED071F}" type="slidenum">
              <a:rPr lang="zh-TW" altLang="en-US"/>
              <a:pPr>
                <a:defRPr/>
              </a:pPr>
              <a:t>‹#›</a:t>
            </a:fld>
            <a:endParaRPr lang="zh-TW" altLang="en-US"/>
          </a:p>
        </p:txBody>
      </p:sp>
    </p:spTree>
    <p:extLst>
      <p:ext uri="{BB962C8B-B14F-4D97-AF65-F5344CB8AC3E}">
        <p14:creationId xmlns:p14="http://schemas.microsoft.com/office/powerpoint/2010/main" val="32754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2"/>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D720291E-09B0-4CD1-8F0A-D2783DAD912E}" type="datetimeFigureOut">
              <a:rPr lang="zh-TW" altLang="en-US"/>
              <a:pPr>
                <a:defRPr/>
              </a:pPr>
              <a:t>2019/8/27</a:t>
            </a:fld>
            <a:endParaRPr lang="zh-TW" altLang="en-US"/>
          </a:p>
        </p:txBody>
      </p:sp>
      <p:sp>
        <p:nvSpPr>
          <p:cNvPr id="3" name="頁尾版面配置區 23"/>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4" name="投影片編號版面配置區 6"/>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9C2E1ED1-9C36-4816-BC12-5AD1E0FF1DB4}" type="slidenum">
              <a:rPr lang="zh-TW" altLang="en-US"/>
              <a:pPr>
                <a:defRPr/>
              </a:pPr>
              <a:t>‹#›</a:t>
            </a:fld>
            <a:endParaRPr lang="zh-TW" altLang="en-US"/>
          </a:p>
        </p:txBody>
      </p:sp>
    </p:spTree>
    <p:extLst>
      <p:ext uri="{BB962C8B-B14F-4D97-AF65-F5344CB8AC3E}">
        <p14:creationId xmlns:p14="http://schemas.microsoft.com/office/powerpoint/2010/main" val="3712308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kumimoji="0" lang="en-US" dirty="0">
              <a:solidFill>
                <a:prstClr val="black"/>
              </a:solidFill>
              <a:latin typeface="Franklin Gothic Book"/>
              <a:ea typeface="+mn-ea"/>
            </a:endParaRPr>
          </a:p>
        </p:txBody>
      </p:sp>
      <p:sp>
        <p:nvSpPr>
          <p:cNvPr id="12" name="標題 11"/>
          <p:cNvSpPr>
            <a:spLocks noGrp="1"/>
          </p:cNvSpPr>
          <p:nvPr>
            <p:ph type="title"/>
          </p:nvPr>
        </p:nvSpPr>
        <p:spPr>
          <a:xfrm>
            <a:off x="457200" y="5486400"/>
            <a:ext cx="8458200" cy="520700"/>
          </a:xfrm>
        </p:spPr>
        <p:txBody>
          <a:bodyPr/>
          <a:lstStyle>
            <a:lvl1pPr algn="l">
              <a:buNone/>
              <a:defRPr sz="2000" b="1"/>
            </a:lvl1pPr>
          </a:lstStyle>
          <a:p>
            <a:r>
              <a:rPr lang="zh-TW" altLang="en-US" smtClean="0"/>
              <a:t>按一下以編輯母片標題樣式</a:t>
            </a:r>
            <a:endParaRPr lang="en-US"/>
          </a:p>
        </p:txBody>
      </p:sp>
      <p:sp>
        <p:nvSpPr>
          <p:cNvPr id="26" name="文字版面配置區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4" name="內容版面配置區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日期版面配置區 24"/>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890EE6A4-CE9C-4F8B-8680-959C0515A7C0}" type="datetimeFigureOut">
              <a:rPr lang="zh-TW" altLang="en-US"/>
              <a:pPr>
                <a:defRPr/>
              </a:pPr>
              <a:t>2019/8/27</a:t>
            </a:fld>
            <a:endParaRPr lang="zh-TW" altLang="en-US"/>
          </a:p>
        </p:txBody>
      </p:sp>
      <p:sp>
        <p:nvSpPr>
          <p:cNvPr id="7" name="頁尾版面配置區 28"/>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8" name="投影片編號版面配置區 6"/>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B077B6BA-EC0A-4EC7-8B69-631437999D0D}" type="slidenum">
              <a:rPr lang="zh-TW" altLang="en-US"/>
              <a:pPr>
                <a:defRPr/>
              </a:pPr>
              <a:t>‹#›</a:t>
            </a:fld>
            <a:endParaRPr lang="zh-TW" altLang="en-US"/>
          </a:p>
        </p:txBody>
      </p:sp>
    </p:spTree>
    <p:extLst>
      <p:ext uri="{BB962C8B-B14F-4D97-AF65-F5344CB8AC3E}">
        <p14:creationId xmlns:p14="http://schemas.microsoft.com/office/powerpoint/2010/main" val="952820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3" name="圖片版面配置區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17" name="標題 16"/>
          <p:cNvSpPr>
            <a:spLocks noGrp="1"/>
          </p:cNvSpPr>
          <p:nvPr>
            <p:ph type="title"/>
          </p:nvPr>
        </p:nvSpPr>
        <p:spPr>
          <a:xfrm>
            <a:off x="381000" y="4993760"/>
            <a:ext cx="5867400" cy="522288"/>
          </a:xfrm>
        </p:spPr>
        <p:txBody>
          <a:bodyPr/>
          <a:lstStyle>
            <a:lvl1pPr algn="l">
              <a:buNone/>
              <a:defRPr sz="2000" b="1"/>
            </a:lvl1pPr>
          </a:lstStyle>
          <a:p>
            <a:r>
              <a:rPr lang="zh-TW" altLang="en-US" smtClean="0"/>
              <a:t>按一下以編輯母片標題樣式</a:t>
            </a:r>
            <a:endParaRPr lang="en-US"/>
          </a:p>
        </p:txBody>
      </p:sp>
      <p:sp>
        <p:nvSpPr>
          <p:cNvPr id="26" name="文字版面配置區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5" name="日期版面配置區 6"/>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B96668F7-8085-4039-8B5E-25B148BAB393}" type="datetimeFigureOut">
              <a:rPr lang="zh-TW" altLang="en-US"/>
              <a:pPr>
                <a:defRPr/>
              </a:pPr>
              <a:t>2019/8/27</a:t>
            </a:fld>
            <a:endParaRPr lang="zh-TW" altLang="en-US"/>
          </a:p>
        </p:txBody>
      </p:sp>
      <p:sp>
        <p:nvSpPr>
          <p:cNvPr id="6" name="頁尾版面配置區 4"/>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7" name="投影片編號版面配置區 30"/>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D5C4E896-3293-4C6E-95CE-510EACB33182}" type="slidenum">
              <a:rPr lang="zh-TW" altLang="en-US"/>
              <a:pPr>
                <a:defRPr/>
              </a:pPr>
              <a:t>‹#›</a:t>
            </a:fld>
            <a:endParaRPr lang="zh-TW" altLang="en-US"/>
          </a:p>
        </p:txBody>
      </p:sp>
    </p:spTree>
    <p:extLst>
      <p:ext uri="{BB962C8B-B14F-4D97-AF65-F5344CB8AC3E}">
        <p14:creationId xmlns:p14="http://schemas.microsoft.com/office/powerpoint/2010/main" val="520194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CAC8E3E8-65EF-4CD2-A7F8-F6D27B2520B6}" type="datetimeFigureOut">
              <a:rPr lang="zh-TW" altLang="en-US"/>
              <a:pPr>
                <a:defRPr/>
              </a:pPr>
              <a:t>2019/8/27</a:t>
            </a:fld>
            <a:endParaRPr lang="zh-TW" altLang="en-US"/>
          </a:p>
        </p:txBody>
      </p:sp>
      <p:sp>
        <p:nvSpPr>
          <p:cNvPr id="5" name="頁尾版面配置區 4"/>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CB5AAD24-3E6B-4BEB-ADEC-3A877581EF91}" type="slidenum">
              <a:rPr lang="zh-TW" altLang="en-US"/>
              <a:pPr>
                <a:defRPr/>
              </a:pPr>
              <a:t>‹#›</a:t>
            </a:fld>
            <a:endParaRPr lang="zh-TW" altLang="en-US"/>
          </a:p>
        </p:txBody>
      </p:sp>
    </p:spTree>
    <p:extLst>
      <p:ext uri="{BB962C8B-B14F-4D97-AF65-F5344CB8AC3E}">
        <p14:creationId xmlns:p14="http://schemas.microsoft.com/office/powerpoint/2010/main" val="1610016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549276"/>
            <a:ext cx="18288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549276"/>
            <a:ext cx="6248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fontAlgn="base">
              <a:spcBef>
                <a:spcPct val="0"/>
              </a:spcBef>
              <a:spcAft>
                <a:spcPct val="0"/>
              </a:spcAft>
              <a:defRPr>
                <a:latin typeface="Calibri" pitchFamily="34" charset="0"/>
                <a:ea typeface="新細明體" charset="-120"/>
              </a:defRPr>
            </a:lvl1pPr>
          </a:lstStyle>
          <a:p>
            <a:pPr>
              <a:defRPr/>
            </a:pPr>
            <a:fld id="{4FA29EDF-D322-43DA-8C2C-5B30D887C11E}" type="datetimeFigureOut">
              <a:rPr lang="zh-TW" altLang="en-US"/>
              <a:pPr>
                <a:defRPr/>
              </a:pPr>
              <a:t>2019/8/27</a:t>
            </a:fld>
            <a:endParaRPr lang="zh-TW" altLang="en-US"/>
          </a:p>
        </p:txBody>
      </p:sp>
      <p:sp>
        <p:nvSpPr>
          <p:cNvPr id="5" name="頁尾版面配置區 4"/>
          <p:cNvSpPr>
            <a:spLocks noGrp="1"/>
          </p:cNvSpPr>
          <p:nvPr>
            <p:ph type="ftr" sz="quarter" idx="11"/>
          </p:nvPr>
        </p:nvSpPr>
        <p:spPr/>
        <p:txBody>
          <a:bodyPr/>
          <a:lstStyle>
            <a:lvl1pPr fontAlgn="base">
              <a:spcBef>
                <a:spcPct val="0"/>
              </a:spcBef>
              <a:spcAft>
                <a:spcPct val="0"/>
              </a:spcAft>
              <a:defRPr>
                <a:latin typeface="Calibri" pitchFamily="34"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base">
              <a:spcBef>
                <a:spcPct val="0"/>
              </a:spcBef>
              <a:spcAft>
                <a:spcPct val="0"/>
              </a:spcAft>
              <a:defRPr>
                <a:latin typeface="Calibri" pitchFamily="34" charset="0"/>
                <a:ea typeface="新細明體" charset="-120"/>
              </a:defRPr>
            </a:lvl1pPr>
          </a:lstStyle>
          <a:p>
            <a:pPr>
              <a:defRPr/>
            </a:pPr>
            <a:fld id="{6268AB33-16A7-4391-BFA1-0864E74ABFE5}" type="slidenum">
              <a:rPr lang="zh-TW" altLang="en-US"/>
              <a:pPr>
                <a:defRPr/>
              </a:pPr>
              <a:t>‹#›</a:t>
            </a:fld>
            <a:endParaRPr lang="zh-TW" altLang="en-US"/>
          </a:p>
        </p:txBody>
      </p:sp>
    </p:spTree>
    <p:extLst>
      <p:ext uri="{BB962C8B-B14F-4D97-AF65-F5344CB8AC3E}">
        <p14:creationId xmlns:p14="http://schemas.microsoft.com/office/powerpoint/2010/main" val="1484964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grpSp>
        <p:nvGrpSpPr>
          <p:cNvPr id="7" name="群組 3"/>
          <p:cNvGrpSpPr>
            <a:grpSpLocks/>
          </p:cNvGrpSpPr>
          <p:nvPr userDrawn="1"/>
        </p:nvGrpSpPr>
        <p:grpSpPr bwMode="auto">
          <a:xfrm>
            <a:off x="395288" y="6211888"/>
            <a:ext cx="8280400" cy="598487"/>
            <a:chOff x="395536" y="6211117"/>
            <a:chExt cx="8280920" cy="599851"/>
          </a:xfrm>
        </p:grpSpPr>
        <p:sp>
          <p:nvSpPr>
            <p:cNvPr id="8" name="矩形 7"/>
            <p:cNvSpPr/>
            <p:nvPr userDrawn="1"/>
          </p:nvSpPr>
          <p:spPr>
            <a:xfrm>
              <a:off x="395536" y="6597758"/>
              <a:ext cx="7056880" cy="44551"/>
            </a:xfrm>
            <a:prstGeom prst="rect">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9" name="矩形 8"/>
            <p:cNvSpPr/>
            <p:nvPr userDrawn="1"/>
          </p:nvSpPr>
          <p:spPr>
            <a:xfrm>
              <a:off x="8244629" y="6588211"/>
              <a:ext cx="431827" cy="46143"/>
            </a:xfrm>
            <a:prstGeom prst="rect">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pic>
          <p:nvPicPr>
            <p:cNvPr id="10" name="圖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0967" y="6211117"/>
              <a:ext cx="624845" cy="59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sz="quarter"/>
          </p:nvPr>
        </p:nvSpPr>
        <p:spPr>
          <a:xfrm>
            <a:off x="457200" y="292100"/>
            <a:ext cx="8229600" cy="13843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905000"/>
            <a:ext cx="40386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905000"/>
            <a:ext cx="40386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4038600"/>
            <a:ext cx="40386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4038600"/>
            <a:ext cx="40386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1" name="Rectangle 6"/>
          <p:cNvSpPr>
            <a:spLocks noGrp="1" noChangeArrowheads="1"/>
          </p:cNvSpPr>
          <p:nvPr>
            <p:ph type="sldNum" sz="quarter" idx="10"/>
          </p:nvPr>
        </p:nvSpPr>
        <p:spPr>
          <a:xfrm>
            <a:off x="4643438" y="6286500"/>
            <a:ext cx="3900487" cy="457200"/>
          </a:xfrm>
        </p:spPr>
        <p:txBody>
          <a:bodyPr/>
          <a:lstStyle>
            <a:lvl1pPr fontAlgn="base">
              <a:spcBef>
                <a:spcPct val="0"/>
              </a:spcBef>
              <a:spcAft>
                <a:spcPct val="0"/>
              </a:spcAft>
              <a:defRPr>
                <a:latin typeface="Calibri" pitchFamily="34" charset="0"/>
                <a:ea typeface="新細明體" pitchFamily="18" charset="-120"/>
              </a:defRPr>
            </a:lvl1pPr>
          </a:lstStyle>
          <a:p>
            <a:pPr>
              <a:defRPr/>
            </a:pPr>
            <a:r>
              <a:rPr lang="zh-TW" altLang="en-US"/>
              <a:t>社團法人中華民國牙醫師公會全國聯合會</a:t>
            </a:r>
            <a:fld id="{1FCAA665-A892-4F1F-9CC5-93DA9D81EBED}" type="slidenum">
              <a:rPr lang="en-US" altLang="zh-TW"/>
              <a:pPr>
                <a:defRPr/>
              </a:pPr>
              <a:t>‹#›</a:t>
            </a:fld>
            <a:endParaRPr lang="en-US" altLang="zh-TW" dirty="0"/>
          </a:p>
        </p:txBody>
      </p:sp>
      <p:sp>
        <p:nvSpPr>
          <p:cNvPr id="12" name="日期版面配置區 2"/>
          <p:cNvSpPr>
            <a:spLocks noGrp="1"/>
          </p:cNvSpPr>
          <p:nvPr>
            <p:ph type="dt" sz="half" idx="11"/>
          </p:nvPr>
        </p:nvSpPr>
        <p:spPr/>
        <p:txBody>
          <a:bodyPr/>
          <a:lstStyle>
            <a:lvl1pPr fontAlgn="base">
              <a:spcBef>
                <a:spcPct val="0"/>
              </a:spcBef>
              <a:spcAft>
                <a:spcPct val="0"/>
              </a:spcAft>
              <a:defRPr>
                <a:latin typeface="Calibri" pitchFamily="34" charset="0"/>
                <a:ea typeface="新細明體" pitchFamily="18" charset="-120"/>
              </a:defRPr>
            </a:lvl1pPr>
          </a:lstStyle>
          <a:p>
            <a:pPr>
              <a:defRPr/>
            </a:pPr>
            <a:endParaRPr lang="en-US" altLang="zh-TW"/>
          </a:p>
        </p:txBody>
      </p:sp>
      <p:sp>
        <p:nvSpPr>
          <p:cNvPr id="13" name="頁尾版面配置區 3"/>
          <p:cNvSpPr>
            <a:spLocks noGrp="1"/>
          </p:cNvSpPr>
          <p:nvPr>
            <p:ph type="ftr" sz="quarter" idx="12"/>
          </p:nvPr>
        </p:nvSpPr>
        <p:spPr/>
        <p:txBody>
          <a:bodyPr/>
          <a:lstStyle>
            <a:lvl1pPr fontAlgn="base">
              <a:spcBef>
                <a:spcPct val="0"/>
              </a:spcBef>
              <a:spcAft>
                <a:spcPct val="0"/>
              </a:spcAft>
              <a:defRPr>
                <a:latin typeface="Calibri" pitchFamily="34" charset="0"/>
                <a:ea typeface="新細明體" pitchFamily="18" charset="-120"/>
              </a:defRPr>
            </a:lvl1pPr>
          </a:lstStyle>
          <a:p>
            <a:pPr>
              <a:defRPr/>
            </a:pPr>
            <a:endParaRPr lang="en-US" altLang="zh-TW"/>
          </a:p>
        </p:txBody>
      </p:sp>
    </p:spTree>
    <p:extLst>
      <p:ext uri="{BB962C8B-B14F-4D97-AF65-F5344CB8AC3E}">
        <p14:creationId xmlns:p14="http://schemas.microsoft.com/office/powerpoint/2010/main" val="1325991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574675" y="304800"/>
            <a:ext cx="8001000" cy="12160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566738" y="1752600"/>
            <a:ext cx="3924300" cy="4267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3438" y="1752600"/>
            <a:ext cx="3924300" cy="4267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eaLnBrk="1" fontAlgn="base" hangingPunct="1">
              <a:spcBef>
                <a:spcPct val="0"/>
              </a:spcBef>
              <a:spcAft>
                <a:spcPct val="0"/>
              </a:spcAft>
              <a:defRPr>
                <a:latin typeface="Arial" charset="0"/>
                <a:ea typeface="新細明體" pitchFamily="18" charset="-120"/>
              </a:defRPr>
            </a:lvl1pPr>
          </a:lstStyle>
          <a:p>
            <a:pPr>
              <a:defRPr/>
            </a:pPr>
            <a:fld id="{A7836005-214B-4CEE-B353-1E89C0A8370D}" type="datetime1">
              <a:rPr lang="zh-TW" altLang="en-US"/>
              <a:pPr>
                <a:defRPr/>
              </a:pPr>
              <a:t>2019/8/27</a:t>
            </a:fld>
            <a:endParaRPr lang="en-US" altLang="zh-TW"/>
          </a:p>
        </p:txBody>
      </p:sp>
      <p:sp>
        <p:nvSpPr>
          <p:cNvPr id="6" name="頁尾版面配置區 4"/>
          <p:cNvSpPr>
            <a:spLocks noGrp="1"/>
          </p:cNvSpPr>
          <p:nvPr>
            <p:ph type="ftr" sz="quarter" idx="11"/>
          </p:nvPr>
        </p:nvSpPr>
        <p:spPr/>
        <p:txBody>
          <a:bodyPr/>
          <a:lstStyle>
            <a:lvl1pPr eaLnBrk="1" fontAlgn="base" hangingPunct="1">
              <a:spcBef>
                <a:spcPct val="0"/>
              </a:spcBef>
              <a:spcAft>
                <a:spcPct val="0"/>
              </a:spcAft>
              <a:defRPr>
                <a:latin typeface="Arial" charset="0"/>
                <a:ea typeface="新細明體" pitchFamily="18" charset="-120"/>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eaLnBrk="1" fontAlgn="base" hangingPunct="1">
              <a:spcBef>
                <a:spcPct val="0"/>
              </a:spcBef>
              <a:spcAft>
                <a:spcPct val="0"/>
              </a:spcAft>
              <a:defRPr>
                <a:latin typeface="Arial" charset="0"/>
                <a:ea typeface="新細明體" pitchFamily="18" charset="-120"/>
              </a:defRPr>
            </a:lvl1pPr>
          </a:lstStyle>
          <a:p>
            <a:pPr>
              <a:defRPr/>
            </a:pPr>
            <a:fld id="{9997CA08-EE1D-41DC-82BD-28E95CD4AAF5}" type="slidenum">
              <a:rPr lang="zh-TW" altLang="en-US"/>
              <a:pPr>
                <a:defRPr/>
              </a:pPr>
              <a:t>‹#›</a:t>
            </a:fld>
            <a:endParaRPr lang="en-US" altLang="zh-TW"/>
          </a:p>
        </p:txBody>
      </p:sp>
    </p:spTree>
    <p:extLst>
      <p:ext uri="{BB962C8B-B14F-4D97-AF65-F5344CB8AC3E}">
        <p14:creationId xmlns:p14="http://schemas.microsoft.com/office/powerpoint/2010/main" val="432266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B12D5D1-B044-479C-9B50-D5AA9A41BAF1}" type="datetimeFigureOut">
              <a:rPr lang="zh-TW" altLang="en-US"/>
              <a:pPr>
                <a:defRPr/>
              </a:pPr>
              <a:t>2019/8/27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E5AD8F8-B460-43E1-B670-7A00BF561B42}" type="slidenum">
              <a:rPr lang="zh-TW" altLang="en-US"/>
              <a:pPr>
                <a:defRPr/>
              </a:pPr>
              <a:t>‹#›</a:t>
            </a:fld>
            <a:endParaRPr lang="zh-TW" altLang="en-US"/>
          </a:p>
        </p:txBody>
      </p:sp>
    </p:spTree>
    <p:extLst>
      <p:ext uri="{BB962C8B-B14F-4D97-AF65-F5344CB8AC3E}">
        <p14:creationId xmlns:p14="http://schemas.microsoft.com/office/powerpoint/2010/main" val="1977715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E5BAAAF2-0B4A-4161-BF9D-F48A878D4129}" type="datetimeFigureOut">
              <a:rPr lang="zh-TW" altLang="en-US"/>
              <a:pPr>
                <a:defRPr/>
              </a:pPr>
              <a:t>2019/8/27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BA6EC31-F047-414B-AE49-E3148103B9CD}" type="slidenum">
              <a:rPr lang="zh-TW" altLang="en-US"/>
              <a:pPr>
                <a:defRPr/>
              </a:pPr>
              <a:t>‹#›</a:t>
            </a:fld>
            <a:endParaRPr lang="zh-TW" altLang="en-US"/>
          </a:p>
        </p:txBody>
      </p:sp>
    </p:spTree>
    <p:extLst>
      <p:ext uri="{BB962C8B-B14F-4D97-AF65-F5344CB8AC3E}">
        <p14:creationId xmlns:p14="http://schemas.microsoft.com/office/powerpoint/2010/main" val="305791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B03B3D21-686F-48DB-A4F9-D119C30B0CFB}" type="datetimeFigureOut">
              <a:rPr lang="zh-TW" altLang="en-US"/>
              <a:pPr>
                <a:defRPr/>
              </a:pPr>
              <a:t>2019/8/27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17CCE829-AB01-470F-BE9B-A481EA91F493}" type="slidenum">
              <a:rPr lang="zh-TW" altLang="en-US"/>
              <a:pPr>
                <a:defRPr/>
              </a:pPr>
              <a:t>‹#›</a:t>
            </a:fld>
            <a:endParaRPr lang="zh-TW" altLang="en-US"/>
          </a:p>
        </p:txBody>
      </p:sp>
    </p:spTree>
    <p:extLst>
      <p:ext uri="{BB962C8B-B14F-4D97-AF65-F5344CB8AC3E}">
        <p14:creationId xmlns:p14="http://schemas.microsoft.com/office/powerpoint/2010/main" val="359536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4E287CFC-2D19-4130-BEE1-156E9690412A}" type="datetimeFigureOut">
              <a:rPr lang="zh-TW" altLang="en-US"/>
              <a:pPr>
                <a:defRPr/>
              </a:pPr>
              <a:t>2019/8/27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3691FD2C-01E6-4681-B1FF-EF59D56BA1FE}" type="slidenum">
              <a:rPr lang="zh-TW" altLang="en-US"/>
              <a:pPr>
                <a:defRPr/>
              </a:pPr>
              <a:t>‹#›</a:t>
            </a:fld>
            <a:endParaRPr lang="zh-TW" altLang="en-US"/>
          </a:p>
        </p:txBody>
      </p:sp>
    </p:spTree>
    <p:extLst>
      <p:ext uri="{BB962C8B-B14F-4D97-AF65-F5344CB8AC3E}">
        <p14:creationId xmlns:p14="http://schemas.microsoft.com/office/powerpoint/2010/main" val="3816717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C5975AB-DF03-473B-A2A5-375C3FEF3B51}" type="datetimeFigureOut">
              <a:rPr lang="zh-TW" altLang="en-US"/>
              <a:pPr>
                <a:defRPr/>
              </a:pPr>
              <a:t>2019/8/27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6219C3D1-C6A0-479A-8F02-A9EA586E4619}" type="slidenum">
              <a:rPr lang="zh-TW" altLang="en-US"/>
              <a:pPr>
                <a:defRPr/>
              </a:pPr>
              <a:t>‹#›</a:t>
            </a:fld>
            <a:endParaRPr lang="zh-TW" altLang="en-US"/>
          </a:p>
        </p:txBody>
      </p:sp>
    </p:spTree>
    <p:extLst>
      <p:ext uri="{BB962C8B-B14F-4D97-AF65-F5344CB8AC3E}">
        <p14:creationId xmlns:p14="http://schemas.microsoft.com/office/powerpoint/2010/main" val="234744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79E6B81-D7E2-4414-9E25-E5B04232B586}" type="datetimeFigureOut">
              <a:rPr lang="zh-TW" altLang="en-US"/>
              <a:pPr>
                <a:defRPr/>
              </a:pPr>
              <a:t>2019/8/27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8F191FE-CEF6-4292-9CB8-D4456A4383D8}" type="slidenum">
              <a:rPr lang="zh-TW" altLang="en-US"/>
              <a:pPr>
                <a:defRPr/>
              </a:pPr>
              <a:t>‹#›</a:t>
            </a:fld>
            <a:endParaRPr lang="zh-TW" altLang="en-US"/>
          </a:p>
        </p:txBody>
      </p:sp>
    </p:spTree>
    <p:extLst>
      <p:ext uri="{BB962C8B-B14F-4D97-AF65-F5344CB8AC3E}">
        <p14:creationId xmlns:p14="http://schemas.microsoft.com/office/powerpoint/2010/main" val="268711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1391092-118B-47BC-8EFE-9C8A160F2684}" type="datetimeFigureOut">
              <a:rPr lang="zh-TW" altLang="en-US"/>
              <a:pPr>
                <a:defRPr/>
              </a:pPr>
              <a:t>2019/8/27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F47247D-0BC9-4000-BA7B-F730B1237AA2}" type="slidenum">
              <a:rPr lang="zh-TW" altLang="en-US"/>
              <a:pPr>
                <a:defRPr/>
              </a:pPr>
              <a:t>‹#›</a:t>
            </a:fld>
            <a:endParaRPr lang="zh-TW" altLang="en-US"/>
          </a:p>
        </p:txBody>
      </p:sp>
    </p:spTree>
    <p:extLst>
      <p:ext uri="{BB962C8B-B14F-4D97-AF65-F5344CB8AC3E}">
        <p14:creationId xmlns:p14="http://schemas.microsoft.com/office/powerpoint/2010/main" val="283219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E2628223-4C84-4FD1-B79F-4925B6DC3001}" type="datetimeFigureOut">
              <a:rPr lang="zh-TW" altLang="en-US"/>
              <a:pPr>
                <a:defRPr/>
              </a:pPr>
              <a:t>2019/8/27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DD6EB5CE-E666-4CD8-B226-6B6AA40B203B}"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53" r:id="rId13"/>
    <p:sldLayoutId id="214748375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直線接點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kumimoji="0" lang="en-US" dirty="0">
              <a:solidFill>
                <a:prstClr val="black"/>
              </a:solidFill>
              <a:latin typeface="Franklin Gothic Book"/>
              <a:ea typeface="+mn-ea"/>
            </a:endParaRPr>
          </a:p>
        </p:txBody>
      </p:sp>
      <p:sp>
        <p:nvSpPr>
          <p:cNvPr id="2053" name="文字版面配置區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1" name="日期版面配置區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rgbClr val="F0A22E">
                    <a:shade val="75000"/>
                  </a:srgbClr>
                </a:solidFill>
                <a:latin typeface="Franklin Gothic Book"/>
                <a:ea typeface="微軟正黑體"/>
              </a:defRPr>
            </a:lvl1pPr>
          </a:lstStyle>
          <a:p>
            <a:pPr>
              <a:defRPr/>
            </a:pPr>
            <a:fld id="{7B602696-02F4-42F1-95B3-3C25B4C70A9C}" type="datetimeFigureOut">
              <a:rPr lang="zh-TW" altLang="en-US"/>
              <a:pPr>
                <a:defRPr/>
              </a:pPr>
              <a:t>2019/8/27</a:t>
            </a:fld>
            <a:endParaRPr lang="zh-TW" altLang="en-US"/>
          </a:p>
        </p:txBody>
      </p:sp>
      <p:sp>
        <p:nvSpPr>
          <p:cNvPr id="28" name="頁尾版面配置區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Franklin Gothic Book"/>
                <a:ea typeface="微軟正黑體"/>
              </a:defRPr>
            </a:lvl1pPr>
          </a:lstStyle>
          <a:p>
            <a:pPr>
              <a:defRPr/>
            </a:pPr>
            <a:endParaRPr lang="zh-TW" altLang="en-US"/>
          </a:p>
        </p:txBody>
      </p:sp>
      <p:sp>
        <p:nvSpPr>
          <p:cNvPr id="5" name="投影片編號版面配置區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Franklin Gothic Book"/>
                <a:ea typeface="微軟正黑體"/>
              </a:defRPr>
            </a:lvl1pPr>
          </a:lstStyle>
          <a:p>
            <a:pPr>
              <a:defRPr/>
            </a:pPr>
            <a:fld id="{C7C652EF-5D67-467C-B005-E5222EDA72DE}" type="slidenum">
              <a:rPr lang="zh-TW" altLang="en-US"/>
              <a:pPr>
                <a:defRPr/>
              </a:pPr>
              <a:t>‹#›</a:t>
            </a:fld>
            <a:endParaRPr lang="zh-TW" altLang="en-US"/>
          </a:p>
        </p:txBody>
      </p:sp>
      <p:sp>
        <p:nvSpPr>
          <p:cNvPr id="10" name="標題版面配置區 9"/>
          <p:cNvSpPr>
            <a:spLocks noGrp="1"/>
          </p:cNvSpPr>
          <p:nvPr>
            <p:ph type="title"/>
          </p:nvPr>
        </p:nvSpPr>
        <p:spPr>
          <a:xfrm>
            <a:off x="304800" y="457200"/>
            <a:ext cx="8686800" cy="838200"/>
          </a:xfrm>
          <a:prstGeom prst="rect">
            <a:avLst/>
          </a:prstGeom>
        </p:spPr>
        <p:txBody>
          <a:bodyPr vert="horz" anchor="ctr">
            <a:normAutofit/>
          </a:bodyPr>
          <a:lstStyle/>
          <a:p>
            <a:r>
              <a:rPr lang="zh-TW" altLang="en-US" smtClean="0"/>
              <a:t>按一下以編輯母片標題樣式</a:t>
            </a:r>
            <a:endParaRPr lang="en-US"/>
          </a:p>
        </p:txBody>
      </p:sp>
      <p:sp>
        <p:nvSpPr>
          <p:cNvPr id="9" name="直線接點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kumimoji="0" lang="en-US" dirty="0">
              <a:solidFill>
                <a:prstClr val="black"/>
              </a:solidFill>
              <a:latin typeface="Franklin Gothic Book"/>
              <a:ea typeface="+mn-ea"/>
            </a:endParaRPr>
          </a:p>
        </p:txBody>
      </p:sp>
      <p:sp>
        <p:nvSpPr>
          <p:cNvPr id="12" name="直線接點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kumimoji="0" lang="en-US" dirty="0">
              <a:solidFill>
                <a:prstClr val="black"/>
              </a:solidFill>
              <a:latin typeface="Franklin Gothic Book"/>
              <a:ea typeface="+mn-ea"/>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2pPr>
      <a:lvl3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3pPr>
      <a:lvl4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4pPr>
      <a:lvl5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5pPr>
      <a:lvl6pPr marL="457200" algn="l" rtl="0" fontAlgn="base">
        <a:spcBef>
          <a:spcPct val="0"/>
        </a:spcBef>
        <a:spcAft>
          <a:spcPct val="0"/>
        </a:spcAft>
        <a:defRPr sz="3600">
          <a:solidFill>
            <a:schemeClr val="tx2"/>
          </a:solidFill>
          <a:latin typeface="Franklin Gothic Medium" pitchFamily="34" charset="0"/>
          <a:ea typeface="微軟正黑體" pitchFamily="34" charset="-120"/>
        </a:defRPr>
      </a:lvl6pPr>
      <a:lvl7pPr marL="914400" algn="l" rtl="0" fontAlgn="base">
        <a:spcBef>
          <a:spcPct val="0"/>
        </a:spcBef>
        <a:spcAft>
          <a:spcPct val="0"/>
        </a:spcAft>
        <a:defRPr sz="3600">
          <a:solidFill>
            <a:schemeClr val="tx2"/>
          </a:solidFill>
          <a:latin typeface="Franklin Gothic Medium" pitchFamily="34" charset="0"/>
          <a:ea typeface="微軟正黑體" pitchFamily="34" charset="-120"/>
        </a:defRPr>
      </a:lvl7pPr>
      <a:lvl8pPr marL="1371600" algn="l" rtl="0" fontAlgn="base">
        <a:spcBef>
          <a:spcPct val="0"/>
        </a:spcBef>
        <a:spcAft>
          <a:spcPct val="0"/>
        </a:spcAft>
        <a:defRPr sz="3600">
          <a:solidFill>
            <a:schemeClr val="tx2"/>
          </a:solidFill>
          <a:latin typeface="Franklin Gothic Medium" pitchFamily="34" charset="0"/>
          <a:ea typeface="微軟正黑體" pitchFamily="34" charset="-120"/>
        </a:defRPr>
      </a:lvl8pPr>
      <a:lvl9pPr marL="1828800" algn="l" rtl="0" fontAlgn="base">
        <a:spcBef>
          <a:spcPct val="0"/>
        </a:spcBef>
        <a:spcAft>
          <a:spcPct val="0"/>
        </a:spcAft>
        <a:defRPr sz="3600">
          <a:solidFill>
            <a:schemeClr val="tx2"/>
          </a:solidFill>
          <a:latin typeface="Franklin Gothic Medium" pitchFamily="34" charset="0"/>
          <a:ea typeface="微軟正黑體" pitchFamily="34" charset="-12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4.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hyperlink" Target="../&#24433;&#29255;-&#36523;&#38556;&#38263;&#29031;&#36899;&#32080;&#24433;&#29255;/&#35469;&#35672;&#29273;&#33740;&#26001;&#65288;&#20840;&#32879;&#26371;&#65289;.mp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22235;&#21512;&#19968;&#21475;&#34907;&#24433;&#29255;/&#20840;&#32879;&#26371;&#22235;&#21512;&#19968;/&#35997;&#27663;&#21047;&#29273;&#27861;&#65288;&#20840;&#32879;&#26371;&#65289;.mpg"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20840;&#32879;&#26371;&#28500;&#29273;DVD&#24433;&#29255;/&#26657;&#22290;&#21475;&#33108;&#20445;&#20581;&#23416;&#40801;&#21069;&#20818;&#31461;&#31687;-12&#20998;.mp4"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xp1t03FncnQ" TargetMode="External"/><Relationship Id="rId2" Type="http://schemas.openxmlformats.org/officeDocument/2006/relationships/hyperlink" Target="https://www.youtube.com/watch?v=FrU8dZkFoDs" TargetMode="External"/><Relationship Id="rId1" Type="http://schemas.openxmlformats.org/officeDocument/2006/relationships/slideLayout" Target="../slideLayouts/slideLayout2.xml"/><Relationship Id="rId5" Type="http://schemas.openxmlformats.org/officeDocument/2006/relationships/hyperlink" Target="&#20840;&#32879;&#26371;&#28500;&#29273;DVD&#24433;&#29255;/&#26657;&#22290;&#21475;&#33108;&#20445;&#20581;&#23416;&#40801;&#20818;&#31461;&#31687;-&#29273;&#32218;&#35997;&#27663;&#21047;&#29273;-15&#20998;.mp4" TargetMode="External"/><Relationship Id="rId4" Type="http://schemas.openxmlformats.org/officeDocument/2006/relationships/hyperlink" Target="../../&#22235;&#21512;&#19968;&#21475;&#34907;&#24433;&#29255;/&#20840;&#32879;&#26371;&#22235;&#21512;&#19968;/&#26032;&#21475;&#33108;&#26178;&#20195;-&#28500;&#29273;&#25216;&#24039;.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20818;&#31461;&#20581;&#21475;&#25805;.mp4" TargetMode="External"/><Relationship Id="rId2" Type="http://schemas.openxmlformats.org/officeDocument/2006/relationships/hyperlink" Target="&#28187;&#25935;&#24863;&#36939;&#21205;.mp4"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4.xml"/><Relationship Id="rId4" Type="http://schemas.openxmlformats.org/officeDocument/2006/relationships/image" Target="../media/image66.emf"/></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69.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jpeg"/></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3.xml.rels><?xml version="1.0" encoding="UTF-8" standalone="yes"?>
<Relationships xmlns="http://schemas.openxmlformats.org/package/2006/relationships"><Relationship Id="rId3" Type="http://schemas.openxmlformats.org/officeDocument/2006/relationships/image" Target="../media/image134.gif"/><Relationship Id="rId7" Type="http://schemas.openxmlformats.org/officeDocument/2006/relationships/image" Target="../media/image13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png"/><Relationship Id="rId9" Type="http://schemas.openxmlformats.org/officeDocument/2006/relationships/image" Target="../media/image151.png"/></Relationships>
</file>

<file path=ppt/slides/_rels/slide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 Id="rId5" Type="http://schemas.openxmlformats.org/officeDocument/2006/relationships/image" Target="../media/image155.png"/><Relationship Id="rId4"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4.xml"/><Relationship Id="rId5" Type="http://schemas.openxmlformats.org/officeDocument/2006/relationships/image" Target="../media/image159.png"/><Relationship Id="rId4" Type="http://schemas.openxmlformats.org/officeDocument/2006/relationships/image" Target="../media/image158.png"/></Relationships>
</file>

<file path=ppt/slides/_rels/slide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ctrTitle"/>
          </p:nvPr>
        </p:nvSpPr>
        <p:spPr>
          <a:xfrm>
            <a:off x="684213" y="1052513"/>
            <a:ext cx="7772400" cy="1470025"/>
          </a:xfrm>
        </p:spPr>
        <p:txBody>
          <a:bodyPr/>
          <a:lstStyle/>
          <a:p>
            <a:pPr eaLnBrk="1" hangingPunct="1"/>
            <a:r>
              <a:rPr lang="zh-TW" altLang="zh-TW" sz="8000" b="1" dirty="0" smtClean="0">
                <a:solidFill>
                  <a:srgbClr val="CC0000"/>
                </a:solidFill>
                <a:ea typeface="標楷體" pitchFamily="65" charset="-120"/>
              </a:rPr>
              <a:t>貝氏刷牙法</a:t>
            </a:r>
            <a:endParaRPr lang="zh-TW" altLang="en-US" sz="8000" dirty="0" smtClean="0"/>
          </a:p>
        </p:txBody>
      </p:sp>
      <p:sp>
        <p:nvSpPr>
          <p:cNvPr id="3" name="副標題 2"/>
          <p:cNvSpPr>
            <a:spLocks noGrp="1"/>
          </p:cNvSpPr>
          <p:nvPr>
            <p:ph type="subTitle" idx="1"/>
          </p:nvPr>
        </p:nvSpPr>
        <p:spPr>
          <a:xfrm>
            <a:off x="1547664" y="2852936"/>
            <a:ext cx="6400800" cy="1752600"/>
          </a:xfrm>
        </p:spPr>
        <p:txBody>
          <a:bodyPr rtlCol="0">
            <a:normAutofit/>
          </a:bodyPr>
          <a:lstStyle/>
          <a:p>
            <a:pPr eaLnBrk="1" fontAlgn="auto" hangingPunct="1">
              <a:spcAft>
                <a:spcPts val="0"/>
              </a:spcAft>
              <a:buFont typeface="Arial" panose="020B0604020202020204" pitchFamily="34" charset="0"/>
              <a:buNone/>
              <a:defRPr/>
            </a:pPr>
            <a:r>
              <a:rPr lang="zh-TW" altLang="en-US" sz="4400" b="1" dirty="0" smtClean="0"/>
              <a:t>牙醫師公會全國聯合會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1D7BF071-6DA2-4546-8EBD-1B67911EB83B}" type="slidenum">
              <a:rPr lang="en-US" altLang="zh-TW" sz="1200" smtClean="0">
                <a:latin typeface="Arial" charset="0"/>
              </a:rPr>
              <a:pPr eaLnBrk="1" fontAlgn="base" hangingPunct="1">
                <a:spcBef>
                  <a:spcPct val="0"/>
                </a:spcBef>
                <a:spcAft>
                  <a:spcPct val="0"/>
                </a:spcAft>
                <a:buFontTx/>
                <a:buNone/>
              </a:pPr>
              <a:t>10</a:t>
            </a:fld>
            <a:endParaRPr lang="en-US" altLang="zh-TW" sz="1200" smtClean="0">
              <a:latin typeface="Arial" charset="0"/>
            </a:endParaRPr>
          </a:p>
        </p:txBody>
      </p:sp>
      <p:sp>
        <p:nvSpPr>
          <p:cNvPr id="3075" name="標題 1"/>
          <p:cNvSpPr>
            <a:spLocks noGrp="1"/>
          </p:cNvSpPr>
          <p:nvPr>
            <p:ph type="title" idx="4294967295"/>
          </p:nvPr>
        </p:nvSpPr>
        <p:spPr>
          <a:xfrm>
            <a:off x="0" y="476250"/>
            <a:ext cx="6842125" cy="1600200"/>
          </a:xfrm>
        </p:spPr>
        <p:txBody>
          <a:bodyPr rtlCol="0">
            <a:normAutofit fontScale="90000"/>
          </a:bodyPr>
          <a:lstStyle/>
          <a:p>
            <a:pPr eaLnBrk="1" fontAlgn="auto" hangingPunct="1">
              <a:spcAft>
                <a:spcPts val="0"/>
              </a:spcAft>
              <a:defRPr/>
            </a:pPr>
            <a:r>
              <a:rPr lang="zh-TW" altLang="en-US" b="1" smtClean="0">
                <a:solidFill>
                  <a:srgbClr val="CC0000"/>
                </a:solidFill>
                <a:latin typeface="標楷體" pitchFamily="65" charset="-120"/>
                <a:ea typeface="標楷體" pitchFamily="65" charset="-120"/>
              </a:rPr>
              <a:t>選擇正確的潔牙方法</a:t>
            </a:r>
            <a:br>
              <a:rPr lang="zh-TW" altLang="en-US" b="1" smtClean="0">
                <a:solidFill>
                  <a:srgbClr val="CC0000"/>
                </a:solidFill>
                <a:latin typeface="標楷體" pitchFamily="65" charset="-120"/>
                <a:ea typeface="標楷體" pitchFamily="65" charset="-120"/>
              </a:rPr>
            </a:br>
            <a:r>
              <a:rPr lang="zh-TW" altLang="en-US" b="1" smtClean="0">
                <a:solidFill>
                  <a:srgbClr val="CC0000"/>
                </a:solidFill>
                <a:latin typeface="標楷體" pitchFamily="65" charset="-120"/>
                <a:ea typeface="標楷體" pitchFamily="65" charset="-120"/>
              </a:rPr>
              <a:t>培養良好口腔清潔習慣</a:t>
            </a:r>
            <a:r>
              <a:rPr lang="zh-TW" altLang="en-US" sz="2800" b="1" smtClean="0">
                <a:solidFill>
                  <a:srgbClr val="CC0000"/>
                </a:solidFill>
                <a:latin typeface="標楷體" pitchFamily="65" charset="-120"/>
                <a:ea typeface="標楷體" pitchFamily="65" charset="-120"/>
              </a:rPr>
              <a:t> </a:t>
            </a:r>
            <a:r>
              <a:rPr lang="zh-TW" altLang="en-US" b="1" smtClean="0">
                <a:solidFill>
                  <a:srgbClr val="CC0000"/>
                </a:solidFill>
                <a:latin typeface="標楷體" pitchFamily="65" charset="-120"/>
                <a:ea typeface="標楷體" pitchFamily="65" charset="-120"/>
              </a:rPr>
              <a:t/>
            </a:r>
            <a:br>
              <a:rPr lang="zh-TW" altLang="en-US" b="1" smtClean="0">
                <a:solidFill>
                  <a:srgbClr val="CC0000"/>
                </a:solidFill>
                <a:latin typeface="標楷體" pitchFamily="65" charset="-120"/>
                <a:ea typeface="標楷體" pitchFamily="65" charset="-120"/>
              </a:rPr>
            </a:br>
            <a:endParaRPr lang="zh-TW" altLang="en-US" smtClean="0">
              <a:solidFill>
                <a:srgbClr val="CC0000"/>
              </a:solidFill>
            </a:endParaRPr>
          </a:p>
        </p:txBody>
      </p:sp>
      <p:pic>
        <p:nvPicPr>
          <p:cNvPr id="23556" name="Picture 3" desc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4521200" cy="2949575"/>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3" descr="C:\Users\user\Pictures\圖片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213100"/>
            <a:ext cx="43561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748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anose="03000509000000000000" pitchFamily="65" charset="-120"/>
                <a:ea typeface="標楷體" panose="03000509000000000000" pitchFamily="65" charset="-120"/>
              </a:rPr>
              <a:t>學童餐後潔牙效果之</a:t>
            </a:r>
            <a:r>
              <a:rPr lang="zh-TW" altLang="en-US" dirty="0" smtClean="0">
                <a:latin typeface="標楷體" panose="03000509000000000000" pitchFamily="65" charset="-120"/>
                <a:ea typeface="標楷體" panose="03000509000000000000" pitchFamily="65" charset="-120"/>
              </a:rPr>
              <a:t>實證</a:t>
            </a:r>
            <a:endParaRPr lang="zh-TW" altLang="en-US" sz="3600" dirty="0">
              <a:latin typeface="標楷體" panose="03000509000000000000" pitchFamily="65" charset="-120"/>
              <a:ea typeface="標楷體" panose="03000509000000000000" pitchFamily="65" charset="-120"/>
            </a:endParaRPr>
          </a:p>
        </p:txBody>
      </p:sp>
      <p:sp>
        <p:nvSpPr>
          <p:cNvPr id="4" name="內容版面配置區 3"/>
          <p:cNvSpPr>
            <a:spLocks noGrp="1"/>
          </p:cNvSpPr>
          <p:nvPr>
            <p:ph idx="1"/>
          </p:nvPr>
        </p:nvSpPr>
        <p:spPr>
          <a:xfrm>
            <a:off x="457200" y="1600200"/>
            <a:ext cx="8435280" cy="4525963"/>
          </a:xfrm>
        </p:spPr>
        <p:txBody>
          <a:bodyPr/>
          <a:lstStyle/>
          <a:p>
            <a:pPr>
              <a:buFont typeface="Wingdings" panose="05000000000000000000" pitchFamily="2" charset="2"/>
              <a:buChar char="Ø"/>
            </a:pPr>
            <a:r>
              <a:rPr lang="en-US" altLang="zh-TW" sz="2400" dirty="0">
                <a:latin typeface="標楷體" panose="03000509000000000000" pitchFamily="65" charset="-120"/>
                <a:ea typeface="標楷體" panose="03000509000000000000" pitchFamily="65" charset="-120"/>
              </a:rPr>
              <a:t>Community Dent Oral </a:t>
            </a:r>
            <a:r>
              <a:rPr lang="en-US" altLang="zh-TW" sz="2400" dirty="0" err="1">
                <a:latin typeface="標楷體" panose="03000509000000000000" pitchFamily="65" charset="-120"/>
                <a:ea typeface="標楷體" panose="03000509000000000000" pitchFamily="65" charset="-120"/>
              </a:rPr>
              <a:t>Epidemiol</a:t>
            </a:r>
            <a:r>
              <a:rPr lang="en-US" altLang="zh-TW" sz="2400" dirty="0">
                <a:latin typeface="標楷體" panose="03000509000000000000" pitchFamily="65" charset="-120"/>
                <a:ea typeface="標楷體" panose="03000509000000000000" pitchFamily="65" charset="-120"/>
              </a:rPr>
              <a:t> 2016;44:209-215. (</a:t>
            </a:r>
            <a:r>
              <a:rPr lang="zh-TW" altLang="zh-TW" sz="2400" dirty="0">
                <a:latin typeface="標楷體" panose="03000509000000000000" pitchFamily="65" charset="-120"/>
                <a:ea typeface="標楷體" panose="03000509000000000000" pitchFamily="65" charset="-120"/>
              </a:rPr>
              <a:t>社區牙醫學與口腔流行病</a:t>
            </a:r>
            <a:r>
              <a:rPr lang="en-US" altLang="zh-TW" sz="2400" dirty="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zh-TW" sz="2400" dirty="0">
                <a:latin typeface="標楷體" panose="03000509000000000000" pitchFamily="65" charset="-120"/>
                <a:ea typeface="標楷體" panose="03000509000000000000" pitchFamily="65" charset="-120"/>
              </a:rPr>
              <a:t>作者：</a:t>
            </a:r>
            <a:r>
              <a:rPr lang="zh-TW" altLang="zh-TW" sz="2000" dirty="0">
                <a:latin typeface="標楷體" panose="03000509000000000000" pitchFamily="65" charset="-120"/>
                <a:ea typeface="標楷體" panose="03000509000000000000" pitchFamily="65" charset="-120"/>
              </a:rPr>
              <a:t>賴弘明、范靜媛、嚴明芳、陳立昇、賴敏華</a:t>
            </a:r>
            <a:r>
              <a:rPr lang="zh-TW"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邱</a:t>
            </a:r>
            <a:r>
              <a:rPr lang="zh-TW" altLang="zh-TW" sz="2000" dirty="0" smtClean="0">
                <a:latin typeface="標楷體" panose="03000509000000000000" pitchFamily="65" charset="-120"/>
                <a:ea typeface="標楷體" panose="03000509000000000000" pitchFamily="65" charset="-120"/>
              </a:rPr>
              <a:t>月</a:t>
            </a:r>
            <a:r>
              <a:rPr lang="zh-TW" altLang="zh-TW" sz="2000" dirty="0">
                <a:latin typeface="標楷體" panose="03000509000000000000" pitchFamily="65" charset="-120"/>
                <a:ea typeface="標楷體" panose="03000509000000000000" pitchFamily="65" charset="-120"/>
              </a:rPr>
              <a:t>暇。</a:t>
            </a:r>
          </a:p>
          <a:p>
            <a:pPr>
              <a:buFont typeface="Wingdings" panose="05000000000000000000" pitchFamily="2" charset="2"/>
              <a:buChar char="Ø"/>
            </a:pPr>
            <a:r>
              <a:rPr lang="zh-TW" altLang="zh-TW" sz="2400" dirty="0">
                <a:latin typeface="標楷體" panose="03000509000000000000" pitchFamily="65" charset="-120"/>
                <a:ea typeface="標楷體" panose="03000509000000000000" pitchFamily="65" charset="-120"/>
              </a:rPr>
              <a:t>摘要</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zh-TW" altLang="zh-TW" sz="2400" dirty="0" smtClean="0">
                <a:latin typeface="標楷體" panose="03000509000000000000" pitchFamily="65" charset="-120"/>
                <a:ea typeface="標楷體" panose="03000509000000000000" pitchFamily="65" charset="-120"/>
              </a:rPr>
              <a:t>賴弘明</a:t>
            </a:r>
            <a:r>
              <a:rPr lang="zh-TW" altLang="zh-TW" sz="2400" dirty="0">
                <a:latin typeface="標楷體" panose="03000509000000000000" pitchFamily="65" charset="-120"/>
                <a:ea typeface="標楷體" panose="03000509000000000000" pitchFamily="65" charset="-120"/>
              </a:rPr>
              <a:t>等學者對台灣</a:t>
            </a:r>
            <a:r>
              <a:rPr lang="en-US" altLang="zh-TW" sz="2400" dirty="0">
                <a:latin typeface="標楷體" panose="03000509000000000000" pitchFamily="65" charset="-120"/>
                <a:ea typeface="標楷體" panose="03000509000000000000" pitchFamily="65" charset="-120"/>
              </a:rPr>
              <a:t>1993</a:t>
            </a:r>
            <a:r>
              <a:rPr lang="zh-TW" altLang="zh-TW" sz="2400" dirty="0">
                <a:latin typeface="標楷體" panose="03000509000000000000" pitchFamily="65" charset="-120"/>
                <a:ea typeface="標楷體" panose="03000509000000000000" pitchFamily="65" charset="-120"/>
              </a:rPr>
              <a:t>到</a:t>
            </a:r>
            <a:r>
              <a:rPr lang="en-US" altLang="zh-TW" sz="2400" dirty="0">
                <a:latin typeface="標楷體" panose="03000509000000000000" pitchFamily="65" charset="-120"/>
                <a:ea typeface="標楷體" panose="03000509000000000000" pitchFamily="65" charset="-120"/>
              </a:rPr>
              <a:t>2005</a:t>
            </a:r>
            <a:r>
              <a:rPr lang="zh-TW" altLang="zh-TW" sz="2400" dirty="0">
                <a:latin typeface="標楷體" panose="03000509000000000000" pitchFamily="65" charset="-120"/>
                <a:ea typeface="標楷體" panose="03000509000000000000" pitchFamily="65" charset="-120"/>
              </a:rPr>
              <a:t>年之學童潔牙觀摩績優</a:t>
            </a:r>
            <a:r>
              <a:rPr lang="zh-TW" altLang="zh-TW" sz="2400" dirty="0" smtClean="0">
                <a:latin typeface="標楷體" panose="03000509000000000000" pitchFamily="65" charset="-120"/>
                <a:ea typeface="標楷體" panose="03000509000000000000" pitchFamily="65" charset="-120"/>
              </a:rPr>
              <a:t>學</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zh-TW" altLang="zh-TW" sz="2400" dirty="0" smtClean="0">
                <a:latin typeface="標楷體" panose="03000509000000000000" pitchFamily="65" charset="-120"/>
                <a:ea typeface="標楷體" panose="03000509000000000000" pitchFamily="65" charset="-120"/>
              </a:rPr>
              <a:t>校</a:t>
            </a:r>
            <a:r>
              <a:rPr lang="zh-TW" altLang="zh-TW" sz="2400" dirty="0">
                <a:latin typeface="標楷體" panose="03000509000000000000" pitchFamily="65" charset="-120"/>
                <a:ea typeface="標楷體" panose="03000509000000000000" pitchFamily="65" charset="-120"/>
              </a:rPr>
              <a:t>之學童生，作長期追蹤</a:t>
            </a:r>
            <a:r>
              <a:rPr lang="en-US" altLang="zh-TW" sz="2400" dirty="0">
                <a:latin typeface="標楷體" panose="03000509000000000000" pitchFamily="65" charset="-120"/>
                <a:ea typeface="標楷體" panose="03000509000000000000" pitchFamily="65" charset="-120"/>
              </a:rPr>
              <a:t>(4 </a:t>
            </a:r>
            <a:r>
              <a:rPr lang="zh-TW" altLang="zh-TW" sz="2400" dirty="0">
                <a:latin typeface="標楷體" panose="03000509000000000000" pitchFamily="65" charset="-120"/>
                <a:ea typeface="標楷體" panose="03000509000000000000" pitchFamily="65" charset="-120"/>
              </a:rPr>
              <a:t>到</a:t>
            </a:r>
            <a:r>
              <a:rPr lang="en-US" altLang="zh-TW" sz="2400" dirty="0">
                <a:latin typeface="標楷體" panose="03000509000000000000" pitchFamily="65" charset="-120"/>
                <a:ea typeface="標楷體" panose="03000509000000000000" pitchFamily="65" charset="-120"/>
              </a:rPr>
              <a:t>15</a:t>
            </a:r>
            <a:r>
              <a:rPr lang="zh-TW" altLang="zh-TW" sz="2400" dirty="0">
                <a:latin typeface="標楷體" panose="03000509000000000000" pitchFamily="65" charset="-120"/>
                <a:ea typeface="標楷體" panose="03000509000000000000" pitchFamily="65" charset="-120"/>
              </a:rPr>
              <a:t>年，平均約</a:t>
            </a:r>
            <a:r>
              <a:rPr lang="en-US" altLang="zh-TW" sz="2400" dirty="0">
                <a:latin typeface="標楷體" panose="03000509000000000000" pitchFamily="65" charset="-120"/>
                <a:ea typeface="標楷體" panose="03000509000000000000" pitchFamily="65" charset="-120"/>
              </a:rPr>
              <a:t>10</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zh-TW" altLang="zh-TW" sz="2400" dirty="0" smtClean="0">
                <a:latin typeface="標楷體" panose="03000509000000000000" pitchFamily="65" charset="-120"/>
                <a:ea typeface="標楷體" panose="03000509000000000000" pitchFamily="65" charset="-120"/>
              </a:rPr>
              <a:t>發現接受</a:t>
            </a:r>
            <a:r>
              <a:rPr lang="en-US" altLang="zh-TW" sz="2400" dirty="0">
                <a:latin typeface="標楷體" panose="03000509000000000000" pitchFamily="65" charset="-120"/>
                <a:ea typeface="標楷體" panose="03000509000000000000" pitchFamily="65" charset="-120"/>
              </a:rPr>
              <a:t>Bass</a:t>
            </a:r>
            <a:r>
              <a:rPr lang="zh-TW" altLang="zh-TW" sz="2400" dirty="0">
                <a:latin typeface="標楷體" panose="03000509000000000000" pitchFamily="65" charset="-120"/>
                <a:ea typeface="標楷體" panose="03000509000000000000" pitchFamily="65" charset="-120"/>
              </a:rPr>
              <a:t>刷牙法與雙手操作牙線之學童，長期以來</a:t>
            </a:r>
            <a:r>
              <a:rPr lang="zh-TW" altLang="zh-TW" sz="2400" dirty="0" smtClean="0">
                <a:latin typeface="標楷體" panose="03000509000000000000" pitchFamily="65" charset="-120"/>
                <a:ea typeface="標楷體" panose="03000509000000000000" pitchFamily="65" charset="-120"/>
              </a:rPr>
              <a:t>均</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zh-TW" altLang="zh-TW" sz="2400" dirty="0" smtClean="0">
                <a:latin typeface="標楷體" panose="03000509000000000000" pitchFamily="65" charset="-120"/>
                <a:ea typeface="標楷體" panose="03000509000000000000" pitchFamily="65" charset="-120"/>
              </a:rPr>
              <a:t>比</a:t>
            </a:r>
            <a:r>
              <a:rPr lang="zh-TW" altLang="zh-TW" sz="2400" dirty="0">
                <a:latin typeface="標楷體" panose="03000509000000000000" pitchFamily="65" charset="-120"/>
                <a:ea typeface="標楷體" panose="03000509000000000000" pitchFamily="65" charset="-120"/>
              </a:rPr>
              <a:t>未</a:t>
            </a:r>
            <a:r>
              <a:rPr lang="zh-TW" altLang="zh-TW" sz="2400" dirty="0" smtClean="0">
                <a:latin typeface="標楷體" panose="03000509000000000000" pitchFamily="65" charset="-120"/>
                <a:ea typeface="標楷體" panose="03000509000000000000" pitchFamily="65" charset="-120"/>
              </a:rPr>
              <a:t>接受</a:t>
            </a:r>
            <a:r>
              <a:rPr lang="zh-TW" altLang="zh-TW" sz="2400" dirty="0">
                <a:latin typeface="標楷體" panose="03000509000000000000" pitchFamily="65" charset="-120"/>
                <a:ea typeface="標楷體" panose="03000509000000000000" pitchFamily="65" charset="-120"/>
              </a:rPr>
              <a:t>訓練之同班同學有較好之口腔衛生，牙周情況</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zh-TW" altLang="zh-TW" sz="2400" dirty="0" smtClean="0">
                <a:latin typeface="標楷體" panose="03000509000000000000" pitchFamily="65" charset="-120"/>
                <a:ea typeface="標楷體" panose="03000509000000000000" pitchFamily="65" charset="-120"/>
              </a:rPr>
              <a:t>與</a:t>
            </a:r>
            <a:r>
              <a:rPr lang="zh-TW" altLang="zh-TW" sz="2400" dirty="0">
                <a:latin typeface="標楷體" panose="03000509000000000000" pitchFamily="65" charset="-120"/>
                <a:ea typeface="標楷體" panose="03000509000000000000" pitchFamily="65" charset="-120"/>
              </a:rPr>
              <a:t>較</a:t>
            </a:r>
            <a:r>
              <a:rPr lang="zh-TW" altLang="zh-TW" sz="2400" dirty="0" smtClean="0">
                <a:latin typeface="標楷體" panose="03000509000000000000" pitchFamily="65" charset="-120"/>
                <a:ea typeface="標楷體" panose="03000509000000000000" pitchFamily="65" charset="-120"/>
              </a:rPr>
              <a:t>少之</a:t>
            </a:r>
            <a:r>
              <a:rPr lang="zh-TW" altLang="zh-TW" sz="2400" dirty="0">
                <a:latin typeface="標楷體" panose="03000509000000000000" pitchFamily="65" charset="-120"/>
                <a:ea typeface="標楷體" panose="03000509000000000000" pitchFamily="65" charset="-120"/>
              </a:rPr>
              <a:t>蛀牙，且達統計意義。</a:t>
            </a:r>
          </a:p>
          <a:p>
            <a:pPr>
              <a:buFont typeface="Wingdings" panose="05000000000000000000" pitchFamily="2" charset="2"/>
              <a:buChar char="Ø"/>
            </a:pP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88058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學童餐後潔牙效果之</a:t>
            </a:r>
            <a:r>
              <a:rPr lang="zh-TW" altLang="en-US" dirty="0" smtClean="0">
                <a:latin typeface="標楷體" panose="03000509000000000000" pitchFamily="65" charset="-120"/>
                <a:ea typeface="標楷體" panose="03000509000000000000" pitchFamily="65" charset="-120"/>
              </a:rPr>
              <a:t>實證</a:t>
            </a:r>
            <a:r>
              <a:rPr lang="en-US" altLang="zh-TW" dirty="0" smtClean="0">
                <a:latin typeface="標楷體" panose="03000509000000000000" pitchFamily="65" charset="-120"/>
                <a:ea typeface="標楷體" panose="03000509000000000000" pitchFamily="65" charset="-120"/>
              </a:rPr>
              <a:t>-</a:t>
            </a:r>
            <a:r>
              <a:rPr lang="zh-TW" altLang="en-US" sz="3100" dirty="0" smtClean="0">
                <a:latin typeface="標楷體" panose="03000509000000000000" pitchFamily="65" charset="-120"/>
                <a:ea typeface="標楷體" panose="03000509000000000000" pitchFamily="65" charset="-120"/>
              </a:rPr>
              <a:t>賴弘明</a:t>
            </a:r>
            <a:r>
              <a:rPr lang="zh-TW" altLang="en-US" sz="3100" dirty="0">
                <a:latin typeface="標楷體" panose="03000509000000000000" pitchFamily="65" charset="-120"/>
                <a:ea typeface="標楷體" panose="03000509000000000000" pitchFamily="65" charset="-120"/>
              </a:rPr>
              <a:t>醫師</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4254457446"/>
              </p:ext>
            </p:extLst>
          </p:nvPr>
        </p:nvGraphicFramePr>
        <p:xfrm>
          <a:off x="467543" y="1412776"/>
          <a:ext cx="8208914" cy="4032449"/>
        </p:xfrm>
        <a:graphic>
          <a:graphicData uri="http://schemas.openxmlformats.org/drawingml/2006/table">
            <a:tbl>
              <a:tblPr firstRow="1" firstCol="1" bandRow="1"/>
              <a:tblGrid>
                <a:gridCol w="2051922"/>
                <a:gridCol w="2051922"/>
                <a:gridCol w="2051922"/>
                <a:gridCol w="2053148"/>
              </a:tblGrid>
              <a:tr h="564218">
                <a:tc>
                  <a:txBody>
                    <a:bodyPr/>
                    <a:lstStyle/>
                    <a:p>
                      <a:pPr>
                        <a:spcAft>
                          <a:spcPts val="0"/>
                        </a:spcAft>
                      </a:pPr>
                      <a:r>
                        <a:rPr lang="en-US" sz="2400" b="1" kern="100">
                          <a:effectLst/>
                          <a:latin typeface="Times New Roman"/>
                          <a:ea typeface="標楷體"/>
                          <a:cs typeface="Times New Roman"/>
                        </a:rPr>
                        <a:t> </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2400" kern="100">
                          <a:effectLst/>
                          <a:latin typeface="Times New Roman"/>
                          <a:ea typeface="標楷體"/>
                          <a:cs typeface="Times New Roman"/>
                        </a:rPr>
                        <a:t>介入組</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2400" kern="100">
                          <a:effectLst/>
                          <a:latin typeface="Times New Roman"/>
                          <a:ea typeface="標楷體"/>
                          <a:cs typeface="Times New Roman"/>
                        </a:rPr>
                        <a:t>對照組</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2400" kern="100">
                          <a:effectLst/>
                          <a:latin typeface="Times New Roman"/>
                          <a:ea typeface="標楷體"/>
                          <a:cs typeface="Times New Roman"/>
                        </a:rPr>
                        <a:t>相對風險</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218">
                <a:tc>
                  <a:txBody>
                    <a:bodyPr/>
                    <a:lstStyle/>
                    <a:p>
                      <a:pPr>
                        <a:spcAft>
                          <a:spcPts val="0"/>
                        </a:spcAft>
                      </a:pPr>
                      <a:r>
                        <a:rPr lang="zh-TW" sz="2400" kern="100">
                          <a:effectLst/>
                          <a:latin typeface="Times New Roman"/>
                          <a:ea typeface="標楷體"/>
                          <a:cs typeface="Times New Roman"/>
                        </a:rPr>
                        <a:t>牙菌斑指數</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16.9%</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32.6%</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0.42</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7141">
                <a:tc>
                  <a:txBody>
                    <a:bodyPr/>
                    <a:lstStyle/>
                    <a:p>
                      <a:pPr>
                        <a:spcAft>
                          <a:spcPts val="0"/>
                        </a:spcAft>
                      </a:pPr>
                      <a:r>
                        <a:rPr lang="zh-TW" sz="2400" kern="100">
                          <a:effectLst/>
                          <a:latin typeface="Times New Roman"/>
                          <a:ea typeface="標楷體"/>
                          <a:cs typeface="Times New Roman"/>
                        </a:rPr>
                        <a:t>牙結石與囊袋</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75.0%</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90.8%</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0.26</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218">
                <a:tc>
                  <a:txBody>
                    <a:bodyPr/>
                    <a:lstStyle/>
                    <a:p>
                      <a:pPr>
                        <a:spcAft>
                          <a:spcPts val="0"/>
                        </a:spcAft>
                      </a:pPr>
                      <a:r>
                        <a:rPr lang="zh-TW" sz="2400" kern="100">
                          <a:effectLst/>
                          <a:latin typeface="Times New Roman"/>
                          <a:ea typeface="標楷體"/>
                          <a:cs typeface="Times New Roman"/>
                        </a:rPr>
                        <a:t>無齲齒率</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29.2%</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11.7%</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 </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218">
                <a:tc>
                  <a:txBody>
                    <a:bodyPr/>
                    <a:lstStyle/>
                    <a:p>
                      <a:pPr>
                        <a:spcAft>
                          <a:spcPts val="0"/>
                        </a:spcAft>
                      </a:pPr>
                      <a:r>
                        <a:rPr lang="en-US" sz="2400" kern="100">
                          <a:effectLst/>
                          <a:latin typeface="Times New Roman"/>
                          <a:ea typeface="標楷體"/>
                          <a:cs typeface="Times New Roman"/>
                        </a:rPr>
                        <a:t>DMFT (</a:t>
                      </a:r>
                      <a:r>
                        <a:rPr lang="zh-TW" sz="2400" kern="100">
                          <a:effectLst/>
                          <a:latin typeface="Times New Roman"/>
                          <a:ea typeface="標楷體"/>
                          <a:cs typeface="Times New Roman"/>
                        </a:rPr>
                        <a:t>顆數</a:t>
                      </a:r>
                      <a:r>
                        <a:rPr lang="en-US" sz="2400" kern="100">
                          <a:effectLst/>
                          <a:latin typeface="Times New Roman"/>
                          <a:ea typeface="標楷體"/>
                          <a:cs typeface="Times New Roman"/>
                        </a:rPr>
                        <a:t>)</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4.1</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6.2</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0.67</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218">
                <a:tc>
                  <a:txBody>
                    <a:bodyPr/>
                    <a:lstStyle/>
                    <a:p>
                      <a:pPr>
                        <a:spcAft>
                          <a:spcPts val="0"/>
                        </a:spcAft>
                      </a:pPr>
                      <a:r>
                        <a:rPr lang="en-US" sz="2400" kern="100">
                          <a:effectLst/>
                          <a:latin typeface="Times New Roman"/>
                          <a:ea typeface="標楷體"/>
                          <a:cs typeface="Times New Roman"/>
                        </a:rPr>
                        <a:t>DMFS (</a:t>
                      </a:r>
                      <a:r>
                        <a:rPr lang="zh-TW" sz="2400" kern="100">
                          <a:effectLst/>
                          <a:latin typeface="Times New Roman"/>
                          <a:ea typeface="標楷體"/>
                          <a:cs typeface="Times New Roman"/>
                        </a:rPr>
                        <a:t>面數</a:t>
                      </a:r>
                      <a:r>
                        <a:rPr lang="en-US" sz="2400" kern="100">
                          <a:effectLst/>
                          <a:latin typeface="Times New Roman"/>
                          <a:ea typeface="標楷體"/>
                          <a:cs typeface="Times New Roman"/>
                        </a:rPr>
                        <a:t>)</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6.6</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11.0</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0.64</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218">
                <a:tc>
                  <a:txBody>
                    <a:bodyPr/>
                    <a:lstStyle/>
                    <a:p>
                      <a:pPr>
                        <a:spcAft>
                          <a:spcPts val="0"/>
                        </a:spcAft>
                      </a:pPr>
                      <a:r>
                        <a:rPr lang="zh-TW" sz="2400" kern="100">
                          <a:effectLst/>
                          <a:latin typeface="Times New Roman"/>
                          <a:ea typeface="標楷體"/>
                          <a:cs typeface="Times New Roman"/>
                        </a:rPr>
                        <a:t>齲齒填補率</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88.1%</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a:effectLst/>
                          <a:latin typeface="Times New Roman"/>
                          <a:ea typeface="標楷體"/>
                          <a:cs typeface="Times New Roman"/>
                        </a:rPr>
                        <a:t>77.8%</a:t>
                      </a:r>
                      <a:endParaRPr lang="zh-TW" sz="2400" kern="10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100" dirty="0">
                          <a:effectLst/>
                          <a:latin typeface="Times New Roman"/>
                          <a:ea typeface="標楷體"/>
                          <a:cs typeface="Times New Roman"/>
                        </a:rPr>
                        <a:t> </a:t>
                      </a:r>
                      <a:endParaRPr lang="zh-TW" sz="24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467544" y="5733256"/>
            <a:ext cx="7992888" cy="954107"/>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結果在口腔衛生、齲齒、牙周病、填補率方面，介入組明顯優於對照組，且具統計意義</a:t>
            </a:r>
          </a:p>
        </p:txBody>
      </p:sp>
    </p:spTree>
    <p:extLst>
      <p:ext uri="{BB962C8B-B14F-4D97-AF65-F5344CB8AC3E}">
        <p14:creationId xmlns:p14="http://schemas.microsoft.com/office/powerpoint/2010/main" val="428422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b="1" dirty="0">
                <a:latin typeface="標楷體" panose="03000509000000000000" pitchFamily="65" charset="-120"/>
                <a:ea typeface="標楷體" panose="03000509000000000000" pitchFamily="65" charset="-120"/>
              </a:rPr>
              <a:t>結論 </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pPr>
              <a:lnSpc>
                <a:spcPct val="150000"/>
              </a:lnSpc>
            </a:pPr>
            <a:r>
              <a:rPr lang="zh-TW" altLang="zh-TW" dirty="0" smtClean="0">
                <a:latin typeface="標楷體" panose="03000509000000000000" pitchFamily="65" charset="-120"/>
                <a:ea typeface="標楷體" panose="03000509000000000000" pitchFamily="65" charset="-120"/>
              </a:rPr>
              <a:t>本</a:t>
            </a:r>
            <a:r>
              <a:rPr lang="zh-TW" altLang="zh-TW" dirty="0">
                <a:latin typeface="標楷體" panose="03000509000000000000" pitchFamily="65" charset="-120"/>
                <a:ea typeface="標楷體" panose="03000509000000000000" pitchFamily="65" charset="-120"/>
              </a:rPr>
              <a:t>研究確立一有效之潔牙教育模式，如好好執行，不但可建立</a:t>
            </a:r>
            <a:r>
              <a:rPr lang="zh-TW" altLang="zh-TW" dirty="0" smtClean="0">
                <a:latin typeface="標楷體" panose="03000509000000000000" pitchFamily="65" charset="-120"/>
                <a:ea typeface="標楷體" panose="03000509000000000000" pitchFamily="65" charset="-120"/>
              </a:rPr>
              <a:t>良好潔</a:t>
            </a:r>
            <a:r>
              <a:rPr lang="zh-TW" altLang="zh-TW" dirty="0">
                <a:latin typeface="標楷體" panose="03000509000000000000" pitchFamily="65" charset="-120"/>
                <a:ea typeface="標楷體" panose="03000509000000000000" pitchFamily="65" charset="-120"/>
              </a:rPr>
              <a:t>牙習慣，而且長期可減少約</a:t>
            </a:r>
            <a:r>
              <a:rPr lang="en-US" altLang="zh-TW" dirty="0">
                <a:latin typeface="標楷體" panose="03000509000000000000" pitchFamily="65" charset="-120"/>
                <a:ea typeface="標楷體" panose="03000509000000000000" pitchFamily="65" charset="-120"/>
              </a:rPr>
              <a:t>35%</a:t>
            </a:r>
            <a:r>
              <a:rPr lang="zh-TW" altLang="zh-TW" dirty="0">
                <a:latin typeface="標楷體" panose="03000509000000000000" pitchFamily="65" charset="-120"/>
                <a:ea typeface="標楷體" panose="03000509000000000000" pitchFamily="65" charset="-120"/>
              </a:rPr>
              <a:t>之齲齒與</a:t>
            </a:r>
            <a:r>
              <a:rPr lang="en-US" altLang="zh-TW" dirty="0">
                <a:latin typeface="標楷體" panose="03000509000000000000" pitchFamily="65" charset="-120"/>
                <a:ea typeface="標楷體" panose="03000509000000000000" pitchFamily="65" charset="-120"/>
              </a:rPr>
              <a:t>74%</a:t>
            </a:r>
            <a:r>
              <a:rPr lang="zh-TW" altLang="zh-TW" dirty="0">
                <a:latin typeface="標楷體" panose="03000509000000000000" pitchFamily="65" charset="-120"/>
                <a:ea typeface="標楷體" panose="03000509000000000000" pitchFamily="65" charset="-120"/>
              </a:rPr>
              <a:t>之牙周病</a:t>
            </a:r>
            <a:r>
              <a:rPr lang="zh-TW" altLang="zh-TW" dirty="0"/>
              <a:t>。</a:t>
            </a:r>
          </a:p>
          <a:p>
            <a:pPr marL="0" indent="0">
              <a:buNone/>
            </a:pPr>
            <a:endParaRPr lang="zh-TW" altLang="zh-TW" dirty="0"/>
          </a:p>
        </p:txBody>
      </p:sp>
    </p:spTree>
    <p:extLst>
      <p:ext uri="{BB962C8B-B14F-4D97-AF65-F5344CB8AC3E}">
        <p14:creationId xmlns:p14="http://schemas.microsoft.com/office/powerpoint/2010/main" val="3194696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normAutofit fontScale="90000"/>
          </a:bodyPr>
          <a:lstStyle/>
          <a:p>
            <a:pPr eaLnBrk="1" hangingPunct="1"/>
            <a:r>
              <a:rPr lang="zh-TW" altLang="en-US" sz="5400" dirty="0" smtClean="0">
                <a:latin typeface="標楷體" panose="03000509000000000000" pitchFamily="65" charset="-120"/>
                <a:ea typeface="標楷體" panose="03000509000000000000" pitchFamily="65" charset="-120"/>
              </a:rPr>
              <a:t>潔牙技巧訓練及</a:t>
            </a:r>
            <a:r>
              <a:rPr lang="zh-TW" altLang="en-US" sz="5400" dirty="0" smtClean="0">
                <a:solidFill>
                  <a:srgbClr val="FF0000"/>
                </a:solidFill>
                <a:latin typeface="標楷體" panose="03000509000000000000" pitchFamily="65" charset="-120"/>
                <a:ea typeface="標楷體" panose="03000509000000000000" pitchFamily="65" charset="-120"/>
              </a:rPr>
              <a:t>餐桌</a:t>
            </a:r>
            <a:r>
              <a:rPr lang="zh-TW" altLang="en-US" sz="5400" dirty="0">
                <a:solidFill>
                  <a:srgbClr val="FF0000"/>
                </a:solidFill>
                <a:latin typeface="標楷體" panose="03000509000000000000" pitchFamily="65" charset="-120"/>
                <a:ea typeface="標楷體" panose="03000509000000000000" pitchFamily="65" charset="-120"/>
              </a:rPr>
              <a:t>上潔牙</a:t>
            </a:r>
            <a:endParaRPr lang="zh-TW" altLang="en-US" sz="5400" dirty="0" smtClean="0">
              <a:solidFill>
                <a:srgbClr val="FF0000"/>
              </a:solidFill>
              <a:latin typeface="標楷體" panose="03000509000000000000" pitchFamily="65" charset="-120"/>
              <a:ea typeface="標楷體" panose="03000509000000000000" pitchFamily="65" charset="-120"/>
            </a:endParaRPr>
          </a:p>
        </p:txBody>
      </p:sp>
      <p:sp>
        <p:nvSpPr>
          <p:cNvPr id="12291" name="內容版面配置區 2"/>
          <p:cNvSpPr>
            <a:spLocks noGrp="1"/>
          </p:cNvSpPr>
          <p:nvPr>
            <p:ph sz="half" idx="1"/>
          </p:nvPr>
        </p:nvSpPr>
        <p:spPr>
          <a:xfrm>
            <a:off x="1691680" y="1340768"/>
            <a:ext cx="5760739" cy="5250532"/>
          </a:xfrm>
        </p:spPr>
        <p:style>
          <a:lnRef idx="2">
            <a:schemeClr val="accent1"/>
          </a:lnRef>
          <a:fillRef idx="1">
            <a:schemeClr val="lt1"/>
          </a:fillRef>
          <a:effectRef idx="0">
            <a:schemeClr val="accent1"/>
          </a:effectRef>
          <a:fontRef idx="minor">
            <a:schemeClr val="dk1"/>
          </a:fontRef>
        </p:style>
        <p:txBody>
          <a:bodyPr>
            <a:noAutofit/>
          </a:bodyPr>
          <a:lstStyle/>
          <a:p>
            <a:pPr marL="0" indent="0" eaLnBrk="1" hangingPunct="1">
              <a:buFontTx/>
              <a:buNone/>
              <a:defRPr/>
            </a:pPr>
            <a:r>
              <a:rPr lang="en-US" altLang="zh-TW" sz="2400" dirty="0" smtClean="0">
                <a:solidFill>
                  <a:schemeClr val="tx1"/>
                </a:solidFill>
                <a:latin typeface="標楷體" panose="03000509000000000000" pitchFamily="65" charset="-120"/>
                <a:ea typeface="標楷體" panose="03000509000000000000" pitchFamily="65" charset="-120"/>
              </a:rPr>
              <a:t>1.</a:t>
            </a:r>
            <a:r>
              <a:rPr lang="zh-TW" altLang="en-US" sz="2400" dirty="0" smtClean="0">
                <a:solidFill>
                  <a:schemeClr val="tx1"/>
                </a:solidFill>
                <a:latin typeface="標楷體" panose="03000509000000000000" pitchFamily="65" charset="-120"/>
                <a:ea typeface="標楷體" panose="03000509000000000000" pitchFamily="65" charset="-120"/>
              </a:rPr>
              <a:t>鏡子</a:t>
            </a:r>
            <a:endParaRPr lang="en-US" altLang="zh-TW" sz="2400" dirty="0" smtClean="0">
              <a:solidFill>
                <a:schemeClr val="tx1"/>
              </a:solidFill>
              <a:latin typeface="標楷體" panose="03000509000000000000" pitchFamily="65" charset="-120"/>
              <a:ea typeface="標楷體" panose="03000509000000000000" pitchFamily="65" charset="-120"/>
            </a:endParaRPr>
          </a:p>
          <a:p>
            <a:pPr marL="0" indent="0" eaLnBrk="1" hangingPunct="1">
              <a:buFontTx/>
              <a:buNone/>
              <a:defRPr/>
            </a:pPr>
            <a:r>
              <a:rPr lang="en-US" altLang="zh-TW" sz="2400" dirty="0" smtClean="0">
                <a:solidFill>
                  <a:schemeClr val="tx1"/>
                </a:solidFill>
                <a:latin typeface="標楷體" panose="03000509000000000000" pitchFamily="65" charset="-120"/>
                <a:ea typeface="標楷體" panose="03000509000000000000" pitchFamily="65" charset="-120"/>
              </a:rPr>
              <a:t>2.</a:t>
            </a:r>
            <a:r>
              <a:rPr lang="zh-TW" altLang="en-US" sz="2400" dirty="0" smtClean="0">
                <a:solidFill>
                  <a:schemeClr val="tx1"/>
                </a:solidFill>
                <a:latin typeface="標楷體" panose="03000509000000000000" pitchFamily="65" charset="-120"/>
                <a:ea typeface="標楷體" panose="03000509000000000000" pitchFamily="65" charset="-120"/>
              </a:rPr>
              <a:t>牙刷（含氟牙膏</a:t>
            </a:r>
            <a:r>
              <a:rPr lang="en-US" altLang="zh-TW" sz="2400" dirty="0" smtClean="0">
                <a:solidFill>
                  <a:schemeClr val="tx1"/>
                </a:solidFill>
                <a:latin typeface="標楷體" panose="03000509000000000000" pitchFamily="65" charset="-120"/>
                <a:ea typeface="標楷體" panose="03000509000000000000" pitchFamily="65" charset="-120"/>
              </a:rPr>
              <a:t>1000PPM</a:t>
            </a:r>
            <a:r>
              <a:rPr lang="zh-TW" altLang="en-US" sz="2400" dirty="0" smtClean="0">
                <a:solidFill>
                  <a:schemeClr val="tx1"/>
                </a:solidFill>
                <a:latin typeface="標楷體" panose="03000509000000000000" pitchFamily="65" charset="-120"/>
                <a:ea typeface="標楷體" panose="03000509000000000000" pitchFamily="65" charset="-120"/>
              </a:rPr>
              <a:t>以上）</a:t>
            </a:r>
            <a:endParaRPr lang="en-US" altLang="zh-TW" sz="2400" dirty="0" smtClean="0">
              <a:solidFill>
                <a:schemeClr val="tx1"/>
              </a:solidFill>
              <a:latin typeface="標楷體" panose="03000509000000000000" pitchFamily="65" charset="-120"/>
              <a:ea typeface="標楷體" panose="03000509000000000000" pitchFamily="65" charset="-120"/>
            </a:endParaRPr>
          </a:p>
          <a:p>
            <a:pPr marL="0" indent="0">
              <a:buFont typeface="Arial" charset="0"/>
              <a:buNone/>
              <a:defRPr/>
            </a:pPr>
            <a:r>
              <a:rPr lang="en-US" altLang="zh-TW" sz="2400" dirty="0" smtClean="0">
                <a:solidFill>
                  <a:schemeClr val="tx1"/>
                </a:solidFill>
                <a:latin typeface="標楷體" panose="03000509000000000000" pitchFamily="65" charset="-120"/>
                <a:ea typeface="標楷體" panose="03000509000000000000" pitchFamily="65" charset="-120"/>
              </a:rPr>
              <a:t>3.</a:t>
            </a:r>
            <a:r>
              <a:rPr lang="zh-TW" altLang="en-US" sz="2400" dirty="0" smtClean="0">
                <a:solidFill>
                  <a:schemeClr val="tx1"/>
                </a:solidFill>
                <a:latin typeface="標楷體" panose="03000509000000000000" pitchFamily="65" charset="-120"/>
                <a:ea typeface="標楷體" panose="03000509000000000000" pitchFamily="65" charset="-120"/>
              </a:rPr>
              <a:t>牙線</a:t>
            </a:r>
            <a:r>
              <a:rPr lang="en-US" altLang="zh-TW" sz="2400" dirty="0" smtClean="0">
                <a:solidFill>
                  <a:schemeClr val="tx1"/>
                </a:solidFill>
                <a:latin typeface="標楷體" panose="03000509000000000000" pitchFamily="65" charset="-120"/>
                <a:ea typeface="標楷體" panose="03000509000000000000" pitchFamily="65" charset="-120"/>
              </a:rPr>
              <a:t>(</a:t>
            </a:r>
            <a:r>
              <a:rPr lang="zh-TW" altLang="en-US" sz="2400" dirty="0" smtClean="0">
                <a:solidFill>
                  <a:schemeClr val="tx1"/>
                </a:solidFill>
                <a:latin typeface="標楷體" panose="03000509000000000000" pitchFamily="65" charset="-120"/>
                <a:ea typeface="標楷體" panose="03000509000000000000" pitchFamily="65" charset="-120"/>
              </a:rPr>
              <a:t>無臘</a:t>
            </a:r>
            <a:r>
              <a:rPr lang="en-US" altLang="zh-TW" sz="2400" dirty="0" smtClean="0">
                <a:solidFill>
                  <a:schemeClr val="tx1"/>
                </a:solidFill>
                <a:latin typeface="標楷體" panose="03000509000000000000" pitchFamily="65" charset="-120"/>
                <a:ea typeface="標楷體" panose="03000509000000000000" pitchFamily="65" charset="-120"/>
              </a:rPr>
              <a:t>)-</a:t>
            </a:r>
            <a:r>
              <a:rPr lang="zh-TW" altLang="en-US" sz="2400" dirty="0" smtClean="0">
                <a:solidFill>
                  <a:schemeClr val="tx1"/>
                </a:solidFill>
                <a:latin typeface="標楷體" panose="03000509000000000000" pitchFamily="65" charset="-120"/>
                <a:ea typeface="標楷體" panose="03000509000000000000" pitchFamily="65" charset="-120"/>
              </a:rPr>
              <a:t>牙線</a:t>
            </a:r>
            <a:r>
              <a:rPr lang="en-US" altLang="zh-TW" sz="2400" dirty="0">
                <a:solidFill>
                  <a:schemeClr val="tx1"/>
                </a:solidFill>
                <a:latin typeface="標楷體" panose="03000509000000000000" pitchFamily="65" charset="-120"/>
                <a:ea typeface="標楷體" panose="03000509000000000000" pitchFamily="65" charset="-120"/>
              </a:rPr>
              <a:t>(</a:t>
            </a:r>
            <a:r>
              <a:rPr lang="zh-TW" altLang="en-US" sz="2400" dirty="0" smtClean="0">
                <a:solidFill>
                  <a:schemeClr val="tx1"/>
                </a:solidFill>
                <a:latin typeface="標楷體" panose="03000509000000000000" pitchFamily="65" charset="-120"/>
                <a:ea typeface="標楷體" panose="03000509000000000000" pitchFamily="65" charset="-120"/>
              </a:rPr>
              <a:t>棒</a:t>
            </a:r>
            <a:r>
              <a:rPr lang="en-US" altLang="zh-TW" sz="2400" dirty="0" smtClean="0">
                <a:solidFill>
                  <a:schemeClr val="tx1"/>
                </a:solidFill>
                <a:latin typeface="標楷體" panose="03000509000000000000" pitchFamily="65" charset="-120"/>
                <a:ea typeface="標楷體" panose="03000509000000000000" pitchFamily="65" charset="-120"/>
              </a:rPr>
              <a:t>)</a:t>
            </a:r>
          </a:p>
          <a:p>
            <a:pPr marL="0" indent="0" eaLnBrk="1" hangingPunct="1">
              <a:buFontTx/>
              <a:buNone/>
              <a:defRPr/>
            </a:pPr>
            <a:r>
              <a:rPr lang="en-US" altLang="zh-TW" sz="2400" dirty="0" smtClean="0">
                <a:solidFill>
                  <a:schemeClr val="tx1"/>
                </a:solidFill>
                <a:latin typeface="標楷體" panose="03000509000000000000" pitchFamily="65" charset="-120"/>
                <a:ea typeface="標楷體" panose="03000509000000000000" pitchFamily="65" charset="-120"/>
              </a:rPr>
              <a:t>4.</a:t>
            </a:r>
            <a:r>
              <a:rPr lang="zh-TW" altLang="en-US" sz="2400" dirty="0" smtClean="0">
                <a:solidFill>
                  <a:schemeClr val="tx1"/>
                </a:solidFill>
                <a:latin typeface="標楷體" panose="03000509000000000000" pitchFamily="65" charset="-120"/>
                <a:ea typeface="標楷體" panose="03000509000000000000" pitchFamily="65" charset="-120"/>
              </a:rPr>
              <a:t>衛生紙、手帕</a:t>
            </a:r>
            <a:endParaRPr lang="en-US" altLang="zh-TW" sz="2400" dirty="0" smtClean="0">
              <a:solidFill>
                <a:schemeClr val="tx1"/>
              </a:solidFill>
              <a:latin typeface="標楷體" panose="03000509000000000000" pitchFamily="65" charset="-120"/>
              <a:ea typeface="標楷體" panose="03000509000000000000" pitchFamily="65" charset="-120"/>
            </a:endParaRPr>
          </a:p>
          <a:p>
            <a:pPr marL="0" indent="0" eaLnBrk="1" hangingPunct="1">
              <a:buFontTx/>
              <a:buNone/>
              <a:defRPr/>
            </a:pPr>
            <a:r>
              <a:rPr lang="en-US" altLang="zh-TW" sz="2400" dirty="0" smtClean="0">
                <a:solidFill>
                  <a:schemeClr val="tx1"/>
                </a:solidFill>
                <a:latin typeface="標楷體" panose="03000509000000000000" pitchFamily="65" charset="-120"/>
                <a:ea typeface="標楷體" panose="03000509000000000000" pitchFamily="65" charset="-120"/>
              </a:rPr>
              <a:t>5.</a:t>
            </a:r>
            <a:r>
              <a:rPr lang="zh-TW" altLang="en-US" sz="2400" dirty="0" smtClean="0">
                <a:solidFill>
                  <a:srgbClr val="FF0000"/>
                </a:solidFill>
                <a:latin typeface="標楷體" panose="03000509000000000000" pitchFamily="65" charset="-120"/>
                <a:ea typeface="標楷體" panose="03000509000000000000" pitchFamily="65" charset="-120"/>
              </a:rPr>
              <a:t>杯子</a:t>
            </a:r>
            <a:r>
              <a:rPr lang="en-US" altLang="zh-TW" sz="2400" dirty="0" smtClean="0">
                <a:solidFill>
                  <a:srgbClr val="FF0000"/>
                </a:solidFill>
                <a:latin typeface="標楷體" panose="03000509000000000000" pitchFamily="65" charset="-120"/>
                <a:ea typeface="標楷體" panose="03000509000000000000" pitchFamily="65" charset="-120"/>
              </a:rPr>
              <a:t>(</a:t>
            </a:r>
            <a:r>
              <a:rPr lang="zh-TW" altLang="en-US" sz="2400" dirty="0" smtClean="0">
                <a:solidFill>
                  <a:srgbClr val="FF0000"/>
                </a:solidFill>
                <a:latin typeface="標楷體" panose="03000509000000000000" pitchFamily="65" charset="-120"/>
                <a:ea typeface="標楷體" panose="03000509000000000000" pitchFamily="65" charset="-120"/>
              </a:rPr>
              <a:t>水壺、漱口杯</a:t>
            </a:r>
            <a:r>
              <a:rPr lang="en-US" altLang="zh-TW" sz="2400" dirty="0" smtClean="0">
                <a:solidFill>
                  <a:srgbClr val="FF0000"/>
                </a:solidFill>
                <a:latin typeface="標楷體" panose="03000509000000000000" pitchFamily="65" charset="-120"/>
                <a:ea typeface="標楷體" panose="03000509000000000000" pitchFamily="65" charset="-120"/>
              </a:rPr>
              <a:t>)-</a:t>
            </a:r>
            <a:r>
              <a:rPr lang="zh-TW" altLang="en-US" sz="2400" dirty="0" smtClean="0">
                <a:solidFill>
                  <a:schemeClr val="tx1"/>
                </a:solidFill>
                <a:latin typeface="標楷體" panose="03000509000000000000" pitchFamily="65" charset="-120"/>
                <a:ea typeface="標楷體" panose="03000509000000000000" pitchFamily="65" charset="-120"/>
              </a:rPr>
              <a:t>潔牙之前請先</a:t>
            </a:r>
            <a:endParaRPr lang="en-US" altLang="zh-TW" sz="2400" dirty="0" smtClean="0">
              <a:solidFill>
                <a:schemeClr val="tx1"/>
              </a:solidFill>
              <a:latin typeface="標楷體" panose="03000509000000000000" pitchFamily="65" charset="-120"/>
              <a:ea typeface="標楷體" panose="03000509000000000000" pitchFamily="65" charset="-120"/>
            </a:endParaRPr>
          </a:p>
          <a:p>
            <a:pPr marL="0" indent="0" eaLnBrk="1" hangingPunct="1">
              <a:buFontTx/>
              <a:buNone/>
              <a:defRPr/>
            </a:pPr>
            <a:r>
              <a:rPr lang="zh-TW" altLang="en-US" sz="2400" dirty="0">
                <a:solidFill>
                  <a:schemeClr val="tx1"/>
                </a:solidFill>
                <a:latin typeface="標楷體" panose="03000509000000000000" pitchFamily="65" charset="-120"/>
                <a:ea typeface="標楷體" panose="03000509000000000000" pitchFamily="65" charset="-120"/>
              </a:rPr>
              <a:t> </a:t>
            </a:r>
            <a:r>
              <a:rPr lang="zh-TW" altLang="en-US" sz="2400" dirty="0" smtClean="0">
                <a:solidFill>
                  <a:schemeClr val="tx1"/>
                </a:solidFill>
                <a:latin typeface="標楷體" panose="03000509000000000000" pitchFamily="65" charset="-120"/>
                <a:ea typeface="標楷體" panose="03000509000000000000" pitchFamily="65" charset="-120"/>
              </a:rPr>
              <a:t> 去除口腔內食物殘渣再潔牙</a:t>
            </a:r>
            <a:endParaRPr lang="en-US" altLang="zh-TW" sz="2400" dirty="0" smtClean="0">
              <a:solidFill>
                <a:schemeClr val="tx1"/>
              </a:solidFill>
              <a:latin typeface="標楷體" panose="03000509000000000000" pitchFamily="65" charset="-120"/>
              <a:ea typeface="標楷體" panose="03000509000000000000" pitchFamily="65" charset="-120"/>
            </a:endParaRPr>
          </a:p>
          <a:p>
            <a:pPr marL="0" indent="0" eaLnBrk="1" hangingPunct="1">
              <a:buFontTx/>
              <a:buNone/>
              <a:defRPr/>
            </a:pPr>
            <a:r>
              <a:rPr lang="en-US" altLang="zh-TW" sz="2400" dirty="0">
                <a:solidFill>
                  <a:schemeClr val="tx1"/>
                </a:solidFill>
                <a:latin typeface="標楷體" panose="03000509000000000000" pitchFamily="65" charset="-120"/>
                <a:ea typeface="標楷體" panose="03000509000000000000" pitchFamily="65" charset="-120"/>
              </a:rPr>
              <a:t> </a:t>
            </a:r>
            <a:r>
              <a:rPr lang="en-US" altLang="zh-TW" sz="2400" dirty="0" smtClean="0">
                <a:solidFill>
                  <a:srgbClr val="C00000"/>
                </a:solidFill>
                <a:latin typeface="標楷體" panose="03000509000000000000" pitchFamily="65" charset="-120"/>
                <a:ea typeface="標楷體" panose="03000509000000000000" pitchFamily="65" charset="-120"/>
              </a:rPr>
              <a:t>*5</a:t>
            </a:r>
            <a:r>
              <a:rPr lang="zh-TW" altLang="en-US" sz="2400" dirty="0" smtClean="0">
                <a:solidFill>
                  <a:srgbClr val="C00000"/>
                </a:solidFill>
                <a:latin typeface="標楷體" panose="03000509000000000000" pitchFamily="65" charset="-120"/>
                <a:ea typeface="標楷體" panose="03000509000000000000" pitchFamily="65" charset="-120"/>
              </a:rPr>
              <a:t>口水餐桌上潔牙</a:t>
            </a:r>
            <a:r>
              <a:rPr lang="en-US" altLang="zh-TW" sz="2400" dirty="0" smtClean="0">
                <a:solidFill>
                  <a:srgbClr val="C00000"/>
                </a:solidFill>
                <a:latin typeface="標楷體" panose="03000509000000000000" pitchFamily="65" charset="-120"/>
                <a:ea typeface="標楷體" panose="03000509000000000000" pitchFamily="65" charset="-120"/>
              </a:rPr>
              <a:t>(120-150cc):</a:t>
            </a:r>
          </a:p>
          <a:p>
            <a:pPr marL="0" indent="0">
              <a:buNone/>
              <a:defRPr/>
            </a:pPr>
            <a:r>
              <a:rPr lang="zh-TW" altLang="en-US" sz="2400" dirty="0">
                <a:solidFill>
                  <a:srgbClr val="C00000"/>
                </a:solidFill>
                <a:latin typeface="標楷體" panose="03000509000000000000" pitchFamily="65" charset="-120"/>
                <a:ea typeface="標楷體" panose="03000509000000000000" pitchFamily="65" charset="-120"/>
              </a:rPr>
              <a:t> </a:t>
            </a:r>
            <a:r>
              <a:rPr lang="zh-TW" altLang="en-US" sz="2400" dirty="0" smtClean="0">
                <a:solidFill>
                  <a:srgbClr val="C00000"/>
                </a:solidFill>
                <a:latin typeface="標楷體" panose="03000509000000000000" pitchFamily="65" charset="-120"/>
                <a:ea typeface="標楷體" panose="03000509000000000000" pitchFamily="65" charset="-120"/>
              </a:rPr>
              <a:t> </a:t>
            </a:r>
            <a:r>
              <a:rPr lang="en-US" altLang="zh-TW" sz="2400" dirty="0" smtClean="0">
                <a:solidFill>
                  <a:srgbClr val="C00000"/>
                </a:solidFill>
                <a:latin typeface="標楷體" panose="03000509000000000000" pitchFamily="65" charset="-120"/>
                <a:ea typeface="標楷體" panose="03000509000000000000" pitchFamily="65" charset="-120"/>
              </a:rPr>
              <a:t>1.3</a:t>
            </a:r>
            <a:r>
              <a:rPr lang="zh-TW" altLang="en-US" sz="2400" dirty="0" smtClean="0">
                <a:solidFill>
                  <a:srgbClr val="C00000"/>
                </a:solidFill>
                <a:latin typeface="標楷體" panose="03000509000000000000" pitchFamily="65" charset="-120"/>
                <a:ea typeface="標楷體" panose="03000509000000000000" pitchFamily="65" charset="-120"/>
              </a:rPr>
              <a:t>口水</a:t>
            </a:r>
            <a:r>
              <a:rPr lang="en-US" altLang="zh-TW" sz="2400" dirty="0" smtClean="0">
                <a:solidFill>
                  <a:srgbClr val="C00000"/>
                </a:solidFill>
                <a:latin typeface="標楷體" panose="03000509000000000000" pitchFamily="65" charset="-120"/>
                <a:ea typeface="標楷體" panose="03000509000000000000" pitchFamily="65" charset="-120"/>
              </a:rPr>
              <a:t>-</a:t>
            </a:r>
            <a:r>
              <a:rPr lang="zh-TW" altLang="en-US" sz="2400" dirty="0" smtClean="0">
                <a:solidFill>
                  <a:srgbClr val="C00000"/>
                </a:solidFill>
                <a:latin typeface="標楷體" panose="03000509000000000000" pitchFamily="65" charset="-120"/>
                <a:ea typeface="標楷體" panose="03000509000000000000" pitchFamily="65" charset="-120"/>
              </a:rPr>
              <a:t>左</a:t>
            </a:r>
            <a:r>
              <a:rPr lang="zh-TW" altLang="en-US" sz="2400" dirty="0">
                <a:solidFill>
                  <a:srgbClr val="C00000"/>
                </a:solidFill>
                <a:latin typeface="標楷體" panose="03000509000000000000" pitchFamily="65" charset="-120"/>
                <a:ea typeface="標楷體" panose="03000509000000000000" pitchFamily="65" charset="-120"/>
              </a:rPr>
              <a:t>漱漱</a:t>
            </a:r>
            <a:r>
              <a:rPr lang="zh-TW" altLang="en-US" sz="2400" dirty="0" smtClean="0">
                <a:solidFill>
                  <a:srgbClr val="C00000"/>
                </a:solidFill>
                <a:latin typeface="標楷體" panose="03000509000000000000" pitchFamily="65" charset="-120"/>
                <a:ea typeface="標楷體" panose="03000509000000000000" pitchFamily="65" charset="-120"/>
              </a:rPr>
              <a:t>右</a:t>
            </a:r>
            <a:r>
              <a:rPr lang="zh-TW" altLang="en-US" sz="2400" dirty="0">
                <a:solidFill>
                  <a:srgbClr val="C00000"/>
                </a:solidFill>
                <a:latin typeface="標楷體" panose="03000509000000000000" pitchFamily="65" charset="-120"/>
                <a:ea typeface="標楷體" panose="03000509000000000000" pitchFamily="65" charset="-120"/>
              </a:rPr>
              <a:t>漱漱</a:t>
            </a:r>
            <a:r>
              <a:rPr lang="zh-TW" altLang="en-US" sz="2400" dirty="0" smtClean="0">
                <a:solidFill>
                  <a:srgbClr val="C00000"/>
                </a:solidFill>
                <a:latin typeface="標楷體" panose="03000509000000000000" pitchFamily="65" charset="-120"/>
                <a:ea typeface="標楷體" panose="03000509000000000000" pitchFamily="65" charset="-120"/>
              </a:rPr>
              <a:t>咕嚕咕嚕吞下口</a:t>
            </a:r>
            <a:endParaRPr lang="en-US" altLang="zh-TW" sz="2400" dirty="0" smtClean="0">
              <a:solidFill>
                <a:srgbClr val="C00000"/>
              </a:solidFill>
              <a:latin typeface="標楷體" panose="03000509000000000000" pitchFamily="65" charset="-120"/>
              <a:ea typeface="標楷體" panose="03000509000000000000" pitchFamily="65" charset="-120"/>
            </a:endParaRPr>
          </a:p>
          <a:p>
            <a:pPr marL="0" indent="0">
              <a:buNone/>
              <a:defRPr/>
            </a:pPr>
            <a:r>
              <a:rPr lang="zh-TW" altLang="en-US" sz="2400" dirty="0" smtClean="0">
                <a:solidFill>
                  <a:srgbClr val="C00000"/>
                </a:solidFill>
                <a:latin typeface="標楷體" panose="03000509000000000000" pitchFamily="65" charset="-120"/>
                <a:ea typeface="標楷體" panose="03000509000000000000" pitchFamily="65" charset="-120"/>
              </a:rPr>
              <a:t>  </a:t>
            </a:r>
            <a:r>
              <a:rPr lang="en-US" altLang="zh-TW" sz="2400" dirty="0" smtClean="0">
                <a:solidFill>
                  <a:srgbClr val="C00000"/>
                </a:solidFill>
                <a:latin typeface="標楷體" panose="03000509000000000000" pitchFamily="65" charset="-120"/>
                <a:ea typeface="標楷體" panose="03000509000000000000" pitchFamily="65" charset="-120"/>
              </a:rPr>
              <a:t>2.</a:t>
            </a:r>
            <a:r>
              <a:rPr lang="zh-TW" altLang="en-US" sz="2400" dirty="0" smtClean="0">
                <a:solidFill>
                  <a:srgbClr val="C00000"/>
                </a:solidFill>
                <a:latin typeface="標楷體" panose="03000509000000000000" pitchFamily="65" charset="-120"/>
                <a:ea typeface="標楷體" panose="03000509000000000000" pitchFamily="65" charset="-120"/>
              </a:rPr>
              <a:t>第</a:t>
            </a:r>
            <a:r>
              <a:rPr lang="en-US" altLang="zh-TW" sz="2400" dirty="0" smtClean="0">
                <a:solidFill>
                  <a:srgbClr val="C00000"/>
                </a:solidFill>
                <a:latin typeface="標楷體" panose="03000509000000000000" pitchFamily="65" charset="-120"/>
                <a:ea typeface="標楷體" panose="03000509000000000000" pitchFamily="65" charset="-120"/>
              </a:rPr>
              <a:t>4</a:t>
            </a:r>
            <a:r>
              <a:rPr lang="zh-TW" altLang="en-US" sz="2400" dirty="0" smtClean="0">
                <a:solidFill>
                  <a:srgbClr val="C00000"/>
                </a:solidFill>
                <a:latin typeface="標楷體" panose="03000509000000000000" pitchFamily="65" charset="-120"/>
                <a:ea typeface="標楷體" panose="03000509000000000000" pitchFamily="65" charset="-120"/>
              </a:rPr>
              <a:t>口水</a:t>
            </a:r>
            <a:r>
              <a:rPr lang="en-US" altLang="zh-TW" sz="2400" dirty="0" smtClean="0">
                <a:solidFill>
                  <a:srgbClr val="C00000"/>
                </a:solidFill>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洗</a:t>
            </a:r>
            <a:r>
              <a:rPr lang="zh-TW" altLang="en-US" sz="2400" dirty="0" smtClean="0">
                <a:solidFill>
                  <a:srgbClr val="C00000"/>
                </a:solidFill>
                <a:latin typeface="標楷體" panose="03000509000000000000" pitchFamily="65" charset="-120"/>
                <a:ea typeface="標楷體" panose="03000509000000000000" pitchFamily="65" charset="-120"/>
              </a:rPr>
              <a:t>牙刷</a:t>
            </a:r>
            <a:r>
              <a:rPr lang="en-US" altLang="zh-TW" sz="2400" dirty="0" smtClean="0">
                <a:solidFill>
                  <a:srgbClr val="C00000"/>
                </a:solidFill>
                <a:latin typeface="標楷體" panose="03000509000000000000" pitchFamily="65" charset="-120"/>
                <a:ea typeface="標楷體" panose="03000509000000000000" pitchFamily="65" charset="-120"/>
              </a:rPr>
              <a:t>.</a:t>
            </a:r>
            <a:r>
              <a:rPr lang="zh-TW" altLang="en-US" sz="2400" dirty="0" smtClean="0">
                <a:solidFill>
                  <a:srgbClr val="C00000"/>
                </a:solidFill>
                <a:latin typeface="標楷體" panose="03000509000000000000" pitchFamily="65" charset="-120"/>
                <a:ea typeface="標楷體" panose="03000509000000000000" pitchFamily="65" charset="-120"/>
              </a:rPr>
              <a:t>  </a:t>
            </a:r>
            <a:endParaRPr lang="en-US" altLang="zh-TW" sz="2400" dirty="0" smtClean="0">
              <a:solidFill>
                <a:srgbClr val="C00000"/>
              </a:solidFill>
              <a:latin typeface="標楷體" panose="03000509000000000000" pitchFamily="65" charset="-120"/>
              <a:ea typeface="標楷體" panose="03000509000000000000" pitchFamily="65" charset="-120"/>
            </a:endParaRPr>
          </a:p>
          <a:p>
            <a:pPr marL="0" indent="0">
              <a:buNone/>
              <a:defRPr/>
            </a:pPr>
            <a:r>
              <a:rPr lang="zh-TW" altLang="en-US" sz="2400" dirty="0">
                <a:solidFill>
                  <a:srgbClr val="C00000"/>
                </a:solidFill>
                <a:latin typeface="標楷體" panose="03000509000000000000" pitchFamily="65" charset="-120"/>
                <a:ea typeface="標楷體" panose="03000509000000000000" pitchFamily="65" charset="-120"/>
              </a:rPr>
              <a:t> </a:t>
            </a:r>
            <a:r>
              <a:rPr lang="zh-TW" altLang="en-US" sz="2400" dirty="0" smtClean="0">
                <a:solidFill>
                  <a:srgbClr val="C00000"/>
                </a:solidFill>
                <a:latin typeface="標楷體" panose="03000509000000000000" pitchFamily="65" charset="-120"/>
                <a:ea typeface="標楷體" panose="03000509000000000000" pitchFamily="65" charset="-120"/>
              </a:rPr>
              <a:t> </a:t>
            </a:r>
            <a:r>
              <a:rPr lang="en-US" altLang="zh-TW" sz="2400" dirty="0" smtClean="0">
                <a:solidFill>
                  <a:srgbClr val="C00000"/>
                </a:solidFill>
                <a:latin typeface="標楷體" panose="03000509000000000000" pitchFamily="65" charset="-120"/>
                <a:ea typeface="標楷體" panose="03000509000000000000" pitchFamily="65" charset="-120"/>
              </a:rPr>
              <a:t>3.</a:t>
            </a:r>
            <a:r>
              <a:rPr lang="zh-TW" altLang="en-US" sz="2400" dirty="0" smtClean="0">
                <a:solidFill>
                  <a:srgbClr val="C00000"/>
                </a:solidFill>
                <a:latin typeface="標楷體" panose="03000509000000000000" pitchFamily="65" charset="-120"/>
                <a:ea typeface="標楷體" panose="03000509000000000000" pitchFamily="65" charset="-120"/>
              </a:rPr>
              <a:t>第</a:t>
            </a:r>
            <a:r>
              <a:rPr lang="en-US" altLang="zh-TW" sz="2400" dirty="0" smtClean="0">
                <a:solidFill>
                  <a:srgbClr val="C00000"/>
                </a:solidFill>
                <a:latin typeface="標楷體" panose="03000509000000000000" pitchFamily="65" charset="-120"/>
                <a:ea typeface="標楷體" panose="03000509000000000000" pitchFamily="65" charset="-120"/>
              </a:rPr>
              <a:t>5</a:t>
            </a:r>
            <a:r>
              <a:rPr lang="zh-TW" altLang="en-US" sz="2400" dirty="0" smtClean="0">
                <a:solidFill>
                  <a:srgbClr val="C00000"/>
                </a:solidFill>
                <a:latin typeface="標楷體" panose="03000509000000000000" pitchFamily="65" charset="-120"/>
                <a:ea typeface="標楷體" panose="03000509000000000000" pitchFamily="65" charset="-120"/>
              </a:rPr>
              <a:t>口水</a:t>
            </a:r>
            <a:r>
              <a:rPr lang="en-US" altLang="zh-TW" sz="2400" dirty="0" smtClean="0">
                <a:solidFill>
                  <a:srgbClr val="C00000"/>
                </a:solidFill>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吐口水</a:t>
            </a:r>
            <a:r>
              <a:rPr lang="zh-TW" altLang="en-US" sz="2400" dirty="0" smtClean="0">
                <a:solidFill>
                  <a:srgbClr val="C00000"/>
                </a:solidFill>
                <a:latin typeface="標楷體" panose="03000509000000000000" pitchFamily="65" charset="-120"/>
                <a:ea typeface="標楷體" panose="03000509000000000000" pitchFamily="65" charset="-120"/>
              </a:rPr>
              <a:t>後再漱</a:t>
            </a:r>
            <a:r>
              <a:rPr lang="en-US" altLang="zh-TW" sz="2400" dirty="0" smtClean="0">
                <a:solidFill>
                  <a:srgbClr val="C00000"/>
                </a:solidFill>
                <a:latin typeface="標楷體" panose="03000509000000000000" pitchFamily="65" charset="-120"/>
                <a:ea typeface="標楷體" panose="03000509000000000000" pitchFamily="65" charset="-120"/>
              </a:rPr>
              <a:t>1</a:t>
            </a:r>
            <a:r>
              <a:rPr lang="zh-TW" altLang="en-US" sz="2400" dirty="0" smtClean="0">
                <a:solidFill>
                  <a:srgbClr val="C00000"/>
                </a:solidFill>
                <a:latin typeface="標楷體" panose="03000509000000000000" pitchFamily="65" charset="-120"/>
                <a:ea typeface="標楷體" panose="03000509000000000000" pitchFamily="65" charset="-120"/>
              </a:rPr>
              <a:t>口</a:t>
            </a:r>
            <a:r>
              <a:rPr lang="en-US" altLang="zh-TW" sz="2400" dirty="0" smtClean="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a:p>
            <a:pPr marL="0" indent="0" eaLnBrk="1" hangingPunct="1">
              <a:buFontTx/>
              <a:buNone/>
              <a:defRPr/>
            </a:pPr>
            <a:r>
              <a:rPr lang="en-US" altLang="zh-TW" sz="2400" dirty="0" smtClean="0">
                <a:solidFill>
                  <a:schemeClr val="tx1"/>
                </a:solidFill>
                <a:latin typeface="標楷體" panose="03000509000000000000" pitchFamily="65" charset="-120"/>
                <a:ea typeface="標楷體" panose="03000509000000000000" pitchFamily="65" charset="-120"/>
              </a:rPr>
              <a:t>6.</a:t>
            </a:r>
            <a:r>
              <a:rPr lang="zh-TW" altLang="en-US" sz="2400" dirty="0" smtClean="0">
                <a:solidFill>
                  <a:schemeClr val="tx1"/>
                </a:solidFill>
                <a:latin typeface="標楷體" panose="03000509000000000000" pitchFamily="65" charset="-120"/>
                <a:ea typeface="標楷體" panose="03000509000000000000" pitchFamily="65" charset="-120"/>
              </a:rPr>
              <a:t>牙菌斑顯示劑</a:t>
            </a:r>
          </a:p>
        </p:txBody>
      </p:sp>
      <p:pic>
        <p:nvPicPr>
          <p:cNvPr id="24580" name="Picture 9" descr="C:\Users\pc616\AppData\Local\Microsoft\Windows\Temporary Internet Files\Content.IE5\LCG27L1K\MC90023086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6612"/>
            <a:ext cx="16557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descr="C:\Documents and Settings\林蔭青\Local Settings\Temporary Internet Files\Content.IE5\62OMFNQ8\MC9002133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4194546"/>
            <a:ext cx="1498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C:\Documents and Settings\林蔭青\Local Settings\Temporary Internet Files\Content.IE5\DO17GD9B\MM900254473[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1773238"/>
            <a:ext cx="15113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389115"/>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sz="quarter"/>
          </p:nvPr>
        </p:nvSpPr>
        <p:spPr>
          <a:xfrm>
            <a:off x="323850" y="188913"/>
            <a:ext cx="6696075" cy="996950"/>
          </a:xfrm>
        </p:spPr>
        <p:txBody>
          <a:bodyPr>
            <a:normAutofit/>
          </a:bodyPr>
          <a:lstStyle/>
          <a:p>
            <a:pPr eaLnBrk="1" hangingPunct="1"/>
            <a:r>
              <a:rPr lang="zh-TW" altLang="en-US" sz="4000" dirty="0" smtClean="0">
                <a:latin typeface="標楷體" pitchFamily="65" charset="-120"/>
              </a:rPr>
              <a:t>年齡有別的潔牙技巧</a:t>
            </a:r>
            <a:r>
              <a:rPr lang="en-US" altLang="zh-TW" sz="4000" dirty="0" smtClean="0">
                <a:latin typeface="標楷體" pitchFamily="65" charset="-120"/>
              </a:rPr>
              <a:t>-2015</a:t>
            </a:r>
            <a:endParaRPr lang="zh-TW" altLang="en-US" sz="4000" dirty="0" smtClean="0">
              <a:solidFill>
                <a:srgbClr val="FFFF00"/>
              </a:solidFill>
              <a:latin typeface="標楷體" pitchFamily="65" charset="-120"/>
            </a:endParaRPr>
          </a:p>
        </p:txBody>
      </p:sp>
      <p:pic>
        <p:nvPicPr>
          <p:cNvPr id="14339"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718300" y="1125538"/>
            <a:ext cx="2159000" cy="1473200"/>
          </a:xfrm>
        </p:spPr>
      </p:pic>
      <p:pic>
        <p:nvPicPr>
          <p:cNvPr id="14340"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5586845" y="2155767"/>
            <a:ext cx="2161309" cy="1479665"/>
          </a:xfrm>
        </p:spPr>
      </p:pic>
      <p:pic>
        <p:nvPicPr>
          <p:cNvPr id="14341" name="Picture 8" descr="floss photo"/>
          <p:cNvPicPr>
            <a:picLocks noChangeAspect="1" noChangeArrowheads="1"/>
          </p:cNvPicPr>
          <p:nvPr/>
        </p:nvPicPr>
        <p:blipFill>
          <a:blip r:embed="rId4">
            <a:extLst>
              <a:ext uri="{28A0092B-C50C-407E-A947-70E740481C1C}">
                <a14:useLocalDpi xmlns:a14="http://schemas.microsoft.com/office/drawing/2010/main" val="0"/>
              </a:ext>
            </a:extLst>
          </a:blip>
          <a:srcRect b="9164"/>
          <a:stretch>
            <a:fillRect/>
          </a:stretch>
        </p:blipFill>
        <p:spPr bwMode="auto">
          <a:xfrm>
            <a:off x="6718300" y="4437063"/>
            <a:ext cx="21494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68313" y="5170488"/>
            <a:ext cx="6249987" cy="1347787"/>
          </a:xfrm>
          <a:prstGeom prst="rect">
            <a:avLst/>
          </a:prstGeom>
        </p:spPr>
        <p:txBody>
          <a:bodyPr>
            <a:spAutoFit/>
          </a:bodyPr>
          <a:lstStyle/>
          <a:p>
            <a:pPr marL="457200" indent="-457200" fontAlgn="auto">
              <a:spcBef>
                <a:spcPct val="20000"/>
              </a:spcBef>
              <a:spcAft>
                <a:spcPts val="0"/>
              </a:spcAft>
              <a:buClr>
                <a:schemeClr val="hlink"/>
              </a:buClr>
              <a:buSzPct val="120000"/>
              <a:buFont typeface="Wingdings" pitchFamily="2" charset="2"/>
              <a:buChar char="Ø"/>
              <a:defRPr/>
            </a:pPr>
            <a:r>
              <a:rPr kumimoji="0" lang="zh-TW" altLang="en-US" sz="2400" b="1" dirty="0">
                <a:solidFill>
                  <a:srgbClr val="FF0000"/>
                </a:solidFill>
                <a:latin typeface="+mn-ea"/>
                <a:ea typeface="+mn-ea"/>
              </a:rPr>
              <a:t>每天至少二次</a:t>
            </a:r>
            <a:r>
              <a:rPr kumimoji="0" lang="en-US" altLang="zh-TW" sz="2400" b="1" dirty="0">
                <a:solidFill>
                  <a:srgbClr val="FF0000"/>
                </a:solidFill>
                <a:latin typeface="+mn-ea"/>
                <a:ea typeface="+mn-ea"/>
              </a:rPr>
              <a:t>(</a:t>
            </a:r>
            <a:r>
              <a:rPr kumimoji="0" lang="zh-TW" altLang="en-US" sz="2400" b="1" dirty="0">
                <a:solidFill>
                  <a:srgbClr val="FF0000"/>
                </a:solidFill>
                <a:latin typeface="+mn-ea"/>
                <a:ea typeface="+mn-ea"/>
              </a:rPr>
              <a:t>早餐後、睡覺前</a:t>
            </a:r>
            <a:r>
              <a:rPr kumimoji="0" lang="en-US" altLang="zh-TW" sz="2400" b="1" dirty="0">
                <a:solidFill>
                  <a:srgbClr val="FF0000"/>
                </a:solidFill>
                <a:latin typeface="+mn-ea"/>
                <a:ea typeface="+mn-ea"/>
              </a:rPr>
              <a:t>)</a:t>
            </a:r>
          </a:p>
          <a:p>
            <a:pPr marL="457200" indent="-457200" fontAlgn="auto">
              <a:spcBef>
                <a:spcPct val="20000"/>
              </a:spcBef>
              <a:spcAft>
                <a:spcPts val="0"/>
              </a:spcAft>
              <a:buClr>
                <a:schemeClr val="hlink"/>
              </a:buClr>
              <a:buSzPct val="120000"/>
              <a:buFont typeface="Wingdings" pitchFamily="2" charset="2"/>
              <a:buChar char="Ø"/>
              <a:defRPr/>
            </a:pPr>
            <a:r>
              <a:rPr kumimoji="0" lang="zh-TW" altLang="en-US" sz="2400" b="1" dirty="0">
                <a:solidFill>
                  <a:srgbClr val="FF0000"/>
                </a:solidFill>
                <a:latin typeface="+mn-ea"/>
                <a:ea typeface="+mn-ea"/>
              </a:rPr>
              <a:t>最好每餐後潔牙，原則上使用含氟牙膏 </a:t>
            </a:r>
            <a:endParaRPr kumimoji="0" lang="en-US" altLang="zh-TW" sz="2400" b="1" dirty="0">
              <a:solidFill>
                <a:srgbClr val="FF0000"/>
              </a:solidFill>
              <a:latin typeface="+mn-ea"/>
              <a:ea typeface="+mn-ea"/>
            </a:endParaRPr>
          </a:p>
          <a:p>
            <a:pPr marL="457200" indent="-457200" fontAlgn="auto">
              <a:spcBef>
                <a:spcPct val="20000"/>
              </a:spcBef>
              <a:spcAft>
                <a:spcPts val="0"/>
              </a:spcAft>
              <a:buClr>
                <a:schemeClr val="hlink"/>
              </a:buClr>
              <a:buSzPct val="120000"/>
              <a:buFont typeface="Wingdings" pitchFamily="2" charset="2"/>
              <a:buChar char="Ø"/>
              <a:defRPr/>
            </a:pPr>
            <a:r>
              <a:rPr kumimoji="0" lang="zh-TW" altLang="en-US" sz="2400" b="1" dirty="0">
                <a:solidFill>
                  <a:srgbClr val="FF0000"/>
                </a:solidFill>
                <a:latin typeface="+mn-ea"/>
                <a:ea typeface="+mn-ea"/>
              </a:rPr>
              <a:t>刷牙前先使用牙線</a:t>
            </a:r>
            <a:r>
              <a:rPr kumimoji="0" lang="en-US" altLang="zh-TW" sz="2400" b="1" dirty="0">
                <a:solidFill>
                  <a:srgbClr val="FF0000"/>
                </a:solidFill>
                <a:latin typeface="+mn-ea"/>
                <a:ea typeface="+mn-ea"/>
              </a:rPr>
              <a:t>(</a:t>
            </a:r>
            <a:r>
              <a:rPr kumimoji="0" lang="zh-TW" altLang="en-US" sz="2400" b="1" dirty="0">
                <a:solidFill>
                  <a:srgbClr val="FF0000"/>
                </a:solidFill>
                <a:latin typeface="+mn-ea"/>
                <a:ea typeface="+mn-ea"/>
              </a:rPr>
              <a:t>棒</a:t>
            </a:r>
            <a:r>
              <a:rPr kumimoji="0" lang="en-US" altLang="zh-TW" sz="2400" b="1" dirty="0" smtClean="0">
                <a:solidFill>
                  <a:srgbClr val="FF0000"/>
                </a:solidFill>
                <a:latin typeface="+mn-ea"/>
                <a:ea typeface="+mn-ea"/>
              </a:rPr>
              <a:t>)</a:t>
            </a:r>
            <a:r>
              <a:rPr kumimoji="0" lang="zh-TW" altLang="en-US" sz="2400" b="1" dirty="0" smtClean="0">
                <a:solidFill>
                  <a:srgbClr val="FF0000"/>
                </a:solidFill>
                <a:latin typeface="+mn-ea"/>
                <a:ea typeface="+mn-ea"/>
              </a:rPr>
              <a:t>清潔牙縫</a:t>
            </a:r>
            <a:endParaRPr kumimoji="0" lang="en-US" altLang="zh-TW" sz="2400" b="1" dirty="0">
              <a:solidFill>
                <a:srgbClr val="FF0000"/>
              </a:solidFill>
              <a:latin typeface="+mn-ea"/>
              <a:ea typeface="+mn-ea"/>
            </a:endParaRPr>
          </a:p>
        </p:txBody>
      </p:sp>
      <p:pic>
        <p:nvPicPr>
          <p:cNvPr id="1434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125538"/>
            <a:ext cx="5903887" cy="394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04566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idx="4294967295"/>
          </p:nvPr>
        </p:nvSpPr>
        <p:spPr>
          <a:xfrm>
            <a:off x="0" y="428625"/>
            <a:ext cx="7772400" cy="1143000"/>
          </a:xfrm>
        </p:spPr>
        <p:txBody>
          <a:bodyPr/>
          <a:lstStyle/>
          <a:p>
            <a:pPr eaLnBrk="1" hangingPunct="1"/>
            <a:r>
              <a:rPr lang="zh-TW" altLang="en-US" dirty="0" smtClean="0">
                <a:latin typeface="標楷體" pitchFamily="65" charset="-120"/>
                <a:ea typeface="標楷體" pitchFamily="65" charset="-120"/>
                <a:hlinkClick r:id="rId3" action="ppaction://hlinkfile"/>
              </a:rPr>
              <a:t>牙菌斑</a:t>
            </a:r>
            <a:r>
              <a:rPr lang="zh-TW" altLang="en-US" dirty="0" smtClean="0">
                <a:latin typeface="標楷體" pitchFamily="65" charset="-120"/>
                <a:ea typeface="標楷體" pitchFamily="65" charset="-120"/>
              </a:rPr>
              <a:t>顯示劑的用法</a:t>
            </a:r>
          </a:p>
        </p:txBody>
      </p:sp>
      <p:sp>
        <p:nvSpPr>
          <p:cNvPr id="27651" name="矩形 2"/>
          <p:cNvSpPr>
            <a:spLocks noChangeArrowheads="1"/>
          </p:cNvSpPr>
          <p:nvPr/>
        </p:nvSpPr>
        <p:spPr bwMode="auto">
          <a:xfrm>
            <a:off x="539750" y="1557338"/>
            <a:ext cx="81438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a:latin typeface="標楷體" pitchFamily="65" charset="-120"/>
                <a:ea typeface="標楷體" pitchFamily="65" charset="-120"/>
              </a:rPr>
              <a:t>目的</a:t>
            </a:r>
            <a:r>
              <a:rPr lang="en-US" altLang="zh-TW">
                <a:latin typeface="標楷體" pitchFamily="65" charset="-120"/>
                <a:ea typeface="標楷體" pitchFamily="65" charset="-120"/>
              </a:rPr>
              <a:t>:</a:t>
            </a:r>
            <a:r>
              <a:rPr lang="zh-TW" altLang="en-US">
                <a:latin typeface="標楷體" pitchFamily="65" charset="-120"/>
                <a:ea typeface="標楷體" pitchFamily="65" charset="-120"/>
              </a:rPr>
              <a:t>改善刷牙方法</a:t>
            </a:r>
          </a:p>
          <a:p>
            <a:pPr eaLnBrk="1" hangingPunct="1">
              <a:spcBef>
                <a:spcPct val="0"/>
              </a:spcBef>
              <a:buFontTx/>
              <a:buNone/>
            </a:pPr>
            <a:r>
              <a:rPr lang="zh-TW" altLang="en-US" sz="2800">
                <a:latin typeface="標楷體" pitchFamily="65" charset="-120"/>
                <a:ea typeface="標楷體" pitchFamily="65" charset="-120"/>
              </a:rPr>
              <a:t>        *刷牙前</a:t>
            </a:r>
            <a:r>
              <a:rPr lang="en-US" altLang="zh-TW" sz="2800">
                <a:latin typeface="標楷體" pitchFamily="65" charset="-120"/>
                <a:ea typeface="標楷體" pitchFamily="65" charset="-120"/>
              </a:rPr>
              <a:t>-</a:t>
            </a:r>
            <a:r>
              <a:rPr lang="zh-TW" altLang="en-US" sz="2800">
                <a:latin typeface="標楷體" pitchFamily="65" charset="-120"/>
                <a:ea typeface="標楷體" pitchFamily="65" charset="-120"/>
              </a:rPr>
              <a:t>偵測牙菌斑存在的部位</a:t>
            </a:r>
          </a:p>
          <a:p>
            <a:pPr eaLnBrk="1" hangingPunct="1">
              <a:spcBef>
                <a:spcPct val="0"/>
              </a:spcBef>
              <a:buFontTx/>
              <a:buNone/>
            </a:pPr>
            <a:r>
              <a:rPr lang="zh-TW" altLang="en-US" sz="2800">
                <a:latin typeface="標楷體" pitchFamily="65" charset="-120"/>
                <a:ea typeface="標楷體" pitchFamily="65" charset="-120"/>
              </a:rPr>
              <a:t>        *刷牙後</a:t>
            </a:r>
            <a:r>
              <a:rPr lang="en-US" altLang="zh-TW" sz="2800">
                <a:latin typeface="標楷體" pitchFamily="65" charset="-120"/>
                <a:ea typeface="標楷體" pitchFamily="65" charset="-120"/>
              </a:rPr>
              <a:t>-</a:t>
            </a:r>
            <a:r>
              <a:rPr lang="zh-TW" altLang="en-US" sz="2800">
                <a:latin typeface="標楷體" pitchFamily="65" charset="-120"/>
                <a:ea typeface="標楷體" pitchFamily="65" charset="-120"/>
              </a:rPr>
              <a:t>可以顯示出哪裡沒有刷乾淨</a:t>
            </a:r>
          </a:p>
          <a:p>
            <a:pPr eaLnBrk="1" hangingPunct="1">
              <a:spcBef>
                <a:spcPct val="0"/>
              </a:spcBef>
              <a:buFontTx/>
              <a:buNone/>
            </a:pPr>
            <a:endParaRPr lang="en-US" altLang="zh-TW" sz="2800">
              <a:latin typeface="標楷體" pitchFamily="65" charset="-120"/>
              <a:ea typeface="標楷體" pitchFamily="65" charset="-120"/>
            </a:endParaRPr>
          </a:p>
        </p:txBody>
      </p:sp>
      <p:pic>
        <p:nvPicPr>
          <p:cNvPr id="27652" name="Picture 5" descr="[p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429000"/>
            <a:ext cx="25050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矩形 8"/>
          <p:cNvSpPr>
            <a:spLocks noChangeArrowheads="1"/>
          </p:cNvSpPr>
          <p:nvPr/>
        </p:nvSpPr>
        <p:spPr bwMode="auto">
          <a:xfrm>
            <a:off x="785813" y="5929313"/>
            <a:ext cx="7818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400" b="1">
                <a:latin typeface="標楷體" pitchFamily="65" charset="-120"/>
                <a:ea typeface="標楷體" pitchFamily="65" charset="-120"/>
              </a:rPr>
              <a:t>牙齒的凹陷處、接近牙齦的齒頸部、兩顆牙的鄰接面</a:t>
            </a:r>
            <a:endParaRPr lang="zh-TW" altLang="en-US" sz="2400">
              <a:latin typeface="標楷體" pitchFamily="65" charset="-120"/>
              <a:ea typeface="標楷體" pitchFamily="65" charset="-120"/>
            </a:endParaRPr>
          </a:p>
        </p:txBody>
      </p:sp>
      <p:pic>
        <p:nvPicPr>
          <p:cNvPr id="27654" name="Picture 6" descr="IMG_50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29000"/>
            <a:ext cx="29146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descr="IMG_506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429000"/>
            <a:ext cx="266382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zh-TW" altLang="zh-TW" smtClean="0"/>
          </a:p>
        </p:txBody>
      </p:sp>
      <p:sp>
        <p:nvSpPr>
          <p:cNvPr id="29699" name="Rectangle 3"/>
          <p:cNvSpPr>
            <a:spLocks noGrp="1" noChangeArrowheads="1"/>
          </p:cNvSpPr>
          <p:nvPr>
            <p:ph idx="1"/>
          </p:nvPr>
        </p:nvSpPr>
        <p:spPr/>
        <p:txBody>
          <a:bodyPr/>
          <a:lstStyle/>
          <a:p>
            <a:endParaRPr lang="zh-TW" altLang="zh-TW" smtClean="0"/>
          </a:p>
        </p:txBody>
      </p:sp>
      <p:sp>
        <p:nvSpPr>
          <p:cNvPr id="5" name="投影片編號版面配置區 5"/>
          <p:cNvSpPr>
            <a:spLocks noGrp="1"/>
          </p:cNvSpPr>
          <p:nvPr>
            <p:ph type="sldNum" sz="quarter" idx="12"/>
          </p:nvPr>
        </p:nvSpPr>
        <p:spPr/>
        <p:txBody>
          <a:bodyPr/>
          <a:lstStyle/>
          <a:p>
            <a:pPr>
              <a:defRPr/>
            </a:pPr>
            <a:fld id="{5DBCF5B1-2581-427F-911B-5883ACF23947}" type="slidenum">
              <a:rPr lang="en-US" altLang="zh-TW"/>
              <a:pPr>
                <a:defRPr/>
              </a:pPr>
              <a:t>17</a:t>
            </a:fld>
            <a:endParaRPr lang="en-US" altLang="zh-TW"/>
          </a:p>
        </p:txBody>
      </p:sp>
      <p:pic>
        <p:nvPicPr>
          <p:cNvPr id="29701" name="Picture 4" descr="DSCN0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2"/>
          <p:cNvSpPr>
            <a:spLocks noGrp="1"/>
          </p:cNvSpPr>
          <p:nvPr>
            <p:ph type="title"/>
          </p:nvPr>
        </p:nvSpPr>
        <p:spPr>
          <a:xfrm>
            <a:off x="419100" y="404813"/>
            <a:ext cx="8229600" cy="777875"/>
          </a:xfrm>
        </p:spPr>
        <p:txBody>
          <a:bodyPr/>
          <a:lstStyle/>
          <a:p>
            <a:r>
              <a:rPr lang="zh-TW" altLang="zh-TW" smtClean="0">
                <a:latin typeface="標楷體" pitchFamily="65" charset="-120"/>
                <a:ea typeface="標楷體" pitchFamily="65" charset="-120"/>
              </a:rPr>
              <a:t>選擇兒童含氟牙膏注意事項</a:t>
            </a:r>
            <a:endParaRPr lang="zh-TW" altLang="en-US" smtClean="0">
              <a:latin typeface="標楷體" pitchFamily="65" charset="-120"/>
              <a:ea typeface="標楷體" pitchFamily="65" charset="-120"/>
            </a:endParaRPr>
          </a:p>
        </p:txBody>
      </p:sp>
      <p:sp>
        <p:nvSpPr>
          <p:cNvPr id="30723" name="直排文字版面配置區 3"/>
          <p:cNvSpPr>
            <a:spLocks noGrp="1"/>
          </p:cNvSpPr>
          <p:nvPr>
            <p:ph type="body" orient="vert" idx="1"/>
          </p:nvPr>
        </p:nvSpPr>
        <p:spPr>
          <a:xfrm>
            <a:off x="457200" y="1268413"/>
            <a:ext cx="8229600" cy="4857750"/>
          </a:xfrm>
        </p:spPr>
        <p:txBody>
          <a:bodyPr vert="horz"/>
          <a:lstStyle/>
          <a:p>
            <a:pPr marL="0" indent="0">
              <a:buFont typeface="Arial" charset="0"/>
              <a:buNone/>
            </a:pPr>
            <a:r>
              <a:rPr lang="en-US" altLang="zh-TW" sz="3000" dirty="0" smtClean="0">
                <a:latin typeface="標楷體" pitchFamily="65" charset="-120"/>
                <a:ea typeface="標楷體" pitchFamily="65" charset="-120"/>
              </a:rPr>
              <a:t>1.</a:t>
            </a:r>
            <a:r>
              <a:rPr lang="zh-TW" altLang="en-US" sz="3000" dirty="0" smtClean="0">
                <a:latin typeface="標楷體" pitchFamily="65" charset="-120"/>
                <a:ea typeface="標楷體" pitchFamily="65" charset="-120"/>
              </a:rPr>
              <a:t>含氟量 </a:t>
            </a:r>
            <a:r>
              <a:rPr lang="en-US" altLang="zh-TW" sz="3000" dirty="0" smtClean="0">
                <a:latin typeface="標楷體" pitchFamily="65" charset="-120"/>
                <a:ea typeface="標楷體" pitchFamily="65" charset="-120"/>
              </a:rPr>
              <a:t>(800~1500 ppm)-</a:t>
            </a:r>
            <a:r>
              <a:rPr lang="zh-TW" altLang="en-US" sz="3000" dirty="0" smtClean="0">
                <a:latin typeface="標楷體" pitchFamily="65" charset="-120"/>
                <a:ea typeface="標楷體" pitchFamily="65" charset="-120"/>
              </a:rPr>
              <a:t>建議</a:t>
            </a:r>
            <a:r>
              <a:rPr lang="en-US" altLang="zh-TW" sz="3000" dirty="0" smtClean="0">
                <a:latin typeface="標楷體" pitchFamily="65" charset="-120"/>
                <a:ea typeface="標楷體" pitchFamily="65" charset="-120"/>
              </a:rPr>
              <a:t>1000PPM</a:t>
            </a:r>
            <a:r>
              <a:rPr lang="zh-TW" altLang="en-US" sz="3000" dirty="0" smtClean="0">
                <a:latin typeface="標楷體" pitchFamily="65" charset="-120"/>
                <a:ea typeface="標楷體" pitchFamily="65" charset="-120"/>
              </a:rPr>
              <a:t>以上</a:t>
            </a:r>
            <a:endParaRPr lang="en-US" altLang="zh-TW" sz="3000" dirty="0" smtClean="0">
              <a:latin typeface="標楷體" pitchFamily="65" charset="-120"/>
              <a:ea typeface="標楷體" pitchFamily="65" charset="-120"/>
            </a:endParaRPr>
          </a:p>
          <a:p>
            <a:pPr marL="0" indent="0">
              <a:buFont typeface="Arial" charset="0"/>
              <a:buNone/>
            </a:pPr>
            <a:r>
              <a:rPr lang="zh-TW" altLang="en-US" sz="2400" dirty="0" smtClean="0">
                <a:latin typeface="標楷體" pitchFamily="65" charset="-120"/>
                <a:ea typeface="標楷體" pitchFamily="65" charset="-120"/>
              </a:rPr>
              <a:t>   ＊根據國際標準組織和經濟部國家標準局的規定</a:t>
            </a:r>
          </a:p>
          <a:p>
            <a:pPr marL="0" indent="0">
              <a:lnSpc>
                <a:spcPts val="3500"/>
              </a:lnSpc>
              <a:buFont typeface="Arial" charset="0"/>
              <a:buNone/>
            </a:pPr>
            <a:r>
              <a:rPr lang="en-US" altLang="zh-TW" dirty="0" smtClean="0">
                <a:latin typeface="標楷體" pitchFamily="65" charset="-120"/>
                <a:ea typeface="標楷體" pitchFamily="65" charset="-120"/>
              </a:rPr>
              <a:t>2.</a:t>
            </a:r>
            <a:r>
              <a:rPr lang="zh-TW" altLang="zh-TW" sz="2800" dirty="0" smtClean="0">
                <a:latin typeface="標楷體" pitchFamily="65" charset="-120"/>
                <a:ea typeface="標楷體" pitchFamily="65" charset="-120"/>
              </a:rPr>
              <a:t>牙膏用量適當：薄薄一層</a:t>
            </a:r>
            <a:r>
              <a:rPr lang="en-US" altLang="zh-TW" sz="2800" dirty="0" smtClean="0">
                <a:latin typeface="標楷體" pitchFamily="65" charset="-120"/>
                <a:ea typeface="標楷體" pitchFamily="65" charset="-120"/>
              </a:rPr>
              <a:t>(&lt;</a:t>
            </a:r>
            <a:r>
              <a:rPr lang="zh-TW" altLang="en-US" sz="2800" dirty="0" smtClean="0">
                <a:latin typeface="標楷體" pitchFamily="65" charset="-120"/>
                <a:ea typeface="標楷體" pitchFamily="65" charset="-120"/>
              </a:rPr>
              <a:t>米粒大小 </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或</a:t>
            </a:r>
            <a:endParaRPr lang="en-US" altLang="zh-TW" sz="2800" dirty="0" smtClean="0">
              <a:latin typeface="標楷體" pitchFamily="65" charset="-120"/>
              <a:ea typeface="標楷體" pitchFamily="65" charset="-120"/>
            </a:endParaRPr>
          </a:p>
          <a:p>
            <a:pPr marL="0" indent="0">
              <a:lnSpc>
                <a:spcPts val="3500"/>
              </a:lnSpc>
              <a:buFont typeface="Arial" charset="0"/>
              <a:buNone/>
            </a:pPr>
            <a:r>
              <a:rPr lang="zh-TW" altLang="en-US" sz="2800" dirty="0" smtClean="0">
                <a:latin typeface="標楷體" pitchFamily="65" charset="-120"/>
                <a:ea typeface="標楷體" pitchFamily="65" charset="-120"/>
              </a:rPr>
              <a:t>                豌豆仁大，</a:t>
            </a:r>
            <a:r>
              <a:rPr lang="zh-TW" altLang="zh-TW" sz="2800" dirty="0" smtClean="0">
                <a:latin typeface="標楷體" pitchFamily="65" charset="-120"/>
                <a:ea typeface="標楷體" pitchFamily="65" charset="-120"/>
              </a:rPr>
              <a:t>長度不超過</a:t>
            </a:r>
            <a:r>
              <a:rPr lang="en-US" altLang="zh-TW" sz="2800" dirty="0" smtClean="0">
                <a:latin typeface="標楷體" pitchFamily="65" charset="-120"/>
                <a:ea typeface="標楷體" pitchFamily="65" charset="-120"/>
              </a:rPr>
              <a:t>0.5</a:t>
            </a:r>
            <a:r>
              <a:rPr lang="zh-TW" altLang="zh-TW" sz="2800" dirty="0" smtClean="0">
                <a:latin typeface="標楷體" pitchFamily="65" charset="-120"/>
                <a:ea typeface="標楷體" pitchFamily="65" charset="-120"/>
              </a:rPr>
              <a:t>公</a:t>
            </a:r>
            <a:r>
              <a:rPr lang="zh-TW" altLang="en-US" sz="2800" dirty="0" smtClean="0">
                <a:latin typeface="標楷體" pitchFamily="65" charset="-120"/>
                <a:ea typeface="標楷體" pitchFamily="65" charset="-120"/>
              </a:rPr>
              <a:t>分</a:t>
            </a:r>
          </a:p>
        </p:txBody>
      </p:sp>
      <p:grpSp>
        <p:nvGrpSpPr>
          <p:cNvPr id="30724" name="群組 10"/>
          <p:cNvGrpSpPr>
            <a:grpSpLocks/>
          </p:cNvGrpSpPr>
          <p:nvPr/>
        </p:nvGrpSpPr>
        <p:grpSpPr bwMode="auto">
          <a:xfrm>
            <a:off x="323850" y="3716338"/>
            <a:ext cx="8569325" cy="2838450"/>
            <a:chOff x="395536" y="4084320"/>
            <a:chExt cx="8208912" cy="2470779"/>
          </a:xfrm>
        </p:grpSpPr>
        <p:grpSp>
          <p:nvGrpSpPr>
            <p:cNvPr id="30725" name="群組 8"/>
            <p:cNvGrpSpPr>
              <a:grpSpLocks/>
            </p:cNvGrpSpPr>
            <p:nvPr/>
          </p:nvGrpSpPr>
          <p:grpSpPr bwMode="auto">
            <a:xfrm>
              <a:off x="914400" y="4084320"/>
              <a:ext cx="7299959" cy="1417320"/>
              <a:chOff x="644842" y="4322445"/>
              <a:chExt cx="4977765" cy="986790"/>
            </a:xfrm>
          </p:grpSpPr>
          <p:pic>
            <p:nvPicPr>
              <p:cNvPr id="30727" name="圖片 5" descr="2010-22-728.jpg"/>
              <p:cNvPicPr>
                <a:picLocks noChangeAspect="1" noChangeArrowheads="1"/>
              </p:cNvPicPr>
              <p:nvPr/>
            </p:nvPicPr>
            <p:blipFill>
              <a:blip r:embed="rId2">
                <a:extLst>
                  <a:ext uri="{28A0092B-C50C-407E-A947-70E740481C1C}">
                    <a14:useLocalDpi xmlns:a14="http://schemas.microsoft.com/office/drawing/2010/main" val="0"/>
                  </a:ext>
                </a:extLst>
              </a:blip>
              <a:srcRect l="11528" t="17349" r="64162" b="71037"/>
              <a:stretch>
                <a:fillRect/>
              </a:stretch>
            </p:blipFill>
            <p:spPr bwMode="auto">
              <a:xfrm>
                <a:off x="644842" y="4331970"/>
                <a:ext cx="1301115" cy="9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圖片 6" descr="2010-22-728.jpg"/>
              <p:cNvPicPr>
                <a:picLocks noChangeAspect="1" noChangeArrowheads="1"/>
              </p:cNvPicPr>
              <p:nvPr/>
            </p:nvPicPr>
            <p:blipFill>
              <a:blip r:embed="rId2">
                <a:extLst>
                  <a:ext uri="{28A0092B-C50C-407E-A947-70E740481C1C}">
                    <a14:useLocalDpi xmlns:a14="http://schemas.microsoft.com/office/drawing/2010/main" val="0"/>
                  </a:ext>
                </a:extLst>
              </a:blip>
              <a:srcRect l="11336" t="30348" r="64607" b="56964"/>
              <a:stretch>
                <a:fillRect/>
              </a:stretch>
            </p:blipFill>
            <p:spPr bwMode="auto">
              <a:xfrm>
                <a:off x="2022157" y="4331970"/>
                <a:ext cx="1188720" cy="9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圖片 7" descr="牙膏.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277" y="4322445"/>
                <a:ext cx="2259330" cy="98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文字方塊 9"/>
            <p:cNvSpPr txBox="1"/>
            <p:nvPr/>
          </p:nvSpPr>
          <p:spPr>
            <a:xfrm>
              <a:off x="395536" y="5692814"/>
              <a:ext cx="8208912" cy="86228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nSpc>
                  <a:spcPts val="2000"/>
                </a:lnSpc>
                <a:defRPr/>
              </a:pPr>
              <a:r>
                <a:rPr lang="en-US" altLang="zh-TW" sz="2200" b="1" dirty="0">
                  <a:solidFill>
                    <a:srgbClr val="0000FF"/>
                  </a:solidFill>
                  <a:latin typeface="標楷體" panose="03000509000000000000" pitchFamily="65" charset="-120"/>
                  <a:ea typeface="標楷體" panose="03000509000000000000" pitchFamily="65" charset="-120"/>
                </a:rPr>
                <a:t>0-3</a:t>
              </a:r>
              <a:r>
                <a:rPr lang="zh-TW" altLang="zh-TW" sz="2200" b="1" dirty="0">
                  <a:solidFill>
                    <a:srgbClr val="0000FF"/>
                  </a:solidFill>
                  <a:latin typeface="標楷體" panose="03000509000000000000" pitchFamily="65" charset="-120"/>
                  <a:ea typeface="標楷體" panose="03000509000000000000" pitchFamily="65" charset="-120"/>
                </a:rPr>
                <a:t>歲：薄薄一片，</a:t>
              </a:r>
              <a:r>
                <a:rPr lang="en-US" altLang="zh-TW" sz="2200" b="1" dirty="0">
                  <a:solidFill>
                    <a:srgbClr val="0000FF"/>
                  </a:solidFill>
                  <a:latin typeface="標楷體" panose="03000509000000000000" pitchFamily="65" charset="-120"/>
                  <a:ea typeface="標楷體" panose="03000509000000000000" pitchFamily="65" charset="-120"/>
                </a:rPr>
                <a:t>&lt;</a:t>
              </a:r>
              <a:r>
                <a:rPr lang="zh-TW" altLang="zh-TW" sz="2200" b="1" dirty="0">
                  <a:solidFill>
                    <a:srgbClr val="0000FF"/>
                  </a:solidFill>
                  <a:latin typeface="標楷體" panose="03000509000000000000" pitchFamily="65" charset="-120"/>
                  <a:ea typeface="標楷體" panose="03000509000000000000" pitchFamily="65" charset="-120"/>
                </a:rPr>
                <a:t>米粒大</a:t>
              </a:r>
              <a:r>
                <a:rPr lang="zh-TW" altLang="en-US" sz="2200" b="1" dirty="0">
                  <a:solidFill>
                    <a:srgbClr val="0000FF"/>
                  </a:solidFill>
                  <a:latin typeface="標楷體" panose="03000509000000000000" pitchFamily="65" charset="-120"/>
                  <a:ea typeface="標楷體" panose="03000509000000000000" pitchFamily="65" charset="-120"/>
                </a:rPr>
                <a:t>小     </a:t>
              </a:r>
              <a:r>
                <a:rPr lang="en-US" altLang="zh-TW" sz="2200" b="1" dirty="0">
                  <a:solidFill>
                    <a:srgbClr val="0000FF"/>
                  </a:solidFill>
                  <a:latin typeface="標楷體" panose="03000509000000000000" pitchFamily="65" charset="-120"/>
                  <a:ea typeface="標楷體" panose="03000509000000000000" pitchFamily="65" charset="-120"/>
                </a:rPr>
                <a:t>3</a:t>
              </a:r>
              <a:r>
                <a:rPr lang="zh-TW" altLang="zh-TW" sz="2200" b="1" dirty="0">
                  <a:solidFill>
                    <a:srgbClr val="0000FF"/>
                  </a:solidFill>
                  <a:latin typeface="標楷體" panose="03000509000000000000" pitchFamily="65" charset="-120"/>
                  <a:ea typeface="標楷體" panose="03000509000000000000" pitchFamily="65" charset="-120"/>
                </a:rPr>
                <a:t>歲以上：</a:t>
              </a:r>
              <a:r>
                <a:rPr lang="en-US" altLang="zh-TW" sz="2200" b="1" dirty="0">
                  <a:solidFill>
                    <a:srgbClr val="0000FF"/>
                  </a:solidFill>
                  <a:latin typeface="標楷體" panose="03000509000000000000" pitchFamily="65" charset="-120"/>
                  <a:ea typeface="標楷體" panose="03000509000000000000" pitchFamily="65" charset="-120"/>
                </a:rPr>
                <a:t>0.5cm</a:t>
              </a:r>
              <a:r>
                <a:rPr lang="zh-TW" altLang="zh-TW" sz="2200" b="1" dirty="0">
                  <a:solidFill>
                    <a:srgbClr val="0000FF"/>
                  </a:solidFill>
                  <a:latin typeface="標楷體" panose="03000509000000000000" pitchFamily="65" charset="-120"/>
                  <a:ea typeface="標楷體" panose="03000509000000000000" pitchFamily="65" charset="-120"/>
                </a:rPr>
                <a:t>，約豌豆仁大</a:t>
              </a:r>
              <a:endParaRPr lang="zh-TW" altLang="en-US" sz="2200" dirty="0">
                <a:solidFill>
                  <a:srgbClr val="0000FF"/>
                </a:solidFill>
                <a:latin typeface="標楷體" panose="03000509000000000000" pitchFamily="65" charset="-120"/>
                <a:ea typeface="標楷體" panose="03000509000000000000" pitchFamily="65" charset="-120"/>
              </a:endParaRPr>
            </a:p>
            <a:p>
              <a:pPr>
                <a:lnSpc>
                  <a:spcPts val="2000"/>
                </a:lnSpc>
                <a:defRPr/>
              </a:pPr>
              <a:endParaRPr lang="en-US" altLang="zh-TW" sz="2200" b="1" dirty="0">
                <a:solidFill>
                  <a:srgbClr val="0000FF"/>
                </a:solidFill>
                <a:latin typeface="標楷體" panose="03000509000000000000" pitchFamily="65" charset="-120"/>
                <a:ea typeface="標楷體" panose="03000509000000000000" pitchFamily="65" charset="-120"/>
              </a:endParaRPr>
            </a:p>
            <a:p>
              <a:pPr>
                <a:lnSpc>
                  <a:spcPts val="2000"/>
                </a:lnSpc>
                <a:defRPr/>
              </a:pPr>
              <a:r>
                <a:rPr lang="en-US" altLang="zh-TW" sz="2200" b="1" dirty="0">
                  <a:solidFill>
                    <a:srgbClr val="0000FF"/>
                  </a:solidFill>
                  <a:latin typeface="標楷體" panose="03000509000000000000" pitchFamily="65" charset="-120"/>
                  <a:ea typeface="標楷體" panose="03000509000000000000" pitchFamily="65" charset="-120"/>
                </a:rPr>
                <a:t>       </a:t>
              </a:r>
              <a:r>
                <a:rPr lang="zh-TW" altLang="en-US" sz="2200" b="1" dirty="0">
                  <a:solidFill>
                    <a:srgbClr val="0000FF"/>
                  </a:solidFill>
                  <a:latin typeface="標楷體" panose="03000509000000000000" pitchFamily="65" charset="-120"/>
                  <a:ea typeface="標楷體" panose="03000509000000000000" pitchFamily="65" charset="-120"/>
                </a:rPr>
                <a:t>         </a:t>
              </a:r>
              <a:r>
                <a:rPr lang="en-US" altLang="zh-TW" sz="2200" b="1" dirty="0">
                  <a:solidFill>
                    <a:srgbClr val="0000FF"/>
                  </a:solidFill>
                  <a:latin typeface="標楷體" panose="03000509000000000000" pitchFamily="65" charset="-120"/>
                  <a:ea typeface="標楷體" panose="03000509000000000000" pitchFamily="65" charset="-120"/>
                </a:rPr>
                <a:t>(0.1mg</a:t>
              </a:r>
              <a:r>
                <a:rPr lang="zh-TW" altLang="en-US" sz="2200" b="1" dirty="0">
                  <a:solidFill>
                    <a:srgbClr val="0000FF"/>
                  </a:solidFill>
                  <a:latin typeface="標楷體" panose="03000509000000000000" pitchFamily="65" charset="-120"/>
                  <a:ea typeface="標楷體" panose="03000509000000000000" pitchFamily="65" charset="-120"/>
                </a:rPr>
                <a:t>氟含量</a:t>
              </a:r>
              <a:r>
                <a:rPr lang="en-US" altLang="zh-TW" sz="2200" b="1" dirty="0">
                  <a:solidFill>
                    <a:srgbClr val="0000FF"/>
                  </a:solidFill>
                  <a:latin typeface="標楷體" panose="03000509000000000000" pitchFamily="65" charset="-120"/>
                  <a:ea typeface="標楷體" panose="03000509000000000000" pitchFamily="65" charset="-120"/>
                </a:rPr>
                <a:t>)</a:t>
              </a:r>
              <a:r>
                <a:rPr lang="zh-TW" altLang="en-US" sz="2200" b="1" dirty="0">
                  <a:solidFill>
                    <a:srgbClr val="0000FF"/>
                  </a:solidFill>
                  <a:latin typeface="標楷體" panose="03000509000000000000" pitchFamily="65" charset="-120"/>
                  <a:ea typeface="標楷體" panose="03000509000000000000" pitchFamily="65" charset="-120"/>
                </a:rPr>
                <a:t>              </a:t>
              </a:r>
              <a:r>
                <a:rPr lang="en-US" altLang="zh-TW" sz="2200" b="1" dirty="0">
                  <a:solidFill>
                    <a:srgbClr val="0000FF"/>
                  </a:solidFill>
                  <a:latin typeface="標楷體" panose="03000509000000000000" pitchFamily="65" charset="-120"/>
                  <a:ea typeface="標楷體" panose="03000509000000000000" pitchFamily="65" charset="-120"/>
                </a:rPr>
                <a:t>(0.25mg</a:t>
              </a:r>
              <a:r>
                <a:rPr lang="zh-TW" altLang="en-US" sz="2200" b="1" dirty="0">
                  <a:solidFill>
                    <a:srgbClr val="0000FF"/>
                  </a:solidFill>
                  <a:latin typeface="標楷體" panose="03000509000000000000" pitchFamily="65" charset="-120"/>
                  <a:ea typeface="標楷體" panose="03000509000000000000" pitchFamily="65" charset="-120"/>
                </a:rPr>
                <a:t>氟含量</a:t>
              </a:r>
              <a:r>
                <a:rPr lang="en-US" altLang="zh-TW" sz="2200" b="1" dirty="0">
                  <a:solidFill>
                    <a:srgbClr val="0000FF"/>
                  </a:solidFill>
                  <a:latin typeface="標楷體" panose="03000509000000000000" pitchFamily="65" charset="-120"/>
                  <a:ea typeface="標楷體" panose="03000509000000000000" pitchFamily="65" charset="-120"/>
                </a:rPr>
                <a:t>)</a:t>
              </a:r>
              <a:endParaRPr lang="zh-TW" altLang="en-US" sz="2200" dirty="0">
                <a:solidFill>
                  <a:srgbClr val="0000FF"/>
                </a:solidFill>
                <a:latin typeface="標楷體" panose="03000509000000000000" pitchFamily="65" charset="-120"/>
                <a:ea typeface="標楷體" panose="03000509000000000000" pitchFamily="65" charset="-12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88913"/>
            <a:ext cx="4608513"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Oval 3"/>
          <p:cNvSpPr>
            <a:spLocks noChangeArrowheads="1"/>
          </p:cNvSpPr>
          <p:nvPr/>
        </p:nvSpPr>
        <p:spPr bwMode="auto">
          <a:xfrm>
            <a:off x="5148263" y="908050"/>
            <a:ext cx="3416300" cy="1150938"/>
          </a:xfrm>
          <a:prstGeom prst="ellipse">
            <a:avLst/>
          </a:prstGeom>
          <a:solidFill>
            <a:srgbClr val="FFCC99"/>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endParaRPr kumimoji="0" lang="zh-TW" altLang="en-US" sz="1800">
              <a:latin typeface="Arial" charset="0"/>
              <a:ea typeface="標楷體" pitchFamily="65" charset="-120"/>
            </a:endParaRPr>
          </a:p>
        </p:txBody>
      </p:sp>
      <p:sp>
        <p:nvSpPr>
          <p:cNvPr id="32772" name="Text Box 4"/>
          <p:cNvSpPr txBox="1">
            <a:spLocks noChangeArrowheads="1"/>
          </p:cNvSpPr>
          <p:nvPr/>
        </p:nvSpPr>
        <p:spPr bwMode="auto">
          <a:xfrm>
            <a:off x="5724525" y="1125538"/>
            <a:ext cx="259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50000"/>
              </a:spcBef>
              <a:buFontTx/>
              <a:buNone/>
            </a:pPr>
            <a:r>
              <a:rPr kumimoji="0" lang="zh-TW" altLang="en-US" b="1">
                <a:latin typeface="標楷體" pitchFamily="65" charset="-120"/>
                <a:ea typeface="標楷體" pitchFamily="65" charset="-120"/>
              </a:rPr>
              <a:t>軟毛小牙刷</a:t>
            </a:r>
            <a:r>
              <a:rPr kumimoji="0" lang="zh-TW" altLang="en-US" sz="2400">
                <a:latin typeface="Times New Roman" pitchFamily="18" charset="0"/>
              </a:rPr>
              <a:t> </a:t>
            </a:r>
          </a:p>
        </p:txBody>
      </p:sp>
      <p:pic>
        <p:nvPicPr>
          <p:cNvPr id="32773" name="Picture 5" descr="DSC00283"/>
          <p:cNvPicPr>
            <a:picLocks noChangeAspect="1" noChangeArrowheads="1"/>
          </p:cNvPicPr>
          <p:nvPr/>
        </p:nvPicPr>
        <p:blipFill>
          <a:blip r:embed="rId4">
            <a:extLst>
              <a:ext uri="{28A0092B-C50C-407E-A947-70E740481C1C}">
                <a14:useLocalDpi xmlns:a14="http://schemas.microsoft.com/office/drawing/2010/main" val="0"/>
              </a:ext>
            </a:extLst>
          </a:blip>
          <a:srcRect t="7176" r="22346" b="8327"/>
          <a:stretch>
            <a:fillRect/>
          </a:stretch>
        </p:blipFill>
        <p:spPr bwMode="auto">
          <a:xfrm>
            <a:off x="4932363" y="2895600"/>
            <a:ext cx="408305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p:cNvSpPr>
            <a:spLocks noChangeArrowheads="1"/>
          </p:cNvSpPr>
          <p:nvPr/>
        </p:nvSpPr>
        <p:spPr bwMode="auto">
          <a:xfrm>
            <a:off x="5076825" y="2133600"/>
            <a:ext cx="3743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zh-TW" altLang="en-US" b="1">
                <a:solidFill>
                  <a:srgbClr val="FF0066"/>
                </a:solidFill>
                <a:latin typeface="Arial" charset="0"/>
                <a:ea typeface="標楷體" pitchFamily="65" charset="-120"/>
              </a:rPr>
              <a:t>＊牙刷的汰換時機</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55626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r" eaLnBrk="1" hangingPunct="1">
              <a:spcBef>
                <a:spcPct val="0"/>
              </a:spcBef>
              <a:buFontTx/>
              <a:buNone/>
            </a:pPr>
            <a:fld id="{ECD2FEBD-2B37-41EB-B590-A080F1E9BBAF}" type="slidenum">
              <a:rPr kumimoji="0" lang="en-US" altLang="zh-TW" sz="1400">
                <a:latin typeface="Arial" charset="0"/>
              </a:rPr>
              <a:pPr algn="r" eaLnBrk="1" hangingPunct="1">
                <a:spcBef>
                  <a:spcPct val="0"/>
                </a:spcBef>
                <a:buFontTx/>
                <a:buNone/>
              </a:pPr>
              <a:t>2</a:t>
            </a:fld>
            <a:endParaRPr kumimoji="0" lang="en-US" altLang="zh-TW" sz="1400">
              <a:latin typeface="Arial" charset="0"/>
            </a:endParaRPr>
          </a:p>
        </p:txBody>
      </p:sp>
      <p:sp>
        <p:nvSpPr>
          <p:cNvPr id="3" name="投影片編號版面配置區 2"/>
          <p:cNvSpPr>
            <a:spLocks noGrp="1"/>
          </p:cNvSpPr>
          <p:nvPr>
            <p:ph type="sldNum" sz="quarter" idx="12"/>
          </p:nvPr>
        </p:nvSpPr>
        <p:spPr/>
        <p:txBody>
          <a:bodyPr/>
          <a:lstStyle/>
          <a:p>
            <a:pPr>
              <a:defRPr/>
            </a:pPr>
            <a:fld id="{31F00001-713C-4DB6-85FD-D3EBF7FCE414}" type="slidenum">
              <a:rPr lang="zh-TW" altLang="en-US" smtClean="0"/>
              <a:pPr>
                <a:defRPr/>
              </a:pPr>
              <a:t>2</a:t>
            </a:fld>
            <a:endParaRPr lang="zh-TW" altLang="en-US"/>
          </a:p>
        </p:txBody>
      </p:sp>
      <p:sp>
        <p:nvSpPr>
          <p:cNvPr id="18436" name="Rectangle 2"/>
          <p:cNvSpPr>
            <a:spLocks noGrp="1" noChangeArrowheads="1"/>
          </p:cNvSpPr>
          <p:nvPr>
            <p:ph type="ctrTitle" idx="4294967295"/>
          </p:nvPr>
        </p:nvSpPr>
        <p:spPr>
          <a:xfrm>
            <a:off x="0" y="493713"/>
            <a:ext cx="7632700" cy="1470025"/>
          </a:xfrm>
        </p:spPr>
        <p:txBody>
          <a:bodyPr/>
          <a:lstStyle/>
          <a:p>
            <a:pPr eaLnBrk="1" hangingPunct="1"/>
            <a:r>
              <a:rPr lang="zh-TW" altLang="en-US" sz="4800" smtClean="0">
                <a:latin typeface="標楷體" pitchFamily="65" charset="-120"/>
                <a:ea typeface="標楷體" pitchFamily="65" charset="-120"/>
              </a:rPr>
              <a:t>口腔照護實作</a:t>
            </a:r>
            <a:r>
              <a:rPr lang="en-US" altLang="zh-TW" sz="4800" smtClean="0">
                <a:latin typeface="標楷體" pitchFamily="65" charset="-120"/>
                <a:ea typeface="標楷體" pitchFamily="65" charset="-120"/>
              </a:rPr>
              <a:t>-</a:t>
            </a:r>
            <a:r>
              <a:rPr lang="zh-TW" altLang="en-US" sz="3600" smtClean="0">
                <a:latin typeface="標楷體" pitchFamily="65" charset="-120"/>
                <a:ea typeface="標楷體" pitchFamily="65" charset="-120"/>
              </a:rPr>
              <a:t>貝氏刷牙法                 </a:t>
            </a:r>
          </a:p>
        </p:txBody>
      </p:sp>
      <p:sp>
        <p:nvSpPr>
          <p:cNvPr id="18437" name="文字方塊 1"/>
          <p:cNvSpPr txBox="1">
            <a:spLocks noChangeArrowheads="1"/>
          </p:cNvSpPr>
          <p:nvPr/>
        </p:nvSpPr>
        <p:spPr bwMode="auto">
          <a:xfrm>
            <a:off x="755650" y="1989138"/>
            <a:ext cx="820896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800" dirty="0">
                <a:latin typeface="標楷體" pitchFamily="65" charset="-120"/>
                <a:ea typeface="標楷體" pitchFamily="65" charset="-120"/>
              </a:rPr>
              <a:t>主講者</a:t>
            </a:r>
            <a:r>
              <a:rPr lang="en-US" altLang="zh-TW" sz="2800" dirty="0">
                <a:latin typeface="標楷體" pitchFamily="65" charset="-120"/>
                <a:ea typeface="標楷體" pitchFamily="65" charset="-120"/>
              </a:rPr>
              <a:t>:</a:t>
            </a:r>
            <a:r>
              <a:rPr lang="zh-TW" altLang="en-US" dirty="0">
                <a:latin typeface="標楷體" pitchFamily="65" charset="-120"/>
                <a:ea typeface="標楷體" pitchFamily="65" charset="-120"/>
              </a:rPr>
              <a:t>賴敏華 護理師</a:t>
            </a:r>
            <a:endParaRPr lang="en-US" altLang="zh-TW" dirty="0">
              <a:latin typeface="標楷體" pitchFamily="65" charset="-120"/>
              <a:ea typeface="標楷體" pitchFamily="65" charset="-120"/>
            </a:endParaRPr>
          </a:p>
          <a:p>
            <a:pPr eaLnBrk="1" hangingPunct="1">
              <a:spcBef>
                <a:spcPct val="0"/>
              </a:spcBef>
              <a:buFontTx/>
              <a:buNone/>
            </a:pPr>
            <a:r>
              <a:rPr lang="zh-TW" altLang="en-US" sz="2800" dirty="0">
                <a:latin typeface="標楷體" pitchFamily="65" charset="-120"/>
                <a:ea typeface="標楷體" pitchFamily="65" charset="-120"/>
              </a:rPr>
              <a:t>學  歷</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高雄醫學大學口腔衛生科學系碩士</a:t>
            </a:r>
            <a:endParaRPr lang="en-US" altLang="zh-TW" sz="2800" dirty="0">
              <a:latin typeface="標楷體" pitchFamily="65" charset="-120"/>
              <a:ea typeface="標楷體" pitchFamily="65" charset="-120"/>
            </a:endParaRPr>
          </a:p>
          <a:p>
            <a:pPr eaLnBrk="1" hangingPunct="1">
              <a:spcBef>
                <a:spcPct val="0"/>
              </a:spcBef>
              <a:buFontTx/>
              <a:buNone/>
            </a:pPr>
            <a:r>
              <a:rPr lang="zh-TW" altLang="en-US" sz="2800" dirty="0">
                <a:latin typeface="標楷體" pitchFamily="65" charset="-120"/>
                <a:ea typeface="標楷體" pitchFamily="65" charset="-120"/>
              </a:rPr>
              <a:t>       </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中台科技大學護理系畢</a:t>
            </a:r>
            <a:endParaRPr lang="en-US" altLang="zh-TW" sz="2800" dirty="0">
              <a:latin typeface="標楷體" pitchFamily="65" charset="-120"/>
              <a:ea typeface="標楷體" pitchFamily="65" charset="-120"/>
            </a:endParaRPr>
          </a:p>
          <a:p>
            <a:pPr eaLnBrk="1" hangingPunct="1">
              <a:spcBef>
                <a:spcPct val="0"/>
              </a:spcBef>
              <a:buFontTx/>
              <a:buNone/>
            </a:pPr>
            <a:r>
              <a:rPr lang="en-US" altLang="zh-TW" sz="2800" dirty="0">
                <a:latin typeface="標楷體" pitchFamily="65" charset="-120"/>
                <a:ea typeface="標楷體" pitchFamily="65" charset="-120"/>
              </a:rPr>
              <a:t>       3.</a:t>
            </a:r>
            <a:r>
              <a:rPr lang="zh-TW" altLang="en-US" sz="2800" dirty="0">
                <a:latin typeface="標楷體" pitchFamily="65" charset="-120"/>
                <a:ea typeface="標楷體" pitchFamily="65" charset="-120"/>
              </a:rPr>
              <a:t>馬偕護校畢</a:t>
            </a:r>
            <a:endParaRPr lang="en-US" altLang="zh-TW" sz="2800" dirty="0">
              <a:latin typeface="標楷體" pitchFamily="65" charset="-120"/>
              <a:ea typeface="標楷體" pitchFamily="65" charset="-120"/>
            </a:endParaRPr>
          </a:p>
          <a:p>
            <a:pPr eaLnBrk="1" hangingPunct="1">
              <a:spcBef>
                <a:spcPct val="0"/>
              </a:spcBef>
              <a:buFontTx/>
              <a:buNone/>
            </a:pPr>
            <a:r>
              <a:rPr lang="zh-TW" altLang="en-US" sz="2800" dirty="0">
                <a:latin typeface="標楷體" pitchFamily="65" charset="-120"/>
                <a:ea typeface="標楷體" pitchFamily="65" charset="-120"/>
              </a:rPr>
              <a:t>經  歷</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馬偕醫院護士</a:t>
            </a:r>
            <a:endParaRPr lang="en-US" altLang="zh-TW" sz="2800" dirty="0">
              <a:latin typeface="標楷體" pitchFamily="65" charset="-120"/>
              <a:ea typeface="標楷體" pitchFamily="65" charset="-120"/>
            </a:endParaRPr>
          </a:p>
          <a:p>
            <a:pPr eaLnBrk="1" hangingPunct="1">
              <a:spcBef>
                <a:spcPct val="0"/>
              </a:spcBef>
              <a:buFontTx/>
              <a:buNone/>
            </a:pPr>
            <a:r>
              <a:rPr lang="zh-TW" altLang="en-US" sz="2800" dirty="0">
                <a:latin typeface="標楷體" pitchFamily="65" charset="-120"/>
                <a:ea typeface="標楷體" pitchFamily="65" charset="-120"/>
              </a:rPr>
              <a:t>       </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樹林國小護士</a:t>
            </a:r>
            <a:endParaRPr lang="en-US" altLang="zh-TW" sz="2800" dirty="0">
              <a:latin typeface="標楷體" pitchFamily="65" charset="-120"/>
              <a:ea typeface="標楷體" pitchFamily="65" charset="-120"/>
            </a:endParaRPr>
          </a:p>
          <a:p>
            <a:pPr eaLnBrk="1" hangingPunct="1">
              <a:spcBef>
                <a:spcPct val="0"/>
              </a:spcBef>
              <a:buFontTx/>
              <a:buNone/>
            </a:pPr>
            <a:r>
              <a:rPr lang="zh-TW" altLang="en-US" sz="2800" dirty="0">
                <a:latin typeface="標楷體" pitchFamily="65" charset="-120"/>
                <a:ea typeface="標楷體" pitchFamily="65" charset="-120"/>
              </a:rPr>
              <a:t>       </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板橋國小護理師</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現  職</a:t>
            </a:r>
            <a:r>
              <a:rPr lang="en-US" altLang="zh-TW" sz="2800" dirty="0">
                <a:latin typeface="標楷體" pitchFamily="65" charset="-120"/>
                <a:ea typeface="標楷體" pitchFamily="65" charset="-120"/>
              </a:rPr>
              <a:t>:</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中華民國牙醫師公會全國</a:t>
            </a:r>
            <a:r>
              <a:rPr lang="zh-TW" altLang="en-US" sz="2400" dirty="0" smtClean="0">
                <a:latin typeface="標楷體" pitchFamily="65" charset="-120"/>
                <a:ea typeface="標楷體" pitchFamily="65" charset="-120"/>
              </a:rPr>
              <a:t>聯合會口腔衛生委員</a:t>
            </a:r>
            <a:endParaRPr lang="en-US" altLang="zh-TW" sz="2400" dirty="0">
              <a:latin typeface="標楷體" pitchFamily="65" charset="-120"/>
              <a:ea typeface="標楷體" pitchFamily="65" charset="-120"/>
            </a:endParaRPr>
          </a:p>
          <a:p>
            <a:pPr eaLnBrk="1" hangingPunct="1">
              <a:spcBef>
                <a:spcPct val="0"/>
              </a:spcBef>
              <a:buFontTx/>
              <a:buNone/>
            </a:pPr>
            <a:r>
              <a:rPr lang="zh-TW" altLang="en-US" sz="2800" dirty="0">
                <a:latin typeface="標楷體" pitchFamily="65" charset="-120"/>
                <a:ea typeface="標楷體" pitchFamily="65" charset="-120"/>
              </a:rPr>
              <a:t>       </a:t>
            </a:r>
            <a:r>
              <a:rPr lang="en-US" altLang="zh-TW" sz="2800" dirty="0">
                <a:latin typeface="標楷體" pitchFamily="65" charset="-120"/>
                <a:ea typeface="標楷體" pitchFamily="65" charset="-120"/>
              </a:rPr>
              <a:t>2.</a:t>
            </a:r>
            <a:r>
              <a:rPr lang="zh-TW" altLang="en-US" sz="2400" dirty="0">
                <a:latin typeface="標楷體" pitchFamily="65" charset="-120"/>
                <a:ea typeface="標楷體" pitchFamily="65" charset="-120"/>
              </a:rPr>
              <a:t>台北醫學大學、部立雙和醫院牙科部特聘護理師</a:t>
            </a:r>
          </a:p>
        </p:txBody>
      </p:sp>
    </p:spTree>
    <p:extLst>
      <p:ext uri="{BB962C8B-B14F-4D97-AF65-F5344CB8AC3E}">
        <p14:creationId xmlns:p14="http://schemas.microsoft.com/office/powerpoint/2010/main" val="313388032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zh-TW" altLang="en-US" b="1" smtClean="0">
                <a:solidFill>
                  <a:srgbClr val="0033CC"/>
                </a:solidFill>
                <a:ea typeface="標楷體" pitchFamily="65" charset="-120"/>
              </a:rPr>
              <a:t>牙刷的汰換時機</a:t>
            </a:r>
          </a:p>
        </p:txBody>
      </p:sp>
      <p:sp>
        <p:nvSpPr>
          <p:cNvPr id="33795" name="Rectangle 3"/>
          <p:cNvSpPr>
            <a:spLocks noGrp="1" noChangeArrowheads="1"/>
          </p:cNvSpPr>
          <p:nvPr>
            <p:ph idx="1"/>
          </p:nvPr>
        </p:nvSpPr>
        <p:spPr/>
        <p:txBody>
          <a:bodyPr/>
          <a:lstStyle/>
          <a:p>
            <a:pPr eaLnBrk="1" hangingPunct="1">
              <a:lnSpc>
                <a:spcPts val="5400"/>
              </a:lnSpc>
            </a:pPr>
            <a:r>
              <a:rPr lang="zh-TW" altLang="en-US" sz="3600" b="1" smtClean="0">
                <a:solidFill>
                  <a:srgbClr val="006600"/>
                </a:solidFill>
                <a:latin typeface="標楷體" pitchFamily="65" charset="-120"/>
                <a:ea typeface="標楷體" pitchFamily="65" charset="-120"/>
              </a:rPr>
              <a:t>軟毛牙刷每個月（</a:t>
            </a:r>
            <a:r>
              <a:rPr lang="en-US" altLang="zh-TW" sz="3600" b="1" smtClean="0">
                <a:solidFill>
                  <a:srgbClr val="006600"/>
                </a:solidFill>
                <a:latin typeface="標楷體" pitchFamily="65" charset="-120"/>
                <a:ea typeface="標楷體" pitchFamily="65" charset="-120"/>
              </a:rPr>
              <a:t>1-3</a:t>
            </a:r>
            <a:r>
              <a:rPr lang="zh-TW" altLang="en-US" sz="3600" b="1" smtClean="0">
                <a:solidFill>
                  <a:srgbClr val="006600"/>
                </a:solidFill>
                <a:latin typeface="標楷體" pitchFamily="65" charset="-120"/>
                <a:ea typeface="標楷體" pitchFamily="65" charset="-120"/>
              </a:rPr>
              <a:t>個月）更換一次</a:t>
            </a:r>
          </a:p>
          <a:p>
            <a:pPr eaLnBrk="1" hangingPunct="1">
              <a:lnSpc>
                <a:spcPts val="5400"/>
              </a:lnSpc>
            </a:pPr>
            <a:r>
              <a:rPr lang="zh-TW" altLang="en-US" sz="3600" b="1" smtClean="0">
                <a:solidFill>
                  <a:srgbClr val="006600"/>
                </a:solidFill>
                <a:latin typeface="標楷體" pitchFamily="65" charset="-120"/>
                <a:ea typeface="標楷體" pitchFamily="65" charset="-120"/>
              </a:rPr>
              <a:t>刷毛嚴重損壞</a:t>
            </a:r>
            <a:r>
              <a:rPr lang="en-US" altLang="zh-TW" sz="3600" b="1" smtClean="0">
                <a:solidFill>
                  <a:srgbClr val="006600"/>
                </a:solidFill>
                <a:latin typeface="標楷體" pitchFamily="65" charset="-120"/>
                <a:ea typeface="標楷體" pitchFamily="65" charset="-120"/>
              </a:rPr>
              <a:t>-</a:t>
            </a:r>
            <a:r>
              <a:rPr lang="zh-TW" altLang="en-US" sz="3600" b="1" smtClean="0">
                <a:solidFill>
                  <a:srgbClr val="006600"/>
                </a:solidFill>
                <a:latin typeface="標楷體" pitchFamily="65" charset="-120"/>
                <a:ea typeface="標楷體" pitchFamily="65" charset="-120"/>
              </a:rPr>
              <a:t>分岔</a:t>
            </a:r>
          </a:p>
          <a:p>
            <a:pPr eaLnBrk="1" hangingPunct="1">
              <a:lnSpc>
                <a:spcPts val="5400"/>
              </a:lnSpc>
            </a:pPr>
            <a:r>
              <a:rPr lang="zh-TW" altLang="en-US" sz="3600" b="1" smtClean="0">
                <a:solidFill>
                  <a:srgbClr val="006600"/>
                </a:solidFill>
                <a:latin typeface="標楷體" pitchFamily="65" charset="-120"/>
                <a:ea typeface="標楷體" pitchFamily="65" charset="-120"/>
              </a:rPr>
              <a:t>罹患傳染病或流行性感冒過後</a:t>
            </a:r>
          </a:p>
        </p:txBody>
      </p:sp>
      <p:pic>
        <p:nvPicPr>
          <p:cNvPr id="33796" name="圖片 10" descr="11751439_428444927342335_6126443087193662627_n.jpg"/>
          <p:cNvPicPr>
            <a:picLocks noChangeAspect="1"/>
          </p:cNvPicPr>
          <p:nvPr/>
        </p:nvPicPr>
        <p:blipFill>
          <a:blip r:embed="rId3">
            <a:extLst>
              <a:ext uri="{28A0092B-C50C-407E-A947-70E740481C1C}">
                <a14:useLocalDpi xmlns:a14="http://schemas.microsoft.com/office/drawing/2010/main" val="0"/>
              </a:ext>
            </a:extLst>
          </a:blip>
          <a:srcRect b="49760"/>
          <a:stretch>
            <a:fillRect/>
          </a:stretch>
        </p:blipFill>
        <p:spPr bwMode="auto">
          <a:xfrm>
            <a:off x="3059113" y="4652963"/>
            <a:ext cx="360045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5B4CC409-08CF-4268-A718-30305D25DAF6}" type="slidenum">
              <a:rPr lang="en-US" altLang="zh-TW"/>
              <a:pPr>
                <a:defRPr/>
              </a:pPr>
              <a:t>21</a:t>
            </a:fld>
            <a:endParaRPr lang="en-US" altLang="zh-TW"/>
          </a:p>
        </p:txBody>
      </p:sp>
      <p:sp>
        <p:nvSpPr>
          <p:cNvPr id="50179" name="Rectangle 3"/>
          <p:cNvSpPr>
            <a:spLocks noGrp="1" noChangeArrowheads="1"/>
          </p:cNvSpPr>
          <p:nvPr>
            <p:ph type="title" idx="4294967295"/>
          </p:nvPr>
        </p:nvSpPr>
        <p:spPr>
          <a:xfrm>
            <a:off x="1371600" y="0"/>
            <a:ext cx="7772400" cy="1143000"/>
          </a:xfrm>
        </p:spPr>
        <p:txBody>
          <a:bodyPr/>
          <a:lstStyle/>
          <a:p>
            <a:pPr eaLnBrk="1" hangingPunct="1"/>
            <a:r>
              <a:rPr lang="zh-TW" altLang="en-US" sz="5400" b="1" smtClean="0">
                <a:solidFill>
                  <a:schemeClr val="tx1"/>
                </a:solidFill>
                <a:ea typeface="標楷體" pitchFamily="65" charset="-120"/>
              </a:rPr>
              <a:t>什麼時候要潔牙？</a:t>
            </a:r>
          </a:p>
        </p:txBody>
      </p:sp>
      <p:pic>
        <p:nvPicPr>
          <p:cNvPr id="50180" name="Picture 2" descr="9"/>
          <p:cNvPicPr>
            <a:picLocks noChangeAspect="1" noChangeArrowheads="1"/>
          </p:cNvPicPr>
          <p:nvPr/>
        </p:nvPicPr>
        <p:blipFill>
          <a:blip r:embed="rId2" cstate="print">
            <a:extLst>
              <a:ext uri="{28A0092B-C50C-407E-A947-70E740481C1C}">
                <a14:useLocalDpi xmlns:a14="http://schemas.microsoft.com/office/drawing/2010/main" val="0"/>
              </a:ext>
            </a:extLst>
          </a:blip>
          <a:srcRect t="18495" r="-656" b="4861"/>
          <a:stretch>
            <a:fillRect/>
          </a:stretch>
        </p:blipFill>
        <p:spPr bwMode="auto">
          <a:xfrm>
            <a:off x="2339975" y="1268413"/>
            <a:ext cx="4665663" cy="4795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0181" name="Rectangle 5"/>
          <p:cNvSpPr>
            <a:spLocks noChangeArrowheads="1"/>
          </p:cNvSpPr>
          <p:nvPr/>
        </p:nvSpPr>
        <p:spPr bwMode="auto">
          <a:xfrm>
            <a:off x="4284663" y="5732463"/>
            <a:ext cx="935037" cy="360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ts val="575"/>
              </a:spcBef>
              <a:buClr>
                <a:schemeClr val="accent1"/>
              </a:buClr>
              <a:buSzPct val="85000"/>
              <a:buFont typeface="Wingdings 2" pitchFamily="18" charset="2"/>
              <a:buChar char=""/>
              <a:defRPr sz="2600">
                <a:solidFill>
                  <a:schemeClr val="tx1"/>
                </a:solidFill>
                <a:latin typeface="Perpetua" pitchFamily="18" charset="0"/>
                <a:ea typeface="新細明體" charset="-120"/>
              </a:defRPr>
            </a:lvl1pPr>
            <a:lvl2pPr marL="742950" indent="-285750" algn="l" eaLnBrk="0" hangingPunct="0">
              <a:spcBef>
                <a:spcPts val="375"/>
              </a:spcBef>
              <a:buClr>
                <a:schemeClr val="accent2"/>
              </a:buClr>
              <a:buSzPct val="85000"/>
              <a:buFont typeface="Wingdings 2" pitchFamily="18" charset="2"/>
              <a:buChar char=""/>
              <a:defRPr sz="2400">
                <a:solidFill>
                  <a:schemeClr val="tx1"/>
                </a:solidFill>
                <a:latin typeface="Perpetua" pitchFamily="18" charset="0"/>
                <a:ea typeface="新細明體" charset="-120"/>
              </a:defRPr>
            </a:lvl2pPr>
            <a:lvl3pPr marL="1143000" indent="-228600" algn="l" eaLnBrk="0" hangingPunct="0">
              <a:spcBef>
                <a:spcPts val="375"/>
              </a:spcBef>
              <a:buClr>
                <a:srgbClr val="E6B1AB"/>
              </a:buClr>
              <a:buSzPct val="85000"/>
              <a:buFont typeface="Wingdings 2" pitchFamily="18" charset="2"/>
              <a:buChar char=""/>
              <a:defRPr sz="2000">
                <a:solidFill>
                  <a:schemeClr val="tx1"/>
                </a:solidFill>
                <a:latin typeface="Perpetua" pitchFamily="18" charset="0"/>
                <a:ea typeface="新細明體" charset="-120"/>
              </a:defRPr>
            </a:lvl3pPr>
            <a:lvl4pPr marL="1600200" indent="-228600" algn="l" eaLnBrk="0" hangingPunct="0">
              <a:spcBef>
                <a:spcPts val="375"/>
              </a:spcBef>
              <a:buClr>
                <a:srgbClr val="A28E6A"/>
              </a:buClr>
              <a:buSzPct val="80000"/>
              <a:buFont typeface="Wingdings 2" pitchFamily="18" charset="2"/>
              <a:buChar char=""/>
              <a:defRPr sz="2000">
                <a:solidFill>
                  <a:schemeClr val="tx1"/>
                </a:solidFill>
                <a:latin typeface="Perpetua" pitchFamily="18" charset="0"/>
                <a:ea typeface="新細明體" charset="-120"/>
              </a:defRPr>
            </a:lvl4pPr>
            <a:lvl5pPr marL="2057400" indent="-228600" algn="l" eaLnBrk="0" hangingPunct="0">
              <a:spcBef>
                <a:spcPts val="375"/>
              </a:spcBef>
              <a:buClr>
                <a:srgbClr val="A28E6A"/>
              </a:buClr>
              <a:buChar char="o"/>
              <a:defRPr sz="2000">
                <a:solidFill>
                  <a:schemeClr val="tx1"/>
                </a:solidFill>
                <a:latin typeface="Perpetua" pitchFamily="18" charset="0"/>
                <a:ea typeface="新細明體"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9pPr>
          </a:lstStyle>
          <a:p>
            <a:pPr algn="ctr" eaLnBrk="1" hangingPunct="1">
              <a:spcBef>
                <a:spcPct val="20000"/>
              </a:spcBef>
              <a:buClrTx/>
              <a:buSzTx/>
              <a:buFontTx/>
              <a:buNone/>
            </a:pPr>
            <a:endParaRPr lang="zh-TW" altLang="en-US" sz="5400">
              <a:latin typeface="Times New Roman" pitchFamily="18" charset="0"/>
              <a:ea typeface="標楷體" pitchFamily="65" charset="-120"/>
            </a:endParaRPr>
          </a:p>
        </p:txBody>
      </p:sp>
    </p:spTree>
    <p:extLst>
      <p:ext uri="{BB962C8B-B14F-4D97-AF65-F5344CB8AC3E}">
        <p14:creationId xmlns:p14="http://schemas.microsoft.com/office/powerpoint/2010/main" val="2222182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zh-TW" altLang="en-US" sz="5400" smtClean="0">
                <a:solidFill>
                  <a:schemeClr val="tx1"/>
                </a:solidFill>
                <a:ea typeface="標楷體" pitchFamily="65" charset="-120"/>
              </a:rPr>
              <a:t>每天要刷幾次牙？</a:t>
            </a:r>
          </a:p>
        </p:txBody>
      </p:sp>
      <p:sp>
        <p:nvSpPr>
          <p:cNvPr id="5" name="投影片編號版面配置區 5"/>
          <p:cNvSpPr>
            <a:spLocks noGrp="1"/>
          </p:cNvSpPr>
          <p:nvPr>
            <p:ph type="sldNum" sz="quarter" idx="12"/>
          </p:nvPr>
        </p:nvSpPr>
        <p:spPr/>
        <p:txBody>
          <a:bodyPr/>
          <a:lstStyle/>
          <a:p>
            <a:pPr>
              <a:defRPr/>
            </a:pPr>
            <a:fld id="{9B84F03A-3ECE-4BEA-948C-17AA186DAF78}" type="slidenum">
              <a:rPr lang="en-US" altLang="zh-TW"/>
              <a:pPr>
                <a:defRPr/>
              </a:pPr>
              <a:t>22</a:t>
            </a:fld>
            <a:endParaRPr lang="en-US" altLang="zh-TW"/>
          </a:p>
        </p:txBody>
      </p:sp>
      <p:sp>
        <p:nvSpPr>
          <p:cNvPr id="51204" name="Rectangle 3"/>
          <p:cNvSpPr>
            <a:spLocks noGrp="1" noChangeArrowheads="1"/>
          </p:cNvSpPr>
          <p:nvPr>
            <p:ph sz="quarter" idx="1"/>
          </p:nvPr>
        </p:nvSpPr>
        <p:spPr/>
        <p:txBody>
          <a:bodyPr/>
          <a:lstStyle/>
          <a:p>
            <a:pPr eaLnBrk="1" hangingPunct="1">
              <a:lnSpc>
                <a:spcPct val="90000"/>
              </a:lnSpc>
              <a:buFont typeface="Wingdings" pitchFamily="2" charset="2"/>
              <a:buNone/>
            </a:pPr>
            <a:r>
              <a:rPr lang="zh-TW" altLang="en-US" sz="4000" smtClean="0">
                <a:latin typeface="標楷體" pitchFamily="65" charset="-120"/>
                <a:ea typeface="標楷體" pitchFamily="65" charset="-120"/>
              </a:rPr>
              <a:t>每次吃完食物之後都需要刷牙</a:t>
            </a:r>
          </a:p>
          <a:p>
            <a:pPr eaLnBrk="1" hangingPunct="1">
              <a:lnSpc>
                <a:spcPct val="90000"/>
              </a:lnSpc>
              <a:buFont typeface="Wingdings" pitchFamily="2" charset="2"/>
              <a:buNone/>
            </a:pPr>
            <a:endParaRPr lang="zh-TW" altLang="en-US" sz="4000" smtClean="0">
              <a:latin typeface="標楷體" pitchFamily="65" charset="-120"/>
              <a:ea typeface="標楷體" pitchFamily="65" charset="-120"/>
            </a:endParaRPr>
          </a:p>
          <a:p>
            <a:pPr eaLnBrk="1" hangingPunct="1">
              <a:lnSpc>
                <a:spcPct val="90000"/>
              </a:lnSpc>
              <a:buFont typeface="Wingdings" pitchFamily="2" charset="2"/>
              <a:buNone/>
            </a:pPr>
            <a:r>
              <a:rPr lang="zh-TW" altLang="en-US" sz="4000" smtClean="0">
                <a:latin typeface="標楷體" pitchFamily="65" charset="-120"/>
                <a:ea typeface="標楷體" pitchFamily="65" charset="-120"/>
              </a:rPr>
              <a:t>→好好算算看，每天該給孩子吃幾次？（食物：三餐，點心，糖果，餅乾，汽水，可樂，沙士，巧克力等物品。）</a:t>
            </a:r>
          </a:p>
        </p:txBody>
      </p:sp>
    </p:spTree>
    <p:extLst>
      <p:ext uri="{BB962C8B-B14F-4D97-AF65-F5344CB8AC3E}">
        <p14:creationId xmlns:p14="http://schemas.microsoft.com/office/powerpoint/2010/main" val="1062449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040CF00B-EDE1-4716-AAEF-40D363936F23}" type="slidenum">
              <a:rPr lang="en-US" altLang="zh-TW"/>
              <a:pPr>
                <a:defRPr/>
              </a:pPr>
              <a:t>23</a:t>
            </a:fld>
            <a:endParaRPr lang="en-US" altLang="zh-TW"/>
          </a:p>
        </p:txBody>
      </p:sp>
      <p:pic>
        <p:nvPicPr>
          <p:cNvPr id="52227" name="Picture 2" descr="4-2"/>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47664" y="404813"/>
            <a:ext cx="6048672" cy="58324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4319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3F4D2D5F-4FEE-4432-84BC-88CF9A3994E8}" type="slidenum">
              <a:rPr lang="en-US" altLang="zh-TW"/>
              <a:pPr>
                <a:defRPr/>
              </a:pPr>
              <a:t>24</a:t>
            </a:fld>
            <a:endParaRPr lang="en-US" altLang="zh-TW"/>
          </a:p>
        </p:txBody>
      </p:sp>
      <p:pic>
        <p:nvPicPr>
          <p:cNvPr id="53251" name="Picture 2" descr="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6250"/>
            <a:ext cx="6552728"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22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1403350" y="260350"/>
            <a:ext cx="7391400" cy="914400"/>
          </a:xfrm>
        </p:spPr>
        <p:txBody>
          <a:bodyPr>
            <a:normAutofit/>
          </a:bodyPr>
          <a:lstStyle/>
          <a:p>
            <a:pPr eaLnBrk="1" fontAlgn="auto" hangingPunct="1">
              <a:spcAft>
                <a:spcPts val="0"/>
              </a:spcAft>
              <a:defRPr/>
            </a:pPr>
            <a:r>
              <a:rPr lang="zh-TW" altLang="en-US" sz="5400">
                <a:solidFill>
                  <a:schemeClr val="tx1"/>
                </a:solidFill>
                <a:ea typeface="標楷體" pitchFamily="65" charset="-120"/>
              </a:rPr>
              <a:t>兒童零食種類與致齲性</a:t>
            </a:r>
          </a:p>
        </p:txBody>
      </p:sp>
      <p:sp>
        <p:nvSpPr>
          <p:cNvPr id="49" name="投影片編號版面配置區 5"/>
          <p:cNvSpPr>
            <a:spLocks noGrp="1"/>
          </p:cNvSpPr>
          <p:nvPr>
            <p:ph type="sldNum" sz="quarter" idx="12"/>
          </p:nvPr>
        </p:nvSpPr>
        <p:spPr/>
        <p:txBody>
          <a:bodyPr/>
          <a:lstStyle/>
          <a:p>
            <a:pPr>
              <a:defRPr/>
            </a:pPr>
            <a:fld id="{249259B6-75A8-437C-8756-331D9CE747B8}" type="slidenum">
              <a:rPr lang="en-US" altLang="zh-TW"/>
              <a:pPr>
                <a:defRPr/>
              </a:pPr>
              <a:t>25</a:t>
            </a:fld>
            <a:endParaRPr lang="en-US" altLang="zh-TW"/>
          </a:p>
        </p:txBody>
      </p:sp>
      <p:graphicFrame>
        <p:nvGraphicFramePr>
          <p:cNvPr id="1674243" name="Group 3"/>
          <p:cNvGraphicFramePr>
            <a:graphicFrameLocks noGrp="1"/>
          </p:cNvGraphicFramePr>
          <p:nvPr>
            <p:ph sz="quarter" idx="1"/>
            <p:extLst>
              <p:ext uri="{D42A27DB-BD31-4B8C-83A1-F6EECF244321}">
                <p14:modId xmlns:p14="http://schemas.microsoft.com/office/powerpoint/2010/main" val="1334831547"/>
              </p:ext>
            </p:extLst>
          </p:nvPr>
        </p:nvGraphicFramePr>
        <p:xfrm>
          <a:off x="1476375" y="1268413"/>
          <a:ext cx="6553200" cy="4422776"/>
        </p:xfrm>
        <a:graphic>
          <a:graphicData uri="http://schemas.openxmlformats.org/drawingml/2006/table">
            <a:tbl>
              <a:tblPr/>
              <a:tblGrid>
                <a:gridCol w="2171700"/>
                <a:gridCol w="2197100"/>
                <a:gridCol w="2184400"/>
              </a:tblGrid>
              <a:tr h="533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dirty="0" smtClean="0">
                          <a:ln>
                            <a:noFill/>
                          </a:ln>
                          <a:solidFill>
                            <a:schemeClr val="tx1"/>
                          </a:solidFill>
                          <a:effectLst/>
                          <a:latin typeface="Tahoma" pitchFamily="34" charset="0"/>
                          <a:ea typeface="標楷體" pitchFamily="65" charset="-120"/>
                        </a:rPr>
                        <a:t>非致齲性</a:t>
                      </a:r>
                    </a:p>
                  </a:txBody>
                  <a:tcPr horzOverflow="overflow">
                    <a:lnL cap="flat">
                      <a:noFill/>
                    </a:lnL>
                    <a:lnR>
                      <a:noFill/>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低致齲性</a:t>
                      </a:r>
                    </a:p>
                  </a:txBody>
                  <a:tcPr horzOverflow="overflow">
                    <a:lnL>
                      <a:noFill/>
                    </a:lnL>
                    <a:lnR>
                      <a:noFill/>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高致齲性</a:t>
                      </a:r>
                    </a:p>
                  </a:txBody>
                  <a:tcPr horzOverflow="overflow">
                    <a:lnL>
                      <a:noFill/>
                    </a:lnL>
                    <a:lnR cap="flat">
                      <a:noFill/>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92125">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dirty="0" smtClean="0">
                          <a:ln>
                            <a:noFill/>
                          </a:ln>
                          <a:solidFill>
                            <a:schemeClr val="tx1"/>
                          </a:solidFill>
                          <a:effectLst/>
                          <a:latin typeface="Tahoma" pitchFamily="34" charset="0"/>
                          <a:ea typeface="標楷體" pitchFamily="65" charset="-120"/>
                        </a:rPr>
                        <a:t>乳酪</a:t>
                      </a:r>
                    </a:p>
                  </a:txBody>
                  <a:tcPr horzOverflow="overflow">
                    <a:lnL cap="flat">
                      <a:noFill/>
                    </a:lnL>
                    <a:lnR>
                      <a:noFill/>
                    </a:lnR>
                    <a:lnT w="12700" cap="flat" cmpd="sng" algn="ctr">
                      <a:solidFill>
                        <a:schemeClr val="tx1"/>
                      </a:solidFill>
                      <a:prstDash val="solid"/>
                      <a:round/>
                      <a:headEnd type="none" w="sm" len="sm"/>
                      <a:tailEnd type="none" w="sm" len="sm"/>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新鮮水果</a:t>
                      </a:r>
                    </a:p>
                  </a:txBody>
                  <a:tcPr horzOverflow="overflow">
                    <a:lnL>
                      <a:noFill/>
                    </a:lnL>
                    <a:lnR>
                      <a:noFill/>
                    </a:lnR>
                    <a:lnT w="12700" cap="flat" cmpd="sng" algn="ctr">
                      <a:solidFill>
                        <a:schemeClr val="tx1"/>
                      </a:solidFill>
                      <a:prstDash val="solid"/>
                      <a:round/>
                      <a:headEnd type="none" w="sm" len="sm"/>
                      <a:tailEnd type="none" w="sm" len="sm"/>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糖果</a:t>
                      </a:r>
                    </a:p>
                  </a:txBody>
                  <a:tcPr horzOverflow="overflow">
                    <a:lnL>
                      <a:noFill/>
                    </a:lnL>
                    <a:lnR cap="flat">
                      <a:noFill/>
                    </a:lnR>
                    <a:lnT w="12700" cap="flat" cmpd="sng" algn="ctr">
                      <a:solidFill>
                        <a:schemeClr val="tx1"/>
                      </a:solidFill>
                      <a:prstDash val="solid"/>
                      <a:round/>
                      <a:headEnd type="none" w="sm" len="sm"/>
                      <a:tailEnd type="none" w="sm" len="sm"/>
                    </a:lnT>
                    <a:lnB>
                      <a:noFill/>
                    </a:lnB>
                    <a:lnTlToBr>
                      <a:noFill/>
                    </a:lnTlToBr>
                    <a:lnBlToTr>
                      <a:noFill/>
                    </a:lnBlToTr>
                    <a:noFill/>
                  </a:tcPr>
                </a:tc>
              </a:tr>
              <a:tr h="561975">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肉乾</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餅乾</a:t>
                      </a:r>
                    </a:p>
                  </a:txBody>
                  <a:tcPr horzOverflow="overflow">
                    <a:lnL>
                      <a:noFill/>
                    </a:lnL>
                    <a:lnR cap="flat">
                      <a:noFill/>
                    </a:lnR>
                    <a:lnT>
                      <a:noFill/>
                    </a:lnT>
                    <a:lnB>
                      <a:noFill/>
                    </a:lnB>
                    <a:lnTlToBr>
                      <a:noFill/>
                    </a:lnTlToBr>
                    <a:lnBlToTr>
                      <a:noFill/>
                    </a:lnBlToTr>
                    <a:noFill/>
                  </a:tcPr>
                </a:tc>
              </a:tr>
              <a:tr h="561975">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堅果</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蛋糕</a:t>
                      </a:r>
                    </a:p>
                  </a:txBody>
                  <a:tcPr horzOverflow="overflow">
                    <a:lnL>
                      <a:noFill/>
                    </a:lnL>
                    <a:lnR cap="flat">
                      <a:noFill/>
                    </a:lnR>
                    <a:lnT>
                      <a:noFill/>
                    </a:lnT>
                    <a:lnB>
                      <a:noFill/>
                    </a:lnB>
                    <a:lnTlToBr>
                      <a:noFill/>
                    </a:lnTlToBr>
                    <a:lnBlToTr>
                      <a:noFill/>
                    </a:lnBlToTr>
                    <a:noFill/>
                  </a:tcPr>
                </a:tc>
              </a:tr>
              <a:tr h="585788">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純鮮奶</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果汁飲料</a:t>
                      </a:r>
                    </a:p>
                  </a:txBody>
                  <a:tcPr horzOverflow="overflow">
                    <a:lnL>
                      <a:noFill/>
                    </a:lnL>
                    <a:lnR cap="flat">
                      <a:noFill/>
                    </a:lnR>
                    <a:lnT>
                      <a:noFill/>
                    </a:lnT>
                    <a:lnB>
                      <a:noFill/>
                    </a:lnB>
                    <a:lnTlToBr>
                      <a:noFill/>
                    </a:lnTlToBr>
                    <a:lnBlToTr>
                      <a:noFill/>
                    </a:lnBlToTr>
                    <a:noFill/>
                  </a:tcPr>
                </a:tc>
              </a:tr>
              <a:tr h="563563">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蔬菜</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水果乾</a:t>
                      </a:r>
                    </a:p>
                  </a:txBody>
                  <a:tcPr horzOverflow="overflow">
                    <a:lnL>
                      <a:noFill/>
                    </a:lnL>
                    <a:lnR cap="flat">
                      <a:noFill/>
                    </a:lnR>
                    <a:lnT>
                      <a:noFill/>
                    </a:lnT>
                    <a:lnB>
                      <a:noFill/>
                    </a:lnB>
                    <a:lnTlToBr>
                      <a:noFill/>
                    </a:lnTlToBr>
                    <a:lnBlToTr>
                      <a:noFill/>
                    </a:lnBlToTr>
                    <a:noFill/>
                  </a:tcPr>
                </a:tc>
              </a:tr>
              <a:tr h="561975">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爆米花</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a:noFill/>
                    </a:lnL>
                    <a:lnR cap="flat">
                      <a:noFill/>
                    </a:lnR>
                    <a:lnT>
                      <a:noFill/>
                    </a:lnT>
                    <a:lnB>
                      <a:noFill/>
                    </a:lnB>
                    <a:lnTlToBr>
                      <a:noFill/>
                    </a:lnTlToBr>
                    <a:lnBlToTr>
                      <a:noFill/>
                    </a:lnBlToTr>
                    <a:noFill/>
                  </a:tcPr>
                </a:tc>
              </a:tr>
              <a:tr h="561975">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2"/>
                        </a:solidFill>
                        <a:effectLst/>
                        <a:latin typeface="Tahoma" pitchFamily="34" charset="0"/>
                        <a:ea typeface="標楷體" pitchFamily="65" charset="-120"/>
                      </a:endParaRPr>
                    </a:p>
                  </a:txBody>
                  <a:tcPr horzOverflow="overflow">
                    <a:lnL cap="flat">
                      <a:noFill/>
                    </a:lnL>
                    <a:lnR>
                      <a:noFill/>
                    </a:lnR>
                    <a:lnT>
                      <a:noFill/>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smtClean="0">
                        <a:ln>
                          <a:noFill/>
                        </a:ln>
                        <a:solidFill>
                          <a:schemeClr val="tx2"/>
                        </a:solidFill>
                        <a:effectLst/>
                        <a:latin typeface="Tahoma" pitchFamily="34" charset="0"/>
                        <a:ea typeface="標楷體" pitchFamily="65" charset="-120"/>
                      </a:endParaRPr>
                    </a:p>
                  </a:txBody>
                  <a:tcPr horzOverflow="overflow">
                    <a:lnL>
                      <a:noFill/>
                    </a:lnL>
                    <a:lnR>
                      <a:noFill/>
                    </a:lnR>
                    <a:lnT>
                      <a:noFill/>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1" lang="zh-TW" altLang="zh-TW" sz="2800" b="0" i="0" u="none" strike="noStrike" cap="none" normalizeH="0" baseline="0" dirty="0" smtClean="0">
                        <a:ln>
                          <a:noFill/>
                        </a:ln>
                        <a:solidFill>
                          <a:schemeClr val="tx2"/>
                        </a:solidFill>
                        <a:effectLst/>
                        <a:latin typeface="Tahoma" pitchFamily="34" charset="0"/>
                        <a:ea typeface="標楷體" pitchFamily="65" charset="-120"/>
                      </a:endParaRPr>
                    </a:p>
                  </a:txBody>
                  <a:tcPr horzOverflow="overflow">
                    <a:lnL>
                      <a:noFill/>
                    </a:lnL>
                    <a:lnR cap="flat">
                      <a:noFill/>
                    </a:lnR>
                    <a:lnT>
                      <a:noFill/>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54304" name="Text Box 47"/>
          <p:cNvSpPr txBox="1">
            <a:spLocks noChangeArrowheads="1"/>
          </p:cNvSpPr>
          <p:nvPr/>
        </p:nvSpPr>
        <p:spPr bwMode="auto">
          <a:xfrm>
            <a:off x="1258888" y="5661025"/>
            <a:ext cx="78851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ts val="575"/>
              </a:spcBef>
              <a:buClr>
                <a:schemeClr val="accent1"/>
              </a:buClr>
              <a:buSzPct val="85000"/>
              <a:buFont typeface="Wingdings 2" pitchFamily="18" charset="2"/>
              <a:buChar char=""/>
              <a:defRPr sz="2600">
                <a:solidFill>
                  <a:schemeClr val="tx1"/>
                </a:solidFill>
                <a:latin typeface="Perpetua" pitchFamily="18" charset="0"/>
                <a:ea typeface="新細明體" charset="-120"/>
              </a:defRPr>
            </a:lvl1pPr>
            <a:lvl2pPr marL="742950" indent="-285750" algn="l" eaLnBrk="0" hangingPunct="0">
              <a:spcBef>
                <a:spcPts val="375"/>
              </a:spcBef>
              <a:buClr>
                <a:schemeClr val="accent2"/>
              </a:buClr>
              <a:buSzPct val="85000"/>
              <a:buFont typeface="Wingdings 2" pitchFamily="18" charset="2"/>
              <a:buChar char=""/>
              <a:defRPr sz="2400">
                <a:solidFill>
                  <a:schemeClr val="tx1"/>
                </a:solidFill>
                <a:latin typeface="Perpetua" pitchFamily="18" charset="0"/>
                <a:ea typeface="新細明體" charset="-120"/>
              </a:defRPr>
            </a:lvl2pPr>
            <a:lvl3pPr marL="1143000" indent="-228600" algn="l" eaLnBrk="0" hangingPunct="0">
              <a:spcBef>
                <a:spcPts val="375"/>
              </a:spcBef>
              <a:buClr>
                <a:srgbClr val="E6B1AB"/>
              </a:buClr>
              <a:buSzPct val="85000"/>
              <a:buFont typeface="Wingdings 2" pitchFamily="18" charset="2"/>
              <a:buChar char=""/>
              <a:defRPr sz="2000">
                <a:solidFill>
                  <a:schemeClr val="tx1"/>
                </a:solidFill>
                <a:latin typeface="Perpetua" pitchFamily="18" charset="0"/>
                <a:ea typeface="新細明體" charset="-120"/>
              </a:defRPr>
            </a:lvl3pPr>
            <a:lvl4pPr marL="1600200" indent="-228600" algn="l" eaLnBrk="0" hangingPunct="0">
              <a:spcBef>
                <a:spcPts val="375"/>
              </a:spcBef>
              <a:buClr>
                <a:srgbClr val="A28E6A"/>
              </a:buClr>
              <a:buSzPct val="80000"/>
              <a:buFont typeface="Wingdings 2" pitchFamily="18" charset="2"/>
              <a:buChar char=""/>
              <a:defRPr sz="2000">
                <a:solidFill>
                  <a:schemeClr val="tx1"/>
                </a:solidFill>
                <a:latin typeface="Perpetua" pitchFamily="18" charset="0"/>
                <a:ea typeface="新細明體" charset="-120"/>
              </a:defRPr>
            </a:lvl4pPr>
            <a:lvl5pPr marL="2057400" indent="-228600" algn="l" eaLnBrk="0" hangingPunct="0">
              <a:spcBef>
                <a:spcPts val="375"/>
              </a:spcBef>
              <a:buClr>
                <a:srgbClr val="A28E6A"/>
              </a:buClr>
              <a:buChar char="o"/>
              <a:defRPr sz="2000">
                <a:solidFill>
                  <a:schemeClr val="tx1"/>
                </a:solidFill>
                <a:latin typeface="Perpetua" pitchFamily="18" charset="0"/>
                <a:ea typeface="新細明體"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ea typeface="新細明體" charset="-120"/>
              </a:defRPr>
            </a:lvl9pPr>
          </a:lstStyle>
          <a:p>
            <a:pPr eaLnBrk="1" hangingPunct="1">
              <a:spcBef>
                <a:spcPct val="0"/>
              </a:spcBef>
              <a:buClrTx/>
              <a:buSzTx/>
              <a:buFontTx/>
              <a:buNone/>
            </a:pPr>
            <a:r>
              <a:rPr lang="zh-TW" altLang="en-US" sz="2000">
                <a:latin typeface="標楷體" pitchFamily="65" charset="-120"/>
                <a:ea typeface="標楷體" pitchFamily="65" charset="-120"/>
              </a:rPr>
              <a:t>資料來源</a:t>
            </a:r>
            <a:r>
              <a:rPr lang="en-US" altLang="zh-TW" sz="2000">
                <a:latin typeface="Arial Unicode MS" pitchFamily="34" charset="-120"/>
                <a:ea typeface="Arial Unicode MS" pitchFamily="34" charset="-120"/>
                <a:cs typeface="Arial Unicode MS" pitchFamily="34" charset="-120"/>
              </a:rPr>
              <a:t>:Tinanoff,2000;J Public Health Dent 60(3):197</a:t>
            </a:r>
          </a:p>
          <a:p>
            <a:pPr eaLnBrk="1" hangingPunct="1">
              <a:spcBef>
                <a:spcPct val="0"/>
              </a:spcBef>
              <a:buClrTx/>
              <a:buSzTx/>
              <a:buFontTx/>
              <a:buNone/>
            </a:pPr>
            <a:r>
              <a:rPr lang="zh-TW" altLang="en-US" sz="2000">
                <a:latin typeface="標楷體" pitchFamily="65" charset="-120"/>
                <a:ea typeface="標楷體" pitchFamily="65" charset="-120"/>
              </a:rPr>
              <a:t>圖表製作</a:t>
            </a:r>
            <a:r>
              <a:rPr lang="en-US" altLang="zh-TW" sz="2000">
                <a:latin typeface="標楷體" pitchFamily="65" charset="-120"/>
                <a:ea typeface="標楷體" pitchFamily="65" charset="-120"/>
              </a:rPr>
              <a:t>: </a:t>
            </a:r>
            <a:r>
              <a:rPr lang="zh-TW" altLang="en-US" sz="2000">
                <a:latin typeface="標楷體" pitchFamily="65" charset="-120"/>
                <a:ea typeface="標楷體" pitchFamily="65" charset="-120"/>
              </a:rPr>
              <a:t>黃耀慧 醫師</a:t>
            </a:r>
          </a:p>
        </p:txBody>
      </p:sp>
    </p:spTree>
    <p:extLst>
      <p:ext uri="{BB962C8B-B14F-4D97-AF65-F5344CB8AC3E}">
        <p14:creationId xmlns:p14="http://schemas.microsoft.com/office/powerpoint/2010/main" val="34352933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zh-TW" altLang="en-US" sz="4800" smtClean="0">
                <a:solidFill>
                  <a:schemeClr val="tx1"/>
                </a:solidFill>
                <a:ea typeface="標楷體" pitchFamily="65" charset="-120"/>
              </a:rPr>
              <a:t>食物本身和齲齒的關係</a:t>
            </a:r>
            <a:r>
              <a:rPr lang="zh-TW" altLang="en-US" smtClean="0"/>
              <a:t> </a:t>
            </a:r>
          </a:p>
        </p:txBody>
      </p:sp>
      <p:graphicFrame>
        <p:nvGraphicFramePr>
          <p:cNvPr id="1675267" name="Group 3"/>
          <p:cNvGraphicFramePr>
            <a:graphicFrameLocks noGrp="1"/>
          </p:cNvGraphicFramePr>
          <p:nvPr>
            <p:ph type="tbl" idx="1"/>
            <p:extLst>
              <p:ext uri="{D42A27DB-BD31-4B8C-83A1-F6EECF244321}">
                <p14:modId xmlns:p14="http://schemas.microsoft.com/office/powerpoint/2010/main" val="3093449501"/>
              </p:ext>
            </p:extLst>
          </p:nvPr>
        </p:nvGraphicFramePr>
        <p:xfrm>
          <a:off x="179388" y="1341438"/>
          <a:ext cx="8821737" cy="5130872"/>
        </p:xfrm>
        <a:graphic>
          <a:graphicData uri="http://schemas.openxmlformats.org/drawingml/2006/table">
            <a:tbl>
              <a:tblPr/>
              <a:tblGrid>
                <a:gridCol w="1196975"/>
                <a:gridCol w="3744912"/>
                <a:gridCol w="3879850"/>
              </a:tblGrid>
              <a:tr h="51813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1" lang="zh-TW" altLang="zh-TW" sz="1800" b="0" i="0" u="none" strike="noStrike" cap="none" normalizeH="0" baseline="0" dirty="0" smtClean="0">
                        <a:ln>
                          <a:noFill/>
                        </a:ln>
                        <a:solidFill>
                          <a:schemeClr val="tx1"/>
                        </a:solidFill>
                        <a:effectLst/>
                        <a:latin typeface="Tahoma" pitchFamily="34" charset="0"/>
                        <a:ea typeface="新細明體" pitchFamily="18" charset="-120"/>
                      </a:endParaRP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易齲齒食品</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0" i="0" u="none" strike="noStrike" cap="none" normalizeH="0" baseline="0" smtClean="0">
                          <a:ln>
                            <a:noFill/>
                          </a:ln>
                          <a:solidFill>
                            <a:schemeClr val="tx1"/>
                          </a:solidFill>
                          <a:effectLst/>
                          <a:latin typeface="Tahoma" pitchFamily="34" charset="0"/>
                          <a:ea typeface="標楷體" pitchFamily="65" charset="-120"/>
                        </a:rPr>
                        <a:t>建議取代食品</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44846">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Tahoma" pitchFamily="34" charset="0"/>
                          <a:ea typeface="標楷體" pitchFamily="65" charset="-120"/>
                        </a:rPr>
                        <a:t>糖果類</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巧克力</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口香糖</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糖果</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 棒棒糖</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花生酥</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太妃糖</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rowSpan="3">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低糖份飲料、爆米花、無糖口香糖、葵瓜子、蘇打餅乾、花生、</a:t>
                      </a:r>
                    </a:p>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核桃、饅頭、包子、</a:t>
                      </a:r>
                    </a:p>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乳酪、酪餅等</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44846">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dirty="0" smtClean="0">
                          <a:ln>
                            <a:noFill/>
                          </a:ln>
                          <a:solidFill>
                            <a:schemeClr val="tx1"/>
                          </a:solidFill>
                          <a:effectLst/>
                          <a:latin typeface="Tahoma" pitchFamily="34" charset="0"/>
                          <a:ea typeface="標楷體" pitchFamily="65" charset="-120"/>
                        </a:rPr>
                        <a:t>糕餅類</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冰淇淋</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甜甜圈</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蘋果派  蛋糕</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含糖餅乾等</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vMerge="1">
                  <a:txBody>
                    <a:bodyPr/>
                    <a:lstStyle/>
                    <a:p>
                      <a:endParaRPr lang="zh-TW" altLang="en-US"/>
                    </a:p>
                  </a:txBody>
                  <a:tcPr/>
                </a:tc>
              </a:tr>
              <a:tr h="944846">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Tahoma" pitchFamily="34" charset="0"/>
                          <a:ea typeface="標楷體" pitchFamily="65" charset="-120"/>
                        </a:rPr>
                        <a:t>飲料類</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巧克力牛奶</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可可</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汽水  可樂</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加糖果汁等</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vMerge="1">
                  <a:txBody>
                    <a:bodyPr/>
                    <a:lstStyle/>
                    <a:p>
                      <a:endParaRPr lang="zh-TW" altLang="en-US"/>
                    </a:p>
                  </a:txBody>
                  <a:tcPr/>
                </a:tc>
              </a:tr>
              <a:tr h="833282">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Tahoma" pitchFamily="34" charset="0"/>
                          <a:ea typeface="標楷體" pitchFamily="65" charset="-120"/>
                        </a:rPr>
                        <a:t>水果類</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葡萄乾</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水果罐頭等</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0" i="0" u="none" strike="noStrike" cap="none" normalizeH="0" baseline="0" smtClean="0">
                          <a:ln>
                            <a:noFill/>
                          </a:ln>
                          <a:solidFill>
                            <a:schemeClr val="tx1"/>
                          </a:solidFill>
                          <a:effectLst/>
                          <a:latin typeface="Arial Unicode MS" pitchFamily="34" charset="-120"/>
                          <a:ea typeface="標楷體" pitchFamily="65" charset="-120"/>
                        </a:rPr>
                        <a:t>未經加工之生鮮蔬果</a:t>
                      </a:r>
                      <a:endParaRPr kumimoji="1" lang="zh-TW" altLang="en-US" sz="2800" b="0" i="0" u="none" strike="noStrike" cap="none" normalizeH="0" baseline="0" smtClean="0">
                        <a:ln>
                          <a:noFill/>
                        </a:ln>
                        <a:solidFill>
                          <a:schemeClr val="tx1"/>
                        </a:solidFill>
                        <a:effectLst/>
                        <a:latin typeface="Tahoma" pitchFamily="34" charset="0"/>
                        <a:ea typeface="標楷體" pitchFamily="65" charset="-120"/>
                      </a:endParaRP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44846">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Tahoma" pitchFamily="34" charset="0"/>
                          <a:ea typeface="標楷體" pitchFamily="65" charset="-120"/>
                        </a:rPr>
                        <a:t>加工類</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果醬</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蜂蜜</a:t>
                      </a:r>
                      <a:r>
                        <a:rPr kumimoji="1" lang="zh-TW" altLang="en-US" sz="2800" b="0"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花生醬等</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0" i="0" u="none" strike="noStrike" cap="none" normalizeH="0" baseline="0" dirty="0" smtClean="0">
                          <a:ln>
                            <a:noFill/>
                          </a:ln>
                          <a:solidFill>
                            <a:schemeClr val="tx1"/>
                          </a:solidFill>
                          <a:effectLst/>
                          <a:latin typeface="標楷體" pitchFamily="65" charset="-120"/>
                          <a:ea typeface="標楷體" pitchFamily="65" charset="-120"/>
                        </a:rPr>
                        <a:t>雞肉塊、魚鬆、肉鬆、魷魚絲</a:t>
                      </a:r>
                    </a:p>
                  </a:txBody>
                  <a:tcPr marT="45711" marB="45711"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32" name="投影片編號版面配置區 5"/>
          <p:cNvSpPr>
            <a:spLocks noGrp="1"/>
          </p:cNvSpPr>
          <p:nvPr>
            <p:ph type="sldNum" sz="quarter" idx="12"/>
          </p:nvPr>
        </p:nvSpPr>
        <p:spPr/>
        <p:txBody>
          <a:bodyPr/>
          <a:lstStyle/>
          <a:p>
            <a:pPr>
              <a:defRPr/>
            </a:pPr>
            <a:fld id="{594F59AF-5613-472B-8B11-A3FFD386E60A}" type="slidenum">
              <a:rPr lang="en-US" altLang="zh-TW"/>
              <a:pPr>
                <a:defRPr/>
              </a:pPr>
              <a:t>26</a:t>
            </a:fld>
            <a:endParaRPr lang="en-US" altLang="zh-TW"/>
          </a:p>
        </p:txBody>
      </p:sp>
    </p:spTree>
    <p:extLst>
      <p:ext uri="{BB962C8B-B14F-4D97-AF65-F5344CB8AC3E}">
        <p14:creationId xmlns:p14="http://schemas.microsoft.com/office/powerpoint/2010/main" val="209688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8458200" cy="1143000"/>
          </a:xfrm>
        </p:spPr>
        <p:txBody>
          <a:bodyPr/>
          <a:lstStyle/>
          <a:p>
            <a:pPr eaLnBrk="1" hangingPunct="1"/>
            <a:r>
              <a:rPr lang="zh-TW" altLang="en-US" smtClean="0">
                <a:solidFill>
                  <a:schemeClr val="tx1"/>
                </a:solidFill>
                <a:ea typeface="標楷體" pitchFamily="65" charset="-120"/>
              </a:rPr>
              <a:t>常見飲食酸鹼度及其酸蝕潛在性</a:t>
            </a:r>
          </a:p>
        </p:txBody>
      </p:sp>
      <p:graphicFrame>
        <p:nvGraphicFramePr>
          <p:cNvPr id="1673334" name="Group 118"/>
          <p:cNvGraphicFramePr>
            <a:graphicFrameLocks noGrp="1"/>
          </p:cNvGraphicFramePr>
          <p:nvPr>
            <p:ph type="tbl" idx="1"/>
            <p:extLst>
              <p:ext uri="{D42A27DB-BD31-4B8C-83A1-F6EECF244321}">
                <p14:modId xmlns:p14="http://schemas.microsoft.com/office/powerpoint/2010/main" val="4029366363"/>
              </p:ext>
            </p:extLst>
          </p:nvPr>
        </p:nvGraphicFramePr>
        <p:xfrm>
          <a:off x="900113" y="1165225"/>
          <a:ext cx="7489825" cy="5029200"/>
        </p:xfrm>
        <a:graphic>
          <a:graphicData uri="http://schemas.openxmlformats.org/drawingml/2006/table">
            <a:tbl>
              <a:tblPr/>
              <a:tblGrid>
                <a:gridCol w="2735783"/>
                <a:gridCol w="2017192"/>
                <a:gridCol w="2736850"/>
              </a:tblGrid>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各類飲食</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pH</a:t>
                      </a:r>
                      <a:r>
                        <a:rPr kumimoji="1" lang="zh-TW" alt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值</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酸蝕潛在性</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30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可樂</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2.1</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冰檸檬紅茶</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3.0</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汽水</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3.1</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30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蘋果汁</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3.4</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 </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柳橙汁</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3.7</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30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葡萄柚汁</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3.1</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奇異果汁</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3.1</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醋</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3.2</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高度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30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紅白酒</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2.3~3.8</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中度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紅蘿蔔汁</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4.2</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中度</a:t>
                      </a:r>
                    </a:p>
                  </a:txBody>
                  <a:tcP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bl>
          </a:graphicData>
        </a:graphic>
      </p:graphicFrame>
      <p:sp>
        <p:nvSpPr>
          <p:cNvPr id="54" name="投影片編號版面配置區 5"/>
          <p:cNvSpPr>
            <a:spLocks noGrp="1"/>
          </p:cNvSpPr>
          <p:nvPr>
            <p:ph type="sldNum" sz="quarter" idx="12"/>
          </p:nvPr>
        </p:nvSpPr>
        <p:spPr/>
        <p:txBody>
          <a:bodyPr/>
          <a:lstStyle/>
          <a:p>
            <a:pPr>
              <a:defRPr/>
            </a:pPr>
            <a:fld id="{F505FE14-C98F-4C4C-9EBC-4F15AE08CE43}" type="slidenum">
              <a:rPr lang="en-US" altLang="zh-TW"/>
              <a:pPr>
                <a:defRPr/>
              </a:pPr>
              <a:t>27</a:t>
            </a:fld>
            <a:endParaRPr lang="en-US" altLang="zh-TW"/>
          </a:p>
        </p:txBody>
      </p:sp>
    </p:spTree>
    <p:extLst>
      <p:ext uri="{BB962C8B-B14F-4D97-AF65-F5344CB8AC3E}">
        <p14:creationId xmlns:p14="http://schemas.microsoft.com/office/powerpoint/2010/main" val="184714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zh-TW" altLang="en-US" b="1" dirty="0">
                <a:latin typeface="標楷體" pitchFamily="65" charset="-120"/>
                <a:ea typeface="標楷體" pitchFamily="65" charset="-120"/>
              </a:rPr>
              <a:t>臼齒咬合面之窩溝封劑</a:t>
            </a:r>
            <a:endParaRPr kumimoji="0" lang="zh-TW" altLang="en-US" dirty="0" smtClean="0"/>
          </a:p>
        </p:txBody>
      </p:sp>
      <p:pic>
        <p:nvPicPr>
          <p:cNvPr id="8195" name="Picture 3" descr="tooth-6"/>
          <p:cNvPicPr>
            <a:picLocks noGrp="1"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163" y="4648200"/>
            <a:ext cx="1933575" cy="2209800"/>
          </a:xfrm>
        </p:spPr>
      </p:pic>
      <p:pic>
        <p:nvPicPr>
          <p:cNvPr id="8196" name="Picture 4" descr="Sealant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76400" y="1889125"/>
            <a:ext cx="6423992" cy="3536950"/>
          </a:xfrm>
        </p:spPr>
      </p:pic>
    </p:spTree>
    <p:extLst>
      <p:ext uri="{BB962C8B-B14F-4D97-AF65-F5344CB8AC3E}">
        <p14:creationId xmlns:p14="http://schemas.microsoft.com/office/powerpoint/2010/main" val="3966687595"/>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0" name="Rectangle 2"/>
          <p:cNvSpPr>
            <a:spLocks noGrp="1" noChangeArrowheads="1"/>
          </p:cNvSpPr>
          <p:nvPr>
            <p:ph type="title"/>
          </p:nvPr>
        </p:nvSpPr>
        <p:spPr>
          <a:xfrm>
            <a:off x="1187450" y="765175"/>
            <a:ext cx="7451725" cy="914400"/>
          </a:xfrm>
        </p:spPr>
        <p:txBody>
          <a:bodyPr>
            <a:normAutofit fontScale="90000"/>
          </a:bodyPr>
          <a:lstStyle/>
          <a:p>
            <a:pPr eaLnBrk="1" fontAlgn="auto" hangingPunct="1">
              <a:spcAft>
                <a:spcPts val="0"/>
              </a:spcAft>
              <a:defRPr/>
            </a:pPr>
            <a:r>
              <a:rPr lang="zh-TW" altLang="en-US" sz="6000" b="1">
                <a:solidFill>
                  <a:schemeClr val="tx1"/>
                </a:solidFill>
                <a:latin typeface="標楷體" pitchFamily="65" charset="-120"/>
                <a:ea typeface="標楷體" pitchFamily="65" charset="-120"/>
              </a:rPr>
              <a:t>近年來預防蛀牙方向</a:t>
            </a:r>
            <a:endParaRPr lang="zh-TW" altLang="en-US" sz="6600" b="1">
              <a:solidFill>
                <a:schemeClr val="tx1"/>
              </a:solidFill>
              <a:latin typeface="標楷體" pitchFamily="65" charset="-120"/>
              <a:ea typeface="標楷體" pitchFamily="65" charset="-120"/>
            </a:endParaRPr>
          </a:p>
        </p:txBody>
      </p:sp>
      <p:sp>
        <p:nvSpPr>
          <p:cNvPr id="5" name="投影片編號版面配置區 5"/>
          <p:cNvSpPr>
            <a:spLocks noGrp="1"/>
          </p:cNvSpPr>
          <p:nvPr>
            <p:ph type="sldNum" sz="quarter" idx="12"/>
          </p:nvPr>
        </p:nvSpPr>
        <p:spPr/>
        <p:txBody>
          <a:bodyPr/>
          <a:lstStyle/>
          <a:p>
            <a:pPr>
              <a:defRPr/>
            </a:pPr>
            <a:fld id="{753A13A2-0603-476C-893C-D29F36600261}" type="slidenum">
              <a:rPr lang="en-US" altLang="zh-TW"/>
              <a:pPr>
                <a:defRPr/>
              </a:pPr>
              <a:t>29</a:t>
            </a:fld>
            <a:endParaRPr lang="en-US" altLang="zh-TW"/>
          </a:p>
        </p:txBody>
      </p:sp>
      <p:sp>
        <p:nvSpPr>
          <p:cNvPr id="58372" name="Rectangle 3"/>
          <p:cNvSpPr>
            <a:spLocks noGrp="1" noChangeArrowheads="1"/>
          </p:cNvSpPr>
          <p:nvPr>
            <p:ph sz="quarter" idx="1"/>
          </p:nvPr>
        </p:nvSpPr>
        <p:spPr>
          <a:xfrm>
            <a:off x="539552" y="1988840"/>
            <a:ext cx="8135937" cy="3600400"/>
          </a:xfrm>
        </p:spPr>
        <p:txBody>
          <a:bodyPr/>
          <a:lstStyle/>
          <a:p>
            <a:pPr eaLnBrk="1" hangingPunct="1"/>
            <a:r>
              <a:rPr lang="zh-TW" altLang="en-US" sz="4000" dirty="0" smtClean="0">
                <a:ea typeface="標楷體" pitchFamily="65" charset="-120"/>
              </a:rPr>
              <a:t>每天使用含氟牙膏</a:t>
            </a:r>
            <a:r>
              <a:rPr lang="en-US" altLang="zh-TW" sz="4000" dirty="0" smtClean="0">
                <a:ea typeface="標楷體" pitchFamily="65" charset="-120"/>
              </a:rPr>
              <a:t>(1000PPM</a:t>
            </a:r>
            <a:r>
              <a:rPr lang="zh-TW" altLang="en-US" sz="4000" dirty="0" smtClean="0">
                <a:ea typeface="標楷體" pitchFamily="65" charset="-120"/>
              </a:rPr>
              <a:t>以上</a:t>
            </a:r>
            <a:r>
              <a:rPr lang="en-US" altLang="zh-TW" sz="4000" dirty="0" smtClean="0">
                <a:ea typeface="標楷體" pitchFamily="65" charset="-120"/>
              </a:rPr>
              <a:t>)</a:t>
            </a:r>
            <a:r>
              <a:rPr lang="zh-TW" altLang="en-US" sz="4000" dirty="0" smtClean="0">
                <a:ea typeface="標楷體" pitchFamily="65" charset="-120"/>
              </a:rPr>
              <a:t> 至少刷牙</a:t>
            </a:r>
            <a:r>
              <a:rPr lang="en-US" altLang="zh-TW" sz="4000" dirty="0" smtClean="0">
                <a:ea typeface="標楷體" pitchFamily="65" charset="-120"/>
              </a:rPr>
              <a:t>2</a:t>
            </a:r>
            <a:r>
              <a:rPr lang="zh-TW" altLang="en-US" sz="4000" dirty="0" smtClean="0">
                <a:ea typeface="標楷體" pitchFamily="65" charset="-120"/>
              </a:rPr>
              <a:t>次</a:t>
            </a:r>
          </a:p>
          <a:p>
            <a:pPr eaLnBrk="1" hangingPunct="1"/>
            <a:r>
              <a:rPr lang="zh-TW" altLang="en-US" sz="4000" dirty="0" smtClean="0">
                <a:ea typeface="標楷體" pitchFamily="65" charset="-120"/>
              </a:rPr>
              <a:t>充分的使用各種氟化物</a:t>
            </a:r>
          </a:p>
          <a:p>
            <a:pPr eaLnBrk="1" hangingPunct="1"/>
            <a:r>
              <a:rPr lang="zh-TW" altLang="en-US" sz="4000" dirty="0" smtClean="0">
                <a:ea typeface="標楷體" pitchFamily="65" charset="-120"/>
              </a:rPr>
              <a:t>普及恆牙咬合面之溝裂封填</a:t>
            </a:r>
          </a:p>
          <a:p>
            <a:pPr eaLnBrk="1" hangingPunct="1"/>
            <a:r>
              <a:rPr lang="zh-TW" altLang="en-US" sz="4000" dirty="0" smtClean="0">
                <a:ea typeface="標楷體" pitchFamily="65" charset="-120"/>
              </a:rPr>
              <a:t>定期口腔檢查</a:t>
            </a:r>
          </a:p>
        </p:txBody>
      </p:sp>
    </p:spTree>
    <p:extLst>
      <p:ext uri="{BB962C8B-B14F-4D97-AF65-F5344CB8AC3E}">
        <p14:creationId xmlns:p14="http://schemas.microsoft.com/office/powerpoint/2010/main" val="13633871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457200" y="274638"/>
            <a:ext cx="8229600" cy="777875"/>
          </a:xfrm>
        </p:spPr>
        <p:txBody>
          <a:bodyPr/>
          <a:lstStyle/>
          <a:p>
            <a:r>
              <a:rPr lang="zh-TW" altLang="en-US" sz="4800" smtClean="0">
                <a:latin typeface="標楷體" pitchFamily="65" charset="-120"/>
                <a:ea typeface="標楷體" pitchFamily="65" charset="-120"/>
              </a:rPr>
              <a:t>大    綱</a:t>
            </a:r>
          </a:p>
        </p:txBody>
      </p:sp>
      <p:sp>
        <p:nvSpPr>
          <p:cNvPr id="3" name="內容版面配置區 2"/>
          <p:cNvSpPr>
            <a:spLocks noGrp="1"/>
          </p:cNvSpPr>
          <p:nvPr>
            <p:ph idx="1"/>
          </p:nvPr>
        </p:nvSpPr>
        <p:spPr>
          <a:xfrm>
            <a:off x="359024" y="980728"/>
            <a:ext cx="8245424" cy="5688632"/>
          </a:xfrm>
          <a:extLst/>
        </p:spPr>
        <p:txBody>
          <a:bodyPr>
            <a:noAutofit/>
          </a:bodyPr>
          <a:lstStyle/>
          <a:p>
            <a:pPr>
              <a:buFont typeface="Wingdings" panose="05000000000000000000" pitchFamily="2" charset="2"/>
              <a:buChar char="l"/>
              <a:defRPr/>
            </a:pPr>
            <a:r>
              <a:rPr lang="zh-TW" altLang="en-US" sz="2800" dirty="0" smtClean="0">
                <a:latin typeface="標楷體" pitchFamily="65" charset="-120"/>
                <a:ea typeface="標楷體" pitchFamily="65" charset="-120"/>
              </a:rPr>
              <a:t>潔</a:t>
            </a:r>
            <a:r>
              <a:rPr lang="zh-TW" altLang="en-US" sz="2800" dirty="0">
                <a:latin typeface="標楷體" pitchFamily="65" charset="-120"/>
                <a:ea typeface="標楷體" pitchFamily="65" charset="-120"/>
              </a:rPr>
              <a:t>牙技巧</a:t>
            </a:r>
            <a:r>
              <a:rPr lang="zh-TW" altLang="en-US" sz="2800" dirty="0" smtClean="0">
                <a:latin typeface="標楷體" pitchFamily="65" charset="-120"/>
                <a:ea typeface="標楷體" pitchFamily="65" charset="-120"/>
              </a:rPr>
              <a:t>訓練</a:t>
            </a:r>
            <a:r>
              <a:rPr lang="en-US" altLang="zh-TW" sz="2800" dirty="0" smtClean="0">
                <a:latin typeface="標楷體" pitchFamily="65" charset="-120"/>
                <a:ea typeface="標楷體" pitchFamily="65" charset="-120"/>
              </a:rPr>
              <a:t>-</a:t>
            </a:r>
          </a:p>
          <a:p>
            <a:pPr marL="0" indent="0">
              <a:buFont typeface="Arial" charset="0"/>
              <a:buNone/>
              <a:defRPr/>
            </a:pPr>
            <a:r>
              <a:rPr lang="zh-TW" altLang="en-US" sz="2800" dirty="0">
                <a:latin typeface="標楷體" pitchFamily="65" charset="-120"/>
                <a:ea typeface="標楷體" pitchFamily="65" charset="-120"/>
              </a:rPr>
              <a:t> </a:t>
            </a:r>
            <a:r>
              <a:rPr lang="zh-TW" altLang="en-US" sz="2800" dirty="0" smtClean="0">
                <a:latin typeface="標楷體" pitchFamily="65" charset="-120"/>
                <a:ea typeface="標楷體" pitchFamily="65" charset="-120"/>
              </a:rPr>
              <a:t>  刷牙、含氟牙膏、牙菌斑顯示劑、牙線</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棒</a:t>
            </a:r>
            <a:r>
              <a:rPr lang="en-US" altLang="zh-TW" sz="2800" dirty="0" smtClean="0">
                <a:latin typeface="標楷體" pitchFamily="65" charset="-120"/>
                <a:ea typeface="標楷體" pitchFamily="65" charset="-120"/>
              </a:rPr>
              <a:t>)</a:t>
            </a:r>
          </a:p>
          <a:p>
            <a:pPr marL="0" indent="0">
              <a:buFont typeface="Arial" charset="0"/>
              <a:buNone/>
              <a:defRPr/>
            </a:pPr>
            <a:r>
              <a:rPr lang="zh-TW" altLang="en-US" sz="2800" dirty="0" smtClean="0">
                <a:latin typeface="標楷體" pitchFamily="65" charset="-120"/>
                <a:ea typeface="標楷體" pitchFamily="65" charset="-120"/>
              </a:rPr>
              <a:t>潔</a:t>
            </a:r>
            <a:r>
              <a:rPr lang="zh-TW" altLang="en-US" sz="2800" dirty="0">
                <a:latin typeface="標楷體" panose="03000509000000000000" pitchFamily="65" charset="-120"/>
                <a:ea typeface="標楷體" panose="03000509000000000000" pitchFamily="65" charset="-120"/>
              </a:rPr>
              <a:t>牙技巧基本</a:t>
            </a:r>
            <a:r>
              <a:rPr lang="zh-TW" altLang="en-US" sz="2800" dirty="0" smtClean="0">
                <a:latin typeface="標楷體" panose="03000509000000000000" pitchFamily="65" charset="-120"/>
                <a:ea typeface="標楷體" panose="03000509000000000000" pitchFamily="65" charset="-120"/>
              </a:rPr>
              <a:t>功</a:t>
            </a:r>
            <a:r>
              <a:rPr lang="en-US" altLang="zh-TW" sz="2800" dirty="0" smtClean="0">
                <a:latin typeface="標楷體" panose="03000509000000000000" pitchFamily="65" charset="-120"/>
                <a:ea typeface="標楷體" panose="03000509000000000000" pitchFamily="65" charset="-120"/>
              </a:rPr>
              <a:t>:</a:t>
            </a:r>
          </a:p>
          <a:p>
            <a:pPr>
              <a:buFont typeface="Wingdings" panose="05000000000000000000" pitchFamily="2" charset="2"/>
              <a:buChar char="Ø"/>
              <a:defRPr/>
            </a:pPr>
            <a:r>
              <a:rPr lang="en-US" altLang="zh-TW" sz="2800" dirty="0" smtClean="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貝氏刷牙法</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l"/>
              <a:defRPr/>
            </a:pPr>
            <a:r>
              <a:rPr lang="zh-TW" altLang="en-US" sz="2800" dirty="0" smtClean="0">
                <a:latin typeface="標楷體" panose="03000509000000000000" pitchFamily="65" charset="-120"/>
                <a:ea typeface="標楷體" panose="03000509000000000000" pitchFamily="65" charset="-120"/>
              </a:rPr>
              <a:t>幼兒</a:t>
            </a:r>
            <a:r>
              <a:rPr lang="zh-TW" altLang="en-US" sz="2800" dirty="0">
                <a:latin typeface="標楷體" panose="03000509000000000000" pitchFamily="65" charset="-120"/>
                <a:ea typeface="標楷體" panose="03000509000000000000" pitchFamily="65" charset="-120"/>
              </a:rPr>
              <a:t>潔牙</a:t>
            </a:r>
            <a:r>
              <a:rPr lang="zh-TW" altLang="en-US" sz="2800" dirty="0" smtClean="0">
                <a:latin typeface="標楷體" panose="03000509000000000000" pitchFamily="65" charset="-120"/>
                <a:ea typeface="標楷體" panose="03000509000000000000" pitchFamily="65" charset="-120"/>
              </a:rPr>
              <a:t>技巧</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兩顆兩顆來回刷</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橫刷</a:t>
            </a:r>
            <a:r>
              <a:rPr lang="en-US" altLang="zh-TW" sz="2800" dirty="0" smtClean="0">
                <a:latin typeface="標楷體" panose="03000509000000000000" pitchFamily="65" charset="-120"/>
                <a:ea typeface="標楷體" panose="03000509000000000000" pitchFamily="65" charset="-120"/>
              </a:rPr>
              <a:t>)</a:t>
            </a:r>
          </a:p>
          <a:p>
            <a:pPr>
              <a:buFont typeface="Wingdings" panose="05000000000000000000" pitchFamily="2" charset="2"/>
              <a:buChar char="l"/>
              <a:defRPr/>
            </a:pPr>
            <a:r>
              <a:rPr lang="zh-TW" altLang="en-US" sz="2800" dirty="0">
                <a:latin typeface="標楷體" panose="03000509000000000000" pitchFamily="65" charset="-120"/>
                <a:ea typeface="標楷體" panose="03000509000000000000" pitchFamily="65" charset="-120"/>
              </a:rPr>
              <a:t>校園特殊生口腔</a:t>
            </a:r>
            <a:r>
              <a:rPr lang="zh-TW" altLang="en-US" sz="2800" dirty="0" smtClean="0">
                <a:latin typeface="標楷體" panose="03000509000000000000" pitchFamily="65" charset="-120"/>
                <a:ea typeface="標楷體" panose="03000509000000000000" pitchFamily="65" charset="-120"/>
              </a:rPr>
              <a:t>照</a:t>
            </a:r>
            <a:r>
              <a:rPr lang="zh-TW" altLang="en-US" sz="2800" dirty="0">
                <a:latin typeface="標楷體" panose="03000509000000000000" pitchFamily="65" charset="-120"/>
                <a:ea typeface="標楷體" panose="03000509000000000000" pitchFamily="65" charset="-120"/>
              </a:rPr>
              <a:t>護</a:t>
            </a:r>
            <a:r>
              <a:rPr lang="zh-TW" altLang="en-US" sz="2800" dirty="0" smtClean="0">
                <a:latin typeface="標楷體" panose="03000509000000000000" pitchFamily="65" charset="-120"/>
                <a:ea typeface="標楷體" panose="03000509000000000000" pitchFamily="65" charset="-120"/>
              </a:rPr>
              <a:t>與</a:t>
            </a:r>
            <a:r>
              <a:rPr lang="zh-TW" altLang="en-US" sz="2800" dirty="0">
                <a:latin typeface="標楷體" panose="03000509000000000000" pitchFamily="65" charset="-120"/>
                <a:ea typeface="標楷體" panose="03000509000000000000" pitchFamily="65" charset="-120"/>
              </a:rPr>
              <a:t>口腔機能</a:t>
            </a:r>
            <a:r>
              <a:rPr lang="zh-TW" altLang="en-US" sz="2800" dirty="0" smtClean="0">
                <a:latin typeface="標楷體" panose="03000509000000000000" pitchFamily="65" charset="-120"/>
                <a:ea typeface="標楷體" panose="03000509000000000000" pitchFamily="65" charset="-120"/>
              </a:rPr>
              <a:t>促進</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en-US" sz="2800" dirty="0" smtClean="0">
                <a:solidFill>
                  <a:srgbClr val="FF0000"/>
                </a:solidFill>
                <a:latin typeface="標楷體" pitchFamily="65" charset="-120"/>
                <a:ea typeface="標楷體" pitchFamily="65" charset="-120"/>
              </a:rPr>
              <a:t>   減敏及口腔肌肉按摩</a:t>
            </a:r>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發緩兒童</a:t>
            </a:r>
            <a:endParaRPr lang="en-US" altLang="zh-TW" sz="2800" dirty="0" smtClean="0">
              <a:solidFill>
                <a:srgbClr val="FF0000"/>
              </a:solidFill>
              <a:latin typeface="標楷體" pitchFamily="65" charset="-120"/>
              <a:ea typeface="標楷體" pitchFamily="65" charset="-120"/>
            </a:endParaRPr>
          </a:p>
          <a:p>
            <a:pPr>
              <a:buFont typeface="Wingdings" panose="05000000000000000000" pitchFamily="2" charset="2"/>
              <a:buChar char="Ø"/>
              <a:defRPr/>
            </a:pPr>
            <a:r>
              <a:rPr lang="zh-TW" altLang="en-US" sz="2800" dirty="0" smtClean="0">
                <a:solidFill>
                  <a:srgbClr val="FF0000"/>
                </a:solidFill>
                <a:latin typeface="標楷體" pitchFamily="65" charset="-120"/>
                <a:ea typeface="標楷體" pitchFamily="65" charset="-120"/>
              </a:rPr>
              <a:t>   特教班</a:t>
            </a:r>
            <a:r>
              <a:rPr lang="en-US" altLang="zh-TW" sz="2800" dirty="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健口操</a:t>
            </a:r>
            <a:r>
              <a:rPr lang="en-US" altLang="zh-TW" sz="2800" dirty="0" smtClean="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減敏及</a:t>
            </a:r>
            <a:r>
              <a:rPr lang="zh-TW" altLang="en-US" sz="2800" dirty="0" smtClean="0">
                <a:solidFill>
                  <a:srgbClr val="FF0000"/>
                </a:solidFill>
                <a:latin typeface="標楷體" pitchFamily="65" charset="-120"/>
                <a:ea typeface="標楷體" pitchFamily="65" charset="-120"/>
              </a:rPr>
              <a:t>口腔</a:t>
            </a:r>
            <a:r>
              <a:rPr lang="zh-TW" altLang="en-US" sz="2800" dirty="0">
                <a:solidFill>
                  <a:srgbClr val="FF0000"/>
                </a:solidFill>
                <a:latin typeface="標楷體" pitchFamily="65" charset="-120"/>
                <a:ea typeface="標楷體" pitchFamily="65" charset="-120"/>
              </a:rPr>
              <a:t>肌肉按摩</a:t>
            </a:r>
            <a:r>
              <a:rPr lang="en-US" altLang="zh-TW" sz="2800" dirty="0" smtClean="0">
                <a:solidFill>
                  <a:srgbClr val="FF0000"/>
                </a:solidFill>
                <a:latin typeface="標楷體" pitchFamily="65" charset="-120"/>
                <a:ea typeface="標楷體" pitchFamily="65" charset="-120"/>
              </a:rPr>
              <a:t>)</a:t>
            </a:r>
          </a:p>
          <a:p>
            <a:pPr>
              <a:buFont typeface="Wingdings" panose="05000000000000000000" pitchFamily="2" charset="2"/>
              <a:buChar char="l"/>
              <a:defRPr/>
            </a:pPr>
            <a:r>
              <a:rPr lang="zh-TW" altLang="en-US" sz="2800" dirty="0">
                <a:solidFill>
                  <a:srgbClr val="C00000"/>
                </a:solidFill>
                <a:latin typeface="標楷體" pitchFamily="65" charset="-120"/>
                <a:ea typeface="標楷體" pitchFamily="65" charset="-120"/>
              </a:rPr>
              <a:t>長者的口腔照護、輔</a:t>
            </a:r>
            <a:r>
              <a:rPr lang="zh-TW" altLang="en-US" sz="2800" dirty="0" smtClean="0">
                <a:solidFill>
                  <a:srgbClr val="C00000"/>
                </a:solidFill>
                <a:latin typeface="標楷體" pitchFamily="65" charset="-120"/>
                <a:ea typeface="標楷體" pitchFamily="65" charset="-120"/>
              </a:rPr>
              <a:t>具</a:t>
            </a:r>
            <a:endParaRPr lang="en-US" altLang="zh-TW" sz="2800" dirty="0" smtClean="0">
              <a:solidFill>
                <a:srgbClr val="C00000"/>
              </a:solidFill>
              <a:latin typeface="標楷體" pitchFamily="65" charset="-120"/>
              <a:ea typeface="標楷體" pitchFamily="65" charset="-120"/>
            </a:endParaRPr>
          </a:p>
          <a:p>
            <a:pPr>
              <a:buFont typeface="Wingdings" panose="05000000000000000000" pitchFamily="2" charset="2"/>
              <a:buChar char="l"/>
              <a:defRPr/>
            </a:pPr>
            <a:r>
              <a:rPr lang="zh-TW" altLang="en-US" sz="2800" dirty="0" smtClean="0">
                <a:solidFill>
                  <a:srgbClr val="C00000"/>
                </a:solidFill>
                <a:latin typeface="標楷體" pitchFamily="65" charset="-120"/>
                <a:ea typeface="標楷體" pitchFamily="65" charset="-120"/>
              </a:rPr>
              <a:t>假牙</a:t>
            </a:r>
            <a:r>
              <a:rPr lang="zh-TW" altLang="en-US" sz="2800" dirty="0">
                <a:solidFill>
                  <a:srgbClr val="C00000"/>
                </a:solidFill>
                <a:latin typeface="標楷體" pitchFamily="65" charset="-120"/>
                <a:ea typeface="標楷體" pitchFamily="65" charset="-120"/>
              </a:rPr>
              <a:t>的清潔照護</a:t>
            </a:r>
            <a:endParaRPr lang="en-US" altLang="zh-TW" sz="2800" dirty="0" smtClean="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940707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28675" y="404664"/>
            <a:ext cx="7772400" cy="1143000"/>
          </a:xfrm>
        </p:spPr>
        <p:txBody>
          <a:bodyPr/>
          <a:lstStyle/>
          <a:p>
            <a:pPr eaLnBrk="1" hangingPunct="1"/>
            <a:r>
              <a:rPr lang="zh-TW" altLang="en-US" sz="4800" dirty="0" smtClean="0">
                <a:solidFill>
                  <a:srgbClr val="CC0000"/>
                </a:solidFill>
                <a:latin typeface="標楷體" pitchFamily="65" charset="-120"/>
                <a:ea typeface="標楷體" pitchFamily="65" charset="-120"/>
                <a:hlinkClick r:id="rId2" action="ppaction://hlinkfile"/>
              </a:rPr>
              <a:t>貝氏刷牙法</a:t>
            </a:r>
            <a:r>
              <a:rPr lang="en-US" altLang="zh-TW" sz="4800" dirty="0" smtClean="0">
                <a:solidFill>
                  <a:srgbClr val="CC0000"/>
                </a:solidFill>
                <a:latin typeface="標楷體" pitchFamily="65" charset="-120"/>
                <a:ea typeface="標楷體" pitchFamily="65" charset="-120"/>
              </a:rPr>
              <a:t>-</a:t>
            </a:r>
            <a:r>
              <a:rPr lang="zh-TW" altLang="en-US" sz="4800" dirty="0" smtClean="0">
                <a:solidFill>
                  <a:srgbClr val="CC0000"/>
                </a:solidFill>
                <a:latin typeface="標楷體" pitchFamily="65" charset="-120"/>
                <a:ea typeface="標楷體" pitchFamily="65" charset="-120"/>
              </a:rPr>
              <a:t>照護者</a:t>
            </a:r>
          </a:p>
        </p:txBody>
      </p:sp>
      <p:sp>
        <p:nvSpPr>
          <p:cNvPr id="34819" name="Rectangle 3"/>
          <p:cNvSpPr>
            <a:spLocks noGrp="1" noChangeArrowheads="1"/>
          </p:cNvSpPr>
          <p:nvPr>
            <p:ph idx="1"/>
          </p:nvPr>
        </p:nvSpPr>
        <p:spPr>
          <a:xfrm>
            <a:off x="1066800" y="1530350"/>
            <a:ext cx="7392988" cy="1735138"/>
          </a:xfrm>
        </p:spPr>
        <p:txBody>
          <a:bodyPr/>
          <a:lstStyle/>
          <a:p>
            <a:pPr eaLnBrk="1" hangingPunct="1">
              <a:lnSpc>
                <a:spcPct val="90000"/>
              </a:lnSpc>
              <a:buClr>
                <a:srgbClr val="33CC33"/>
              </a:buClr>
              <a:buFont typeface="Wingdings" pitchFamily="2" charset="2"/>
              <a:buChar char="l"/>
            </a:pPr>
            <a:r>
              <a:rPr lang="zh-TW" altLang="en-US" dirty="0" smtClean="0">
                <a:latin typeface="標楷體" pitchFamily="65" charset="-120"/>
                <a:ea typeface="標楷體" pitchFamily="65" charset="-120"/>
              </a:rPr>
              <a:t>牙刷與牙面成</a:t>
            </a:r>
            <a:r>
              <a:rPr lang="en-US" altLang="zh-TW" dirty="0" smtClean="0">
                <a:latin typeface="標楷體" pitchFamily="65" charset="-120"/>
                <a:ea typeface="標楷體" pitchFamily="65" charset="-120"/>
              </a:rPr>
              <a:t>45°</a:t>
            </a:r>
            <a:r>
              <a:rPr lang="zh-TW" altLang="en-US" dirty="0" smtClean="0">
                <a:latin typeface="標楷體" pitchFamily="65" charset="-120"/>
                <a:ea typeface="標楷體" pitchFamily="65" charset="-120"/>
              </a:rPr>
              <a:t>～</a:t>
            </a:r>
            <a:r>
              <a:rPr lang="en-US" altLang="zh-TW" dirty="0" smtClean="0">
                <a:latin typeface="標楷體" pitchFamily="65" charset="-120"/>
                <a:ea typeface="標楷體" pitchFamily="65" charset="-120"/>
              </a:rPr>
              <a:t>60°</a:t>
            </a:r>
          </a:p>
          <a:p>
            <a:pPr eaLnBrk="1" hangingPunct="1">
              <a:lnSpc>
                <a:spcPct val="90000"/>
              </a:lnSpc>
              <a:buClr>
                <a:srgbClr val="33CC33"/>
              </a:buClr>
              <a:buFont typeface="Wingdings" pitchFamily="2" charset="2"/>
              <a:buChar char="l"/>
            </a:pPr>
            <a:r>
              <a:rPr lang="zh-TW" altLang="en-US" dirty="0" smtClean="0">
                <a:latin typeface="標楷體" pitchFamily="65" charset="-120"/>
                <a:ea typeface="標楷體" pitchFamily="65" charset="-120"/>
              </a:rPr>
              <a:t>涵蓋一點點牙齦</a:t>
            </a:r>
          </a:p>
          <a:p>
            <a:pPr eaLnBrk="1" hangingPunct="1">
              <a:lnSpc>
                <a:spcPct val="90000"/>
              </a:lnSpc>
              <a:buClr>
                <a:srgbClr val="33CC33"/>
              </a:buClr>
              <a:buFont typeface="Wingdings" pitchFamily="2" charset="2"/>
              <a:buChar char="l"/>
            </a:pPr>
            <a:r>
              <a:rPr lang="zh-TW" altLang="en-US" dirty="0" smtClean="0">
                <a:latin typeface="標楷體" pitchFamily="65" charset="-120"/>
                <a:ea typeface="標楷體" pitchFamily="65" charset="-120"/>
              </a:rPr>
              <a:t>兩顆兩顆來回約刷</a:t>
            </a:r>
            <a:r>
              <a:rPr lang="en-US" altLang="zh-TW" dirty="0" smtClean="0">
                <a:latin typeface="標楷體" pitchFamily="65" charset="-120"/>
                <a:ea typeface="標楷體" pitchFamily="65" charset="-120"/>
              </a:rPr>
              <a:t>10</a:t>
            </a:r>
            <a:r>
              <a:rPr lang="zh-TW" altLang="en-US" dirty="0" smtClean="0">
                <a:latin typeface="標楷體" pitchFamily="65" charset="-120"/>
                <a:ea typeface="標楷體" pitchFamily="65" charset="-120"/>
              </a:rPr>
              <a:t>次</a:t>
            </a:r>
            <a:r>
              <a:rPr lang="en-US" altLang="zh-TW" dirty="0" smtClean="0">
                <a:solidFill>
                  <a:srgbClr val="FF0000"/>
                </a:solidFill>
                <a:latin typeface="標楷體" pitchFamily="65" charset="-120"/>
                <a:ea typeface="標楷體" pitchFamily="65" charset="-120"/>
              </a:rPr>
              <a:t>(</a:t>
            </a:r>
            <a:r>
              <a:rPr lang="zh-TW" altLang="en-US" dirty="0" smtClean="0">
                <a:solidFill>
                  <a:srgbClr val="FF0000"/>
                </a:solidFill>
                <a:latin typeface="標楷體" pitchFamily="65" charset="-120"/>
                <a:ea typeface="標楷體" pitchFamily="65" charset="-120"/>
              </a:rPr>
              <a:t>短距離震動</a:t>
            </a:r>
            <a:r>
              <a:rPr lang="en-US" altLang="zh-TW" dirty="0" smtClean="0">
                <a:solidFill>
                  <a:srgbClr val="FF0000"/>
                </a:solidFill>
                <a:latin typeface="標楷體" pitchFamily="65" charset="-120"/>
                <a:ea typeface="標楷體" pitchFamily="65" charset="-120"/>
              </a:rPr>
              <a:t>)</a:t>
            </a:r>
            <a:endParaRPr lang="zh-TW" altLang="en-US" dirty="0" smtClean="0">
              <a:solidFill>
                <a:srgbClr val="FF0000"/>
              </a:solidFill>
              <a:latin typeface="標楷體" pitchFamily="65" charset="-120"/>
              <a:ea typeface="標楷體" pitchFamily="65" charset="-120"/>
            </a:endParaRPr>
          </a:p>
          <a:p>
            <a:pPr eaLnBrk="1" hangingPunct="1">
              <a:lnSpc>
                <a:spcPct val="90000"/>
              </a:lnSpc>
            </a:pPr>
            <a:endParaRPr lang="en-US" altLang="zh-TW" dirty="0" smtClean="0">
              <a:solidFill>
                <a:srgbClr val="FF0000"/>
              </a:solidFill>
            </a:endParaRPr>
          </a:p>
        </p:txBody>
      </p:sp>
      <p:sp>
        <p:nvSpPr>
          <p:cNvPr id="34820"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2537668D-499B-4E5E-A780-7FCE44FF6593}" type="slidenum">
              <a:rPr lang="en-US" altLang="zh-TW" sz="1200" smtClean="0">
                <a:latin typeface="Arial" charset="0"/>
              </a:rPr>
              <a:pPr eaLnBrk="1" fontAlgn="base" hangingPunct="1">
                <a:spcBef>
                  <a:spcPct val="0"/>
                </a:spcBef>
                <a:spcAft>
                  <a:spcPct val="0"/>
                </a:spcAft>
                <a:buFontTx/>
                <a:buNone/>
              </a:pPr>
              <a:t>30</a:t>
            </a:fld>
            <a:endParaRPr lang="en-US" altLang="zh-TW" sz="1200" smtClean="0">
              <a:latin typeface="Arial" charset="0"/>
            </a:endParaRPr>
          </a:p>
        </p:txBody>
      </p:sp>
      <p:pic>
        <p:nvPicPr>
          <p:cNvPr id="348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276600"/>
            <a:ext cx="3240088"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352800"/>
            <a:ext cx="3419475" cy="285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68313" y="0"/>
            <a:ext cx="8229600" cy="1143000"/>
          </a:xfrm>
        </p:spPr>
        <p:txBody>
          <a:bodyPr/>
          <a:lstStyle/>
          <a:p>
            <a:pPr eaLnBrk="1" hangingPunct="1"/>
            <a:r>
              <a:rPr lang="zh-TW" altLang="en-US" smtClean="0">
                <a:latin typeface="標楷體" pitchFamily="65" charset="-120"/>
                <a:ea typeface="標楷體" pitchFamily="65" charset="-120"/>
              </a:rPr>
              <a:t>潔牙點線</a:t>
            </a:r>
            <a:r>
              <a:rPr lang="zh-TW" altLang="en-US" sz="6600" smtClean="0">
                <a:solidFill>
                  <a:srgbClr val="FF0000"/>
                </a:solidFill>
                <a:latin typeface="標楷體" pitchFamily="65" charset="-120"/>
                <a:ea typeface="標楷體" pitchFamily="65" charset="-120"/>
              </a:rPr>
              <a:t>面</a:t>
            </a:r>
            <a:endParaRPr lang="zh-TW" altLang="en-US" smtClean="0"/>
          </a:p>
        </p:txBody>
      </p:sp>
      <p:pic>
        <p:nvPicPr>
          <p:cNvPr id="35843" name="Picture 4" descr="1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825" t="51225" r="10490" b="7854"/>
          <a:stretch>
            <a:fillRect/>
          </a:stretch>
        </p:blipFill>
        <p:spPr>
          <a:xfrm>
            <a:off x="509588" y="1058863"/>
            <a:ext cx="3571875" cy="2508250"/>
          </a:xfrm>
        </p:spPr>
      </p:pic>
      <p:pic>
        <p:nvPicPr>
          <p:cNvPr id="35844" name="Picture 5" descr="12-6"/>
          <p:cNvPicPr>
            <a:picLocks noChangeAspect="1" noChangeArrowheads="1"/>
          </p:cNvPicPr>
          <p:nvPr/>
        </p:nvPicPr>
        <p:blipFill>
          <a:blip r:embed="rId3">
            <a:extLst>
              <a:ext uri="{28A0092B-C50C-407E-A947-70E740481C1C}">
                <a14:useLocalDpi xmlns:a14="http://schemas.microsoft.com/office/drawing/2010/main" val="0"/>
              </a:ext>
            </a:extLst>
          </a:blip>
          <a:srcRect l="10907" t="6538" r="11185" b="53078"/>
          <a:stretch>
            <a:fillRect/>
          </a:stretch>
        </p:blipFill>
        <p:spPr bwMode="auto">
          <a:xfrm>
            <a:off x="5003800" y="1916113"/>
            <a:ext cx="35718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p:cNvSpPr txBox="1">
            <a:spLocks/>
          </p:cNvSpPr>
          <p:nvPr/>
        </p:nvSpPr>
        <p:spPr bwMode="auto">
          <a:xfrm>
            <a:off x="4130675" y="1341438"/>
            <a:ext cx="563563" cy="18002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3600" dirty="0">
                <a:solidFill>
                  <a:srgbClr val="FF0000"/>
                </a:solidFill>
                <a:latin typeface="標楷體" pitchFamily="65" charset="-120"/>
                <a:ea typeface="標楷體" pitchFamily="65" charset="-120"/>
                <a:cs typeface="+mj-cs"/>
              </a:rPr>
              <a:t>頰</a:t>
            </a:r>
            <a:endParaRPr kumimoji="0" lang="en-US" altLang="zh-TW" sz="3600" dirty="0">
              <a:solidFill>
                <a:srgbClr val="FF0000"/>
              </a:solidFill>
              <a:latin typeface="標楷體" pitchFamily="65" charset="-120"/>
              <a:ea typeface="標楷體" pitchFamily="65" charset="-120"/>
              <a:cs typeface="+mj-cs"/>
            </a:endParaRPr>
          </a:p>
          <a:p>
            <a:pPr algn="ctr" fontAlgn="auto">
              <a:spcBef>
                <a:spcPts val="0"/>
              </a:spcBef>
              <a:spcAft>
                <a:spcPts val="0"/>
              </a:spcAft>
              <a:defRPr/>
            </a:pPr>
            <a:r>
              <a:rPr kumimoji="0" lang="zh-TW" altLang="en-US" sz="3600" dirty="0">
                <a:solidFill>
                  <a:srgbClr val="FF0000"/>
                </a:solidFill>
                <a:latin typeface="標楷體" pitchFamily="65" charset="-120"/>
                <a:ea typeface="標楷體" pitchFamily="65" charset="-120"/>
                <a:cs typeface="+mj-cs"/>
              </a:rPr>
              <a:t>側</a:t>
            </a:r>
            <a:endParaRPr kumimoji="0" lang="en-US" altLang="zh-TW" sz="3600" dirty="0">
              <a:solidFill>
                <a:srgbClr val="FF0000"/>
              </a:solidFill>
              <a:latin typeface="標楷體" pitchFamily="65" charset="-120"/>
              <a:ea typeface="標楷體" pitchFamily="65" charset="-120"/>
              <a:cs typeface="+mj-cs"/>
            </a:endParaRPr>
          </a:p>
          <a:p>
            <a:pPr algn="ctr" fontAlgn="auto">
              <a:spcBef>
                <a:spcPts val="0"/>
              </a:spcBef>
              <a:spcAft>
                <a:spcPts val="0"/>
              </a:spcAft>
              <a:defRPr/>
            </a:pPr>
            <a:r>
              <a:rPr kumimoji="0" lang="zh-TW" altLang="en-US" sz="3600" dirty="0">
                <a:solidFill>
                  <a:srgbClr val="FF0000"/>
                </a:solidFill>
                <a:latin typeface="標楷體" pitchFamily="65" charset="-120"/>
                <a:ea typeface="標楷體" pitchFamily="65" charset="-120"/>
                <a:cs typeface="+mj-cs"/>
              </a:rPr>
              <a:t>面</a:t>
            </a:r>
            <a:endParaRPr kumimoji="0" lang="zh-TW" altLang="en-US" sz="3600" dirty="0">
              <a:latin typeface="標楷體" pitchFamily="65" charset="-120"/>
              <a:ea typeface="標楷體" pitchFamily="65" charset="-120"/>
              <a:cs typeface="+mj-cs"/>
            </a:endParaRPr>
          </a:p>
        </p:txBody>
      </p:sp>
      <p:sp>
        <p:nvSpPr>
          <p:cNvPr id="7" name="標題 1"/>
          <p:cNvSpPr txBox="1">
            <a:spLocks/>
          </p:cNvSpPr>
          <p:nvPr/>
        </p:nvSpPr>
        <p:spPr bwMode="auto">
          <a:xfrm>
            <a:off x="5867400" y="5162550"/>
            <a:ext cx="1873250" cy="569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3600" dirty="0">
                <a:solidFill>
                  <a:srgbClr val="FF0000"/>
                </a:solidFill>
                <a:latin typeface="標楷體" pitchFamily="65" charset="-120"/>
                <a:ea typeface="標楷體" pitchFamily="65" charset="-120"/>
                <a:cs typeface="+mj-cs"/>
              </a:rPr>
              <a:t>舌側面</a:t>
            </a:r>
            <a:endParaRPr kumimoji="0" lang="zh-TW" altLang="en-US" sz="3600" dirty="0">
              <a:latin typeface="標楷體" pitchFamily="65" charset="-120"/>
              <a:ea typeface="標楷體" pitchFamily="65" charset="-120"/>
              <a:cs typeface="+mj-cs"/>
            </a:endParaRPr>
          </a:p>
        </p:txBody>
      </p:sp>
      <p:pic>
        <p:nvPicPr>
          <p:cNvPr id="35847" name="Picture 2" descr="12-12"/>
          <p:cNvPicPr>
            <a:picLocks noChangeAspect="1" noChangeArrowheads="1"/>
          </p:cNvPicPr>
          <p:nvPr/>
        </p:nvPicPr>
        <p:blipFill>
          <a:blip r:embed="rId4">
            <a:extLst>
              <a:ext uri="{28A0092B-C50C-407E-A947-70E740481C1C}">
                <a14:useLocalDpi xmlns:a14="http://schemas.microsoft.com/office/drawing/2010/main" val="0"/>
              </a:ext>
            </a:extLst>
          </a:blip>
          <a:srcRect l="15305" t="5205" r="16954" b="52962"/>
          <a:stretch>
            <a:fillRect/>
          </a:stretch>
        </p:blipFill>
        <p:spPr bwMode="auto">
          <a:xfrm>
            <a:off x="539750" y="4005263"/>
            <a:ext cx="35718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標題 1"/>
          <p:cNvSpPr txBox="1">
            <a:spLocks/>
          </p:cNvSpPr>
          <p:nvPr/>
        </p:nvSpPr>
        <p:spPr bwMode="auto">
          <a:xfrm>
            <a:off x="4111625" y="4365625"/>
            <a:ext cx="571500" cy="1595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3600" dirty="0">
                <a:solidFill>
                  <a:srgbClr val="FF0000"/>
                </a:solidFill>
                <a:latin typeface="標楷體" pitchFamily="65" charset="-120"/>
                <a:ea typeface="標楷體" pitchFamily="65" charset="-120"/>
                <a:cs typeface="+mj-cs"/>
              </a:rPr>
              <a:t>咬</a:t>
            </a:r>
            <a:endParaRPr kumimoji="0" lang="en-US" altLang="zh-TW" sz="3600" dirty="0">
              <a:solidFill>
                <a:srgbClr val="FF0000"/>
              </a:solidFill>
              <a:latin typeface="標楷體" pitchFamily="65" charset="-120"/>
              <a:ea typeface="標楷體" pitchFamily="65" charset="-120"/>
              <a:cs typeface="+mj-cs"/>
            </a:endParaRPr>
          </a:p>
          <a:p>
            <a:pPr algn="ctr" fontAlgn="auto">
              <a:spcBef>
                <a:spcPts val="0"/>
              </a:spcBef>
              <a:spcAft>
                <a:spcPts val="0"/>
              </a:spcAft>
              <a:defRPr/>
            </a:pPr>
            <a:r>
              <a:rPr kumimoji="0" lang="zh-TW" altLang="en-US" sz="3600" dirty="0">
                <a:solidFill>
                  <a:srgbClr val="FF0000"/>
                </a:solidFill>
                <a:latin typeface="標楷體" pitchFamily="65" charset="-120"/>
                <a:ea typeface="標楷體" pitchFamily="65" charset="-120"/>
                <a:cs typeface="+mj-cs"/>
              </a:rPr>
              <a:t>合</a:t>
            </a:r>
            <a:endParaRPr kumimoji="0" lang="en-US" altLang="zh-TW" sz="3600" dirty="0">
              <a:solidFill>
                <a:srgbClr val="FF0000"/>
              </a:solidFill>
              <a:latin typeface="標楷體" pitchFamily="65" charset="-120"/>
              <a:ea typeface="標楷體" pitchFamily="65" charset="-120"/>
              <a:cs typeface="+mj-cs"/>
            </a:endParaRPr>
          </a:p>
          <a:p>
            <a:pPr algn="ctr" fontAlgn="auto">
              <a:spcBef>
                <a:spcPts val="0"/>
              </a:spcBef>
              <a:spcAft>
                <a:spcPts val="0"/>
              </a:spcAft>
              <a:defRPr/>
            </a:pPr>
            <a:r>
              <a:rPr kumimoji="0" lang="zh-TW" altLang="en-US" sz="3600" dirty="0">
                <a:solidFill>
                  <a:srgbClr val="FF0000"/>
                </a:solidFill>
                <a:latin typeface="標楷體" pitchFamily="65" charset="-120"/>
                <a:ea typeface="標楷體" pitchFamily="65" charset="-120"/>
                <a:cs typeface="+mj-cs"/>
              </a:rPr>
              <a:t>面</a:t>
            </a:r>
            <a:endParaRPr kumimoji="0" lang="zh-TW" altLang="en-US" sz="3600" dirty="0">
              <a:latin typeface="標楷體" pitchFamily="65" charset="-120"/>
              <a:ea typeface="標楷體" pitchFamily="65" charset="-120"/>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B9DFB789-A348-488B-977A-BAC123799C96}" type="slidenum">
              <a:rPr lang="en-US" altLang="zh-TW" sz="1200" smtClean="0">
                <a:latin typeface="Arial" charset="0"/>
              </a:rPr>
              <a:pPr eaLnBrk="1" fontAlgn="base" hangingPunct="1">
                <a:spcBef>
                  <a:spcPct val="0"/>
                </a:spcBef>
                <a:spcAft>
                  <a:spcPct val="0"/>
                </a:spcAft>
                <a:buFontTx/>
                <a:buNone/>
              </a:pPr>
              <a:t>32</a:t>
            </a:fld>
            <a:endParaRPr lang="en-US" altLang="zh-TW" sz="1200" smtClean="0">
              <a:latin typeface="Arial" charset="0"/>
            </a:endParaRPr>
          </a:p>
        </p:txBody>
      </p:sp>
      <p:pic>
        <p:nvPicPr>
          <p:cNvPr id="36867" name="Picture 2" descr="b4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52513"/>
            <a:ext cx="61198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3"/>
          <p:cNvSpPr txBox="1">
            <a:spLocks noChangeArrowheads="1"/>
          </p:cNvSpPr>
          <p:nvPr/>
        </p:nvSpPr>
        <p:spPr bwMode="auto">
          <a:xfrm>
            <a:off x="2195513" y="188913"/>
            <a:ext cx="50609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800">
                <a:solidFill>
                  <a:srgbClr val="CC0000"/>
                </a:solidFill>
                <a:latin typeface="Arial" charset="0"/>
                <a:ea typeface="標楷體" pitchFamily="65" charset="-120"/>
              </a:rPr>
              <a:t>貝氏刷牙法的順序</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11188" y="188913"/>
            <a:ext cx="7772400" cy="1143000"/>
          </a:xfrm>
        </p:spPr>
        <p:txBody>
          <a:bodyPr rtlCol="0">
            <a:normAutofit fontScale="90000"/>
          </a:bodyPr>
          <a:lstStyle/>
          <a:p>
            <a:pPr eaLnBrk="1" fontAlgn="auto" hangingPunct="1">
              <a:spcAft>
                <a:spcPts val="0"/>
              </a:spcAft>
              <a:defRPr/>
            </a:pPr>
            <a:r>
              <a:rPr lang="zh-TW" altLang="en-US" sz="4800" smtClean="0">
                <a:solidFill>
                  <a:srgbClr val="CC0000"/>
                </a:solidFill>
                <a:latin typeface="標楷體" pitchFamily="65" charset="-120"/>
                <a:ea typeface="標楷體" pitchFamily="65" charset="-120"/>
              </a:rPr>
              <a:t>貝氏刷牙法就像乘坐火車</a:t>
            </a:r>
            <a:br>
              <a:rPr lang="zh-TW" altLang="en-US" sz="4800" smtClean="0">
                <a:solidFill>
                  <a:srgbClr val="CC0000"/>
                </a:solidFill>
                <a:latin typeface="標楷體" pitchFamily="65" charset="-120"/>
                <a:ea typeface="標楷體" pitchFamily="65" charset="-120"/>
              </a:rPr>
            </a:br>
            <a:r>
              <a:rPr lang="zh-TW" altLang="en-US" sz="4800" smtClean="0">
                <a:solidFill>
                  <a:srgbClr val="CC0000"/>
                </a:solidFill>
                <a:latin typeface="標楷體" pitchFamily="65" charset="-120"/>
                <a:ea typeface="標楷體" pitchFamily="65" charset="-120"/>
              </a:rPr>
              <a:t>順著鐵軌全島走透透</a:t>
            </a:r>
          </a:p>
        </p:txBody>
      </p:sp>
      <p:pic>
        <p:nvPicPr>
          <p:cNvPr id="378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676400"/>
            <a:ext cx="6605588" cy="4802188"/>
          </a:xfrm>
        </p:spPr>
      </p:pic>
      <p:sp>
        <p:nvSpPr>
          <p:cNvPr id="37892"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651515C5-A85B-4228-84FC-8C0CE9C82DB5}" type="slidenum">
              <a:rPr lang="en-US" altLang="zh-TW" sz="1200" smtClean="0">
                <a:latin typeface="Arial" charset="0"/>
              </a:rPr>
              <a:pPr eaLnBrk="1" fontAlgn="base" hangingPunct="1">
                <a:spcBef>
                  <a:spcPct val="0"/>
                </a:spcBef>
                <a:spcAft>
                  <a:spcPct val="0"/>
                </a:spcAft>
                <a:buFontTx/>
                <a:buNone/>
              </a:pPr>
              <a:t>33</a:t>
            </a:fld>
            <a:endParaRPr lang="en-US" altLang="zh-TW" sz="1200" smtClean="0">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1214438" y="661988"/>
            <a:ext cx="6526212"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auto">
              <a:spcBef>
                <a:spcPts val="0"/>
              </a:spcBef>
              <a:spcAft>
                <a:spcPts val="0"/>
              </a:spcAft>
              <a:defRPr/>
            </a:pPr>
            <a:r>
              <a:rPr kumimoji="0" lang="zh-TW" altLang="en-US" sz="4000" dirty="0">
                <a:solidFill>
                  <a:srgbClr val="FF00FF"/>
                </a:solidFill>
                <a:latin typeface="標楷體" panose="03000509000000000000" pitchFamily="65" charset="-120"/>
                <a:ea typeface="標楷體" panose="03000509000000000000" pitchFamily="65" charset="-120"/>
              </a:rPr>
              <a:t>刷牙與衛教指導</a:t>
            </a:r>
            <a:r>
              <a:rPr kumimoji="0" lang="zh-TW" altLang="en-US" sz="4400"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rPr>
              <a:t>   </a:t>
            </a:r>
          </a:p>
        </p:txBody>
      </p:sp>
      <p:pic>
        <p:nvPicPr>
          <p:cNvPr id="38915" name="Picture 5" descr="DSCF11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068638"/>
            <a:ext cx="424815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DSCF5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068638"/>
            <a:ext cx="2325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8"/>
          <p:cNvSpPr>
            <a:spLocks noChangeArrowheads="1"/>
          </p:cNvSpPr>
          <p:nvPr/>
        </p:nvSpPr>
        <p:spPr bwMode="auto">
          <a:xfrm>
            <a:off x="1187450" y="1412875"/>
            <a:ext cx="6553200"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zh-TW" altLang="en-US">
                <a:latin typeface="標楷體" pitchFamily="65" charset="-120"/>
                <a:ea typeface="標楷體" pitchFamily="65" charset="-120"/>
              </a:rPr>
              <a:t>牙醫師示範如何正確刷牙</a:t>
            </a:r>
            <a:br>
              <a:rPr lang="zh-TW" altLang="en-US">
                <a:latin typeface="標楷體" pitchFamily="65" charset="-120"/>
                <a:ea typeface="標楷體" pitchFamily="65" charset="-120"/>
              </a:rPr>
            </a:br>
            <a:r>
              <a:rPr lang="zh-TW" altLang="en-US">
                <a:latin typeface="標楷體" pitchFamily="65" charset="-120"/>
                <a:ea typeface="標楷體" pitchFamily="65" charset="-120"/>
              </a:rPr>
              <a:t>同時對家長衛教</a:t>
            </a:r>
            <a:r>
              <a:rPr lang="zh-TW" altLang="zh-TW">
                <a:solidFill>
                  <a:schemeClr val="tx2"/>
                </a:solidFill>
                <a:latin typeface="標楷體" pitchFamily="65" charset="-120"/>
                <a:ea typeface="標楷體" pitchFamily="65" charset="-120"/>
              </a:rPr>
              <a:t>，</a:t>
            </a:r>
            <a:r>
              <a:rPr lang="en-US" altLang="zh-TW">
                <a:solidFill>
                  <a:schemeClr val="tx2"/>
                </a:solidFill>
                <a:latin typeface="標楷體" pitchFamily="65" charset="-120"/>
                <a:ea typeface="標楷體" pitchFamily="65" charset="-120"/>
              </a:rPr>
              <a:t>0-2</a:t>
            </a:r>
            <a:r>
              <a:rPr lang="zh-TW" altLang="en-US">
                <a:solidFill>
                  <a:schemeClr val="tx2"/>
                </a:solidFill>
                <a:latin typeface="標楷體" pitchFamily="65" charset="-120"/>
                <a:ea typeface="標楷體" pitchFamily="65" charset="-120"/>
              </a:rPr>
              <a:t>歲</a:t>
            </a:r>
            <a:r>
              <a:rPr lang="zh-TW" altLang="en-US">
                <a:latin typeface="標楷體" pitchFamily="65" charset="-120"/>
                <a:ea typeface="標楷體" pitchFamily="65" charset="-120"/>
              </a:rPr>
              <a:t>的幼兒可以採膝對膝方式進行</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395288" y="549275"/>
            <a:ext cx="8229600" cy="1143000"/>
          </a:xfrm>
        </p:spPr>
        <p:txBody>
          <a:bodyPr/>
          <a:lstStyle/>
          <a:p>
            <a:r>
              <a:rPr lang="zh-TW" altLang="en-US" smtClean="0">
                <a:latin typeface="標楷體" pitchFamily="65" charset="-120"/>
                <a:ea typeface="標楷體" pitchFamily="65" charset="-120"/>
              </a:rPr>
              <a:t>照顧者</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手部支撐點</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比較</a:t>
            </a:r>
          </a:p>
        </p:txBody>
      </p:sp>
      <p:pic>
        <p:nvPicPr>
          <p:cNvPr id="3993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9750" y="2781300"/>
            <a:ext cx="3732213" cy="316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內容版面配置區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3438" y="2781300"/>
            <a:ext cx="4038600" cy="3168650"/>
          </a:xfrm>
        </p:spPr>
      </p:pic>
      <p:sp>
        <p:nvSpPr>
          <p:cNvPr id="3" name="文字方塊 2"/>
          <p:cNvSpPr txBox="1"/>
          <p:nvPr/>
        </p:nvSpPr>
        <p:spPr>
          <a:xfrm>
            <a:off x="4572000" y="1989138"/>
            <a:ext cx="4103688" cy="52228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altLang="zh-TW" sz="2800" dirty="0">
                <a:latin typeface="標楷體" panose="03000509000000000000" pitchFamily="65" charset="-120"/>
                <a:ea typeface="標楷體" panose="03000509000000000000" pitchFamily="65" charset="-120"/>
              </a:rPr>
              <a:t>(X)-</a:t>
            </a:r>
            <a:r>
              <a:rPr lang="zh-TW" altLang="en-US" sz="2800" dirty="0">
                <a:latin typeface="標楷體" panose="03000509000000000000" pitchFamily="65" charset="-120"/>
                <a:ea typeface="標楷體" panose="03000509000000000000" pitchFamily="65" charset="-120"/>
              </a:rPr>
              <a:t>手擋住視線</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會害怕</a:t>
            </a:r>
          </a:p>
        </p:txBody>
      </p:sp>
      <p:sp>
        <p:nvSpPr>
          <p:cNvPr id="7" name="文字方塊 6"/>
          <p:cNvSpPr txBox="1"/>
          <p:nvPr/>
        </p:nvSpPr>
        <p:spPr>
          <a:xfrm>
            <a:off x="323850" y="1971675"/>
            <a:ext cx="3960118" cy="5238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altLang="zh-TW" sz="2800" dirty="0">
                <a:latin typeface="標楷體" panose="03000509000000000000" pitchFamily="65" charset="-120"/>
                <a:ea typeface="標楷體" panose="03000509000000000000" pitchFamily="65" charset="-120"/>
              </a:rPr>
              <a:t>(O)-</a:t>
            </a:r>
            <a:r>
              <a:rPr lang="zh-TW" altLang="en-US" sz="2800" dirty="0">
                <a:latin typeface="標楷體" panose="03000509000000000000" pitchFamily="65" charset="-120"/>
                <a:ea typeface="標楷體" panose="03000509000000000000" pitchFamily="65" charset="-120"/>
              </a:rPr>
              <a:t>食指輕輕拉開臉頰</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A5EB2893-9B01-4825-979B-95FF265A6DCC}" type="slidenum">
              <a:rPr lang="en-US" altLang="zh-TW" sz="1200" smtClean="0">
                <a:latin typeface="Arial" charset="0"/>
              </a:rPr>
              <a:pPr eaLnBrk="1" fontAlgn="base" hangingPunct="1">
                <a:spcBef>
                  <a:spcPct val="0"/>
                </a:spcBef>
                <a:spcAft>
                  <a:spcPct val="0"/>
                </a:spcAft>
                <a:buFontTx/>
                <a:buNone/>
              </a:pPr>
              <a:t>36</a:t>
            </a:fld>
            <a:endParaRPr lang="en-US" altLang="zh-TW" sz="1200" smtClean="0">
              <a:latin typeface="Arial" charset="0"/>
            </a:endParaRPr>
          </a:p>
        </p:txBody>
      </p:sp>
      <p:pic>
        <p:nvPicPr>
          <p:cNvPr id="76803" name="Picture 4" descr="11-5"/>
          <p:cNvPicPr>
            <a:picLocks noChangeAspect="1" noChangeArrowheads="1"/>
          </p:cNvPicPr>
          <p:nvPr/>
        </p:nvPicPr>
        <p:blipFill>
          <a:blip r:embed="rId2" cstate="print">
            <a:extLst>
              <a:ext uri="{28A0092B-C50C-407E-A947-70E740481C1C}">
                <a14:useLocalDpi xmlns:a14="http://schemas.microsoft.com/office/drawing/2010/main" val="0"/>
              </a:ext>
            </a:extLst>
          </a:blip>
          <a:srcRect l="22710" t="53334" r="9309" b="10001"/>
          <a:stretch>
            <a:fillRect/>
          </a:stretch>
        </p:blipFill>
        <p:spPr bwMode="auto">
          <a:xfrm>
            <a:off x="5105400" y="2590800"/>
            <a:ext cx="345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文字方塊 4"/>
          <p:cNvSpPr txBox="1">
            <a:spLocks noChangeArrowheads="1"/>
          </p:cNvSpPr>
          <p:nvPr/>
        </p:nvSpPr>
        <p:spPr bwMode="auto">
          <a:xfrm>
            <a:off x="609600" y="457200"/>
            <a:ext cx="82089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en-US" sz="4400">
                <a:solidFill>
                  <a:srgbClr val="CC0000"/>
                </a:solidFill>
                <a:latin typeface="標楷體" pitchFamily="65" charset="-120"/>
                <a:ea typeface="標楷體" pitchFamily="65" charset="-120"/>
              </a:rPr>
              <a:t>對著鏡子看清楚牙齒</a:t>
            </a:r>
            <a:endParaRPr kumimoji="0" lang="zh-TW" altLang="en-US" sz="4400" b="1">
              <a:solidFill>
                <a:srgbClr val="CC0000"/>
              </a:solidFill>
              <a:latin typeface="標楷體" pitchFamily="65" charset="-120"/>
              <a:ea typeface="標楷體" pitchFamily="65" charset="-120"/>
            </a:endParaRPr>
          </a:p>
          <a:p>
            <a:pPr algn="ctr" eaLnBrk="1" hangingPunct="1">
              <a:spcBef>
                <a:spcPct val="0"/>
              </a:spcBef>
              <a:buFontTx/>
              <a:buNone/>
            </a:pPr>
            <a:r>
              <a:rPr kumimoji="0" lang="zh-TW" altLang="en-US" sz="3600">
                <a:solidFill>
                  <a:srgbClr val="CC0000"/>
                </a:solidFill>
                <a:latin typeface="標楷體" pitchFamily="65" charset="-120"/>
                <a:ea typeface="標楷體" pitchFamily="65" charset="-120"/>
              </a:rPr>
              <a:t>刷上排牙，刷毛朝上 </a:t>
            </a:r>
          </a:p>
          <a:p>
            <a:pPr algn="ctr" eaLnBrk="1" hangingPunct="1">
              <a:spcBef>
                <a:spcPct val="0"/>
              </a:spcBef>
              <a:buFontTx/>
              <a:buNone/>
            </a:pPr>
            <a:r>
              <a:rPr kumimoji="0" lang="zh-TW" altLang="en-US" sz="3600">
                <a:solidFill>
                  <a:srgbClr val="CC0000"/>
                </a:solidFill>
                <a:latin typeface="標楷體" pitchFamily="65" charset="-120"/>
                <a:ea typeface="標楷體" pitchFamily="65" charset="-120"/>
              </a:rPr>
              <a:t>刷下排牙，刷毛朝下</a:t>
            </a:r>
            <a:r>
              <a:rPr kumimoji="0" lang="zh-TW" altLang="en-US" sz="4400">
                <a:solidFill>
                  <a:srgbClr val="CC0000"/>
                </a:solidFill>
                <a:latin typeface="標楷體" pitchFamily="65" charset="-120"/>
                <a:ea typeface="標楷體" pitchFamily="65" charset="-120"/>
              </a:rPr>
              <a:t> </a:t>
            </a:r>
          </a:p>
        </p:txBody>
      </p:sp>
      <p:pic>
        <p:nvPicPr>
          <p:cNvPr id="76805" name="Picture 4" descr="11-5"/>
          <p:cNvPicPr>
            <a:picLocks noChangeAspect="1" noChangeArrowheads="1"/>
          </p:cNvPicPr>
          <p:nvPr/>
        </p:nvPicPr>
        <p:blipFill>
          <a:blip r:embed="rId2" cstate="print">
            <a:extLst>
              <a:ext uri="{28A0092B-C50C-407E-A947-70E740481C1C}">
                <a14:useLocalDpi xmlns:a14="http://schemas.microsoft.com/office/drawing/2010/main" val="0"/>
              </a:ext>
            </a:extLst>
          </a:blip>
          <a:srcRect l="9216" t="6944" r="10028" b="52084"/>
          <a:stretch>
            <a:fillRect/>
          </a:stretch>
        </p:blipFill>
        <p:spPr bwMode="auto">
          <a:xfrm>
            <a:off x="533400" y="2590800"/>
            <a:ext cx="3722688"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 Box 5"/>
          <p:cNvSpPr txBox="1">
            <a:spLocks noChangeArrowheads="1"/>
          </p:cNvSpPr>
          <p:nvPr/>
        </p:nvSpPr>
        <p:spPr bwMode="auto">
          <a:xfrm>
            <a:off x="685800" y="5181600"/>
            <a:ext cx="3435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a:latin typeface="Arial" charset="0"/>
                <a:ea typeface="標楷體" pitchFamily="65" charset="-120"/>
              </a:rPr>
              <a:t>刷毛向前緊握牙刷</a:t>
            </a:r>
          </a:p>
        </p:txBody>
      </p:sp>
      <p:sp>
        <p:nvSpPr>
          <p:cNvPr id="76807" name="Text Box 6"/>
          <p:cNvSpPr txBox="1">
            <a:spLocks noChangeArrowheads="1"/>
          </p:cNvSpPr>
          <p:nvPr/>
        </p:nvSpPr>
        <p:spPr bwMode="auto">
          <a:xfrm>
            <a:off x="5257800" y="5257800"/>
            <a:ext cx="312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50000"/>
              </a:spcBef>
              <a:buFontTx/>
              <a:buNone/>
            </a:pPr>
            <a:r>
              <a:rPr lang="zh-TW" altLang="en-US">
                <a:latin typeface="Arial" charset="0"/>
                <a:ea typeface="標楷體" pitchFamily="65" charset="-120"/>
              </a:rPr>
              <a:t>看清楚刷牙位置</a:t>
            </a:r>
          </a:p>
        </p:txBody>
      </p:sp>
    </p:spTree>
    <p:extLst>
      <p:ext uri="{BB962C8B-B14F-4D97-AF65-F5344CB8AC3E}">
        <p14:creationId xmlns:p14="http://schemas.microsoft.com/office/powerpoint/2010/main" val="26222085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9375"/>
            <a:ext cx="9144000" cy="5870575"/>
          </a:xfrm>
        </p:spPr>
      </p:pic>
      <p:sp>
        <p:nvSpPr>
          <p:cNvPr id="77827"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4FF312E5-AD0D-4830-B848-26A2E2AF79A2}" type="slidenum">
              <a:rPr lang="en-US" altLang="zh-TW" sz="1200" smtClean="0">
                <a:latin typeface="Arial" charset="0"/>
              </a:rPr>
              <a:pPr eaLnBrk="1" fontAlgn="base" hangingPunct="1">
                <a:spcBef>
                  <a:spcPct val="0"/>
                </a:spcBef>
                <a:spcAft>
                  <a:spcPct val="0"/>
                </a:spcAft>
                <a:buFontTx/>
                <a:buNone/>
              </a:pPr>
              <a:t>37</a:t>
            </a:fld>
            <a:endParaRPr lang="en-US" altLang="zh-TW" sz="1200" smtClean="0">
              <a:latin typeface="Arial" charset="0"/>
            </a:endParaRPr>
          </a:p>
        </p:txBody>
      </p:sp>
      <p:sp>
        <p:nvSpPr>
          <p:cNvPr id="77828" name="Text Box 3"/>
          <p:cNvSpPr txBox="1">
            <a:spLocks noChangeArrowheads="1"/>
          </p:cNvSpPr>
          <p:nvPr/>
        </p:nvSpPr>
        <p:spPr bwMode="auto">
          <a:xfrm>
            <a:off x="1187450" y="5903913"/>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刷上排牙之一</a:t>
            </a:r>
          </a:p>
        </p:txBody>
      </p:sp>
    </p:spTree>
    <p:extLst>
      <p:ext uri="{BB962C8B-B14F-4D97-AF65-F5344CB8AC3E}">
        <p14:creationId xmlns:p14="http://schemas.microsoft.com/office/powerpoint/2010/main" val="32902423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endParaRPr lang="zh-TW" altLang="zh-TW" smtClean="0"/>
          </a:p>
        </p:txBody>
      </p:sp>
      <p:pic>
        <p:nvPicPr>
          <p:cNvPr id="788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805488"/>
          </a:xfrm>
        </p:spPr>
      </p:pic>
      <p:sp>
        <p:nvSpPr>
          <p:cNvPr id="78852"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A093A4D3-ECFB-4286-823B-3AFCD5606235}" type="slidenum">
              <a:rPr lang="en-US" altLang="zh-TW" sz="1200" smtClean="0">
                <a:latin typeface="Arial" charset="0"/>
              </a:rPr>
              <a:pPr eaLnBrk="1" fontAlgn="base" hangingPunct="1">
                <a:spcBef>
                  <a:spcPct val="0"/>
                </a:spcBef>
                <a:spcAft>
                  <a:spcPct val="0"/>
                </a:spcAft>
                <a:buFontTx/>
                <a:buNone/>
              </a:pPr>
              <a:t>38</a:t>
            </a:fld>
            <a:endParaRPr lang="en-US" altLang="zh-TW" sz="1200" smtClean="0">
              <a:latin typeface="Arial" charset="0"/>
            </a:endParaRPr>
          </a:p>
        </p:txBody>
      </p:sp>
      <p:sp>
        <p:nvSpPr>
          <p:cNvPr id="78853" name="Rectangle 4"/>
          <p:cNvSpPr>
            <a:spLocks noChangeArrowheads="1"/>
          </p:cNvSpPr>
          <p:nvPr/>
        </p:nvSpPr>
        <p:spPr bwMode="auto">
          <a:xfrm>
            <a:off x="827088" y="5734050"/>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刷上排牙之二</a:t>
            </a:r>
          </a:p>
        </p:txBody>
      </p:sp>
    </p:spTree>
    <p:extLst>
      <p:ext uri="{BB962C8B-B14F-4D97-AF65-F5344CB8AC3E}">
        <p14:creationId xmlns:p14="http://schemas.microsoft.com/office/powerpoint/2010/main" val="126088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zh-TW" altLang="zh-TW" smtClean="0"/>
          </a:p>
        </p:txBody>
      </p:sp>
      <p:pic>
        <p:nvPicPr>
          <p:cNvPr id="798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876925"/>
          </a:xfrm>
        </p:spPr>
      </p:pic>
      <p:sp>
        <p:nvSpPr>
          <p:cNvPr id="79876"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A7828BC1-4F9B-4BF6-94DA-9698FED39482}" type="slidenum">
              <a:rPr lang="en-US" altLang="zh-TW" sz="1200" smtClean="0">
                <a:latin typeface="Arial" charset="0"/>
              </a:rPr>
              <a:pPr eaLnBrk="1" fontAlgn="base" hangingPunct="1">
                <a:spcBef>
                  <a:spcPct val="0"/>
                </a:spcBef>
                <a:spcAft>
                  <a:spcPct val="0"/>
                </a:spcAft>
                <a:buFontTx/>
                <a:buNone/>
              </a:pPr>
              <a:t>39</a:t>
            </a:fld>
            <a:endParaRPr lang="en-US" altLang="zh-TW" sz="1200" smtClean="0">
              <a:latin typeface="Arial" charset="0"/>
            </a:endParaRPr>
          </a:p>
        </p:txBody>
      </p:sp>
      <p:sp>
        <p:nvSpPr>
          <p:cNvPr id="79877" name="Rectangle 4"/>
          <p:cNvSpPr>
            <a:spLocks noChangeArrowheads="1"/>
          </p:cNvSpPr>
          <p:nvPr/>
        </p:nvSpPr>
        <p:spPr bwMode="auto">
          <a:xfrm>
            <a:off x="539750" y="5824538"/>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刷上排牙之三</a:t>
            </a:r>
          </a:p>
        </p:txBody>
      </p:sp>
    </p:spTree>
    <p:extLst>
      <p:ext uri="{BB962C8B-B14F-4D97-AF65-F5344CB8AC3E}">
        <p14:creationId xmlns:p14="http://schemas.microsoft.com/office/powerpoint/2010/main" val="3601964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490116459"/>
              </p:ext>
            </p:extLst>
          </p:nvPr>
        </p:nvGraphicFramePr>
        <p:xfrm>
          <a:off x="971550" y="158750"/>
          <a:ext cx="7578726" cy="6597650"/>
        </p:xfrm>
        <a:graphic>
          <a:graphicData uri="http://schemas.openxmlformats.org/drawingml/2006/table">
            <a:tbl>
              <a:tblPr/>
              <a:tblGrid>
                <a:gridCol w="1801030"/>
                <a:gridCol w="1925424"/>
                <a:gridCol w="1926136"/>
                <a:gridCol w="1926136"/>
              </a:tblGrid>
              <a:tr h="322557">
                <a:tc>
                  <a:txBody>
                    <a:bodyPr/>
                    <a:lstStyle/>
                    <a:p>
                      <a:pPr>
                        <a:lnSpc>
                          <a:spcPts val="1600"/>
                        </a:lnSpc>
                        <a:spcAft>
                          <a:spcPts val="0"/>
                        </a:spcAft>
                      </a:pPr>
                      <a:r>
                        <a:rPr lang="zh-TW" sz="1800" kern="0" dirty="0">
                          <a:effectLst/>
                          <a:latin typeface="Times New Roman"/>
                          <a:ea typeface="標楷體"/>
                        </a:rPr>
                        <a:t>刷牙方法</a:t>
                      </a:r>
                      <a:endParaRPr lang="zh-TW" sz="1800" kern="100" dirty="0">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刷毛放置方式</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刷牙動作</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特徵及優缺點 </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814956">
                <a:tc>
                  <a:txBody>
                    <a:bodyPr/>
                    <a:lstStyle/>
                    <a:p>
                      <a:pPr>
                        <a:lnSpc>
                          <a:spcPts val="1600"/>
                        </a:lnSpc>
                        <a:spcAft>
                          <a:spcPts val="0"/>
                        </a:spcAft>
                      </a:pPr>
                      <a:r>
                        <a:rPr lang="en-US" sz="1800" kern="0" dirty="0">
                          <a:solidFill>
                            <a:srgbClr val="FF0000"/>
                          </a:solidFill>
                          <a:effectLst/>
                          <a:latin typeface="Times New Roman"/>
                          <a:ea typeface="標楷體"/>
                        </a:rPr>
                        <a:t>1.</a:t>
                      </a:r>
                      <a:r>
                        <a:rPr lang="zh-TW" sz="1800" kern="0" dirty="0">
                          <a:solidFill>
                            <a:srgbClr val="FF0000"/>
                          </a:solidFill>
                          <a:effectLst/>
                          <a:latin typeface="Times New Roman"/>
                          <a:ea typeface="標楷體"/>
                        </a:rPr>
                        <a:t>貝氏刷牙法</a:t>
                      </a:r>
                      <a:endParaRPr lang="zh-TW" sz="1800" kern="100" dirty="0">
                        <a:solidFill>
                          <a:srgbClr val="FF0000"/>
                        </a:solidFill>
                        <a:effectLst/>
                        <a:latin typeface="Times New Roman"/>
                        <a:ea typeface="新細明體"/>
                      </a:endParaRPr>
                    </a:p>
                    <a:p>
                      <a:pPr>
                        <a:lnSpc>
                          <a:spcPts val="1600"/>
                        </a:lnSpc>
                        <a:spcAft>
                          <a:spcPts val="0"/>
                        </a:spcAft>
                      </a:pPr>
                      <a:r>
                        <a:rPr lang="zh-TW" sz="1800" kern="0" dirty="0">
                          <a:solidFill>
                            <a:srgbClr val="FF0000"/>
                          </a:solidFill>
                          <a:effectLst/>
                          <a:latin typeface="Times New Roman"/>
                          <a:ea typeface="標楷體"/>
                        </a:rPr>
                        <a:t>（</a:t>
                      </a:r>
                      <a:r>
                        <a:rPr lang="en-US" sz="1800" kern="0" dirty="0">
                          <a:solidFill>
                            <a:srgbClr val="FF0000"/>
                          </a:solidFill>
                          <a:effectLst/>
                          <a:latin typeface="Times New Roman"/>
                          <a:ea typeface="標楷體"/>
                        </a:rPr>
                        <a:t>Bass method</a:t>
                      </a:r>
                      <a:r>
                        <a:rPr lang="zh-TW" sz="1800" kern="0" dirty="0">
                          <a:solidFill>
                            <a:srgbClr val="FF0000"/>
                          </a:solidFill>
                          <a:effectLst/>
                          <a:latin typeface="Times New Roman"/>
                          <a:ea typeface="標楷體"/>
                        </a:rPr>
                        <a:t>）</a:t>
                      </a:r>
                      <a:endParaRPr lang="zh-TW" sz="1800" kern="100" dirty="0">
                        <a:solidFill>
                          <a:srgbClr val="FF0000"/>
                        </a:solidFill>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刷毛朝牙根尖接觸牙齦伸入牙齦溝內並與牙面呈</a:t>
                      </a:r>
                      <a:r>
                        <a:rPr lang="en-US" sz="1800" kern="0" dirty="0">
                          <a:effectLst/>
                          <a:latin typeface="Times New Roman"/>
                          <a:ea typeface="標楷體"/>
                        </a:rPr>
                        <a:t> 45</a:t>
                      </a:r>
                      <a:r>
                        <a:rPr lang="zh-TW" sz="1800" kern="0">
                          <a:effectLst/>
                          <a:latin typeface="Times New Roman"/>
                          <a:ea typeface="標楷體"/>
                        </a:rPr>
                        <a:t>度角。</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微用力前後短距離顫動之。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簡單易學、可清除牙齦溝、兼牙齦按摩效果。 </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910">
                <a:tc>
                  <a:txBody>
                    <a:bodyPr/>
                    <a:lstStyle/>
                    <a:p>
                      <a:pPr>
                        <a:lnSpc>
                          <a:spcPts val="1600"/>
                        </a:lnSpc>
                        <a:spcAft>
                          <a:spcPts val="0"/>
                        </a:spcAft>
                      </a:pPr>
                      <a:r>
                        <a:rPr lang="en-US" sz="1800" kern="0" dirty="0">
                          <a:solidFill>
                            <a:srgbClr val="FF0000"/>
                          </a:solidFill>
                          <a:effectLst/>
                          <a:latin typeface="Times New Roman"/>
                          <a:ea typeface="標楷體"/>
                        </a:rPr>
                        <a:t>2.</a:t>
                      </a:r>
                      <a:r>
                        <a:rPr lang="zh-TW" sz="1800" kern="0" dirty="0">
                          <a:solidFill>
                            <a:srgbClr val="FF0000"/>
                          </a:solidFill>
                          <a:effectLst/>
                          <a:latin typeface="Times New Roman"/>
                          <a:ea typeface="標楷體"/>
                        </a:rPr>
                        <a:t>查特氏法（</a:t>
                      </a:r>
                      <a:r>
                        <a:rPr lang="en-US" sz="1800" kern="0" dirty="0">
                          <a:solidFill>
                            <a:srgbClr val="FF0000"/>
                          </a:solidFill>
                          <a:effectLst/>
                          <a:latin typeface="Times New Roman"/>
                          <a:ea typeface="標楷體"/>
                        </a:rPr>
                        <a:t>Charter's method</a:t>
                      </a:r>
                      <a:r>
                        <a:rPr lang="zh-TW" sz="1800" kern="0" dirty="0">
                          <a:solidFill>
                            <a:srgbClr val="FF0000"/>
                          </a:solidFill>
                          <a:effectLst/>
                          <a:latin typeface="Times New Roman"/>
                          <a:ea typeface="標楷體"/>
                        </a:rPr>
                        <a:t>）</a:t>
                      </a:r>
                      <a:endParaRPr lang="zh-TW" sz="1800" kern="100" dirty="0">
                        <a:solidFill>
                          <a:srgbClr val="FF0000"/>
                        </a:solidFill>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刷毛朝牙冠部，與牙表面呈</a:t>
                      </a:r>
                      <a:r>
                        <a:rPr lang="en-US" sz="1800" kern="0" dirty="0">
                          <a:effectLst/>
                          <a:latin typeface="Times New Roman"/>
                          <a:ea typeface="標楷體"/>
                        </a:rPr>
                        <a:t>45</a:t>
                      </a:r>
                      <a:r>
                        <a:rPr lang="zh-TW" sz="1800" kern="0">
                          <a:effectLst/>
                          <a:latin typeface="Times New Roman"/>
                          <a:ea typeface="標楷體"/>
                        </a:rPr>
                        <a:t>度角。</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小幅環形振動，朝牙根方向刷下。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較難學習、可按摩牙齦、可清潔齒間。 </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975">
                <a:tc>
                  <a:txBody>
                    <a:bodyPr/>
                    <a:lstStyle/>
                    <a:p>
                      <a:pPr>
                        <a:lnSpc>
                          <a:spcPts val="1600"/>
                        </a:lnSpc>
                        <a:spcAft>
                          <a:spcPts val="0"/>
                        </a:spcAft>
                      </a:pPr>
                      <a:r>
                        <a:rPr lang="en-US" sz="1800" kern="0" dirty="0">
                          <a:solidFill>
                            <a:srgbClr val="00B050"/>
                          </a:solidFill>
                          <a:effectLst/>
                          <a:latin typeface="Times New Roman"/>
                          <a:ea typeface="標楷體"/>
                        </a:rPr>
                        <a:t>3.</a:t>
                      </a:r>
                      <a:r>
                        <a:rPr lang="zh-TW" sz="1800" kern="0" dirty="0">
                          <a:solidFill>
                            <a:srgbClr val="00B050"/>
                          </a:solidFill>
                          <a:effectLst/>
                          <a:latin typeface="Times New Roman"/>
                          <a:ea typeface="標楷體"/>
                        </a:rPr>
                        <a:t>馮尼氏法</a:t>
                      </a:r>
                      <a:endParaRPr lang="zh-TW" sz="1800" kern="100" dirty="0">
                        <a:solidFill>
                          <a:srgbClr val="00B050"/>
                        </a:solidFill>
                        <a:effectLst/>
                        <a:latin typeface="Times New Roman"/>
                        <a:ea typeface="新細明體"/>
                      </a:endParaRPr>
                    </a:p>
                    <a:p>
                      <a:pPr>
                        <a:lnSpc>
                          <a:spcPts val="1600"/>
                        </a:lnSpc>
                        <a:spcAft>
                          <a:spcPts val="0"/>
                        </a:spcAft>
                      </a:pPr>
                      <a:r>
                        <a:rPr lang="zh-TW" sz="1800" kern="0" dirty="0">
                          <a:solidFill>
                            <a:srgbClr val="00B050"/>
                          </a:solidFill>
                          <a:effectLst/>
                          <a:latin typeface="Times New Roman"/>
                          <a:ea typeface="標楷體"/>
                        </a:rPr>
                        <a:t>（</a:t>
                      </a:r>
                      <a:r>
                        <a:rPr lang="en-US" sz="1800" kern="0" dirty="0">
                          <a:solidFill>
                            <a:srgbClr val="00B050"/>
                          </a:solidFill>
                          <a:effectLst/>
                          <a:latin typeface="Times New Roman"/>
                          <a:ea typeface="標楷體"/>
                        </a:rPr>
                        <a:t>Fones method</a:t>
                      </a:r>
                      <a:r>
                        <a:rPr lang="zh-TW" sz="1800" kern="0" dirty="0">
                          <a:effectLst/>
                          <a:latin typeface="Times New Roman"/>
                          <a:ea typeface="標楷體"/>
                        </a:rPr>
                        <a:t>）</a:t>
                      </a:r>
                      <a:endParaRPr lang="zh-TW" sz="1800" kern="100" dirty="0">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刷毛與牙面呈</a:t>
                      </a:r>
                      <a:r>
                        <a:rPr lang="en-US" sz="1800" kern="0" dirty="0">
                          <a:effectLst/>
                          <a:latin typeface="Times New Roman"/>
                          <a:ea typeface="標楷體"/>
                        </a:rPr>
                        <a:t>90</a:t>
                      </a:r>
                      <a:r>
                        <a:rPr lang="zh-TW" sz="1800" kern="0">
                          <a:effectLst/>
                          <a:latin typeface="Times New Roman"/>
                          <a:ea typeface="標楷體"/>
                        </a:rPr>
                        <a:t>度角。</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dirty="0">
                          <a:solidFill>
                            <a:srgbClr val="FF0000"/>
                          </a:solidFill>
                          <a:effectLst/>
                          <a:latin typeface="Times New Roman"/>
                          <a:ea typeface="標楷體"/>
                        </a:rPr>
                        <a:t>頰側作大圓形運動</a:t>
                      </a:r>
                      <a:r>
                        <a:rPr lang="zh-TW" sz="1800" kern="0" dirty="0">
                          <a:effectLst/>
                          <a:latin typeface="Times New Roman"/>
                          <a:ea typeface="標楷體"/>
                        </a:rPr>
                        <a:t>，</a:t>
                      </a:r>
                      <a:r>
                        <a:rPr lang="zh-TW" sz="1800" kern="0" dirty="0">
                          <a:solidFill>
                            <a:srgbClr val="660066"/>
                          </a:solidFill>
                          <a:effectLst/>
                          <a:latin typeface="Times New Roman"/>
                          <a:ea typeface="標楷體"/>
                        </a:rPr>
                        <a:t>舌側水平前後運動。</a:t>
                      </a:r>
                      <a:endParaRPr lang="zh-TW" sz="1800" kern="100" dirty="0">
                        <a:solidFill>
                          <a:srgbClr val="660066"/>
                        </a:solidFill>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按摩牙齦、可清潔牙齦上菌斑。易學、避免傷害牙齦。 </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910">
                <a:tc>
                  <a:txBody>
                    <a:bodyPr/>
                    <a:lstStyle/>
                    <a:p>
                      <a:pPr>
                        <a:lnSpc>
                          <a:spcPts val="1600"/>
                        </a:lnSpc>
                        <a:spcAft>
                          <a:spcPts val="0"/>
                        </a:spcAft>
                      </a:pPr>
                      <a:r>
                        <a:rPr lang="en-US" sz="1800" kern="0" dirty="0">
                          <a:effectLst/>
                          <a:latin typeface="Times New Roman"/>
                          <a:ea typeface="標楷體"/>
                        </a:rPr>
                        <a:t>4.</a:t>
                      </a:r>
                      <a:r>
                        <a:rPr lang="zh-TW" sz="1800" kern="0">
                          <a:effectLst/>
                          <a:latin typeface="Times New Roman"/>
                          <a:ea typeface="標楷體"/>
                        </a:rPr>
                        <a:t>生理刷牙法（亦稱</a:t>
                      </a:r>
                      <a:r>
                        <a:rPr lang="en-US" sz="1800" kern="0" dirty="0">
                          <a:effectLst/>
                          <a:latin typeface="Times New Roman"/>
                          <a:ea typeface="標楷體"/>
                        </a:rPr>
                        <a:t>Smith-Bell method</a:t>
                      </a:r>
                      <a:r>
                        <a:rPr lang="zh-TW" sz="1800" kern="0">
                          <a:effectLst/>
                          <a:latin typeface="Times New Roman"/>
                          <a:ea typeface="標楷體"/>
                        </a:rPr>
                        <a:t>）</a:t>
                      </a:r>
                      <a:endParaRPr lang="zh-TW" sz="1800" kern="100">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刷毛放置近牙冠處。</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由牙冠向牙齦弧形輕刷之。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清潔牙齦上牙菌斑、齒間及牙縫未能清除。</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8547">
                <a:tc>
                  <a:txBody>
                    <a:bodyPr/>
                    <a:lstStyle/>
                    <a:p>
                      <a:pPr>
                        <a:lnSpc>
                          <a:spcPts val="1600"/>
                        </a:lnSpc>
                        <a:spcAft>
                          <a:spcPts val="0"/>
                        </a:spcAft>
                      </a:pPr>
                      <a:r>
                        <a:rPr lang="en-US" sz="1800" kern="0" dirty="0">
                          <a:effectLst/>
                          <a:latin typeface="Times New Roman"/>
                          <a:ea typeface="標楷體"/>
                        </a:rPr>
                        <a:t>5.</a:t>
                      </a:r>
                      <a:r>
                        <a:rPr lang="zh-TW" sz="1800" kern="0">
                          <a:effectLst/>
                          <a:latin typeface="Times New Roman"/>
                          <a:ea typeface="標楷體"/>
                        </a:rPr>
                        <a:t>旋轉法</a:t>
                      </a:r>
                      <a:endParaRPr lang="zh-TW" sz="1800" kern="100">
                        <a:effectLst/>
                        <a:latin typeface="Times New Roman"/>
                        <a:ea typeface="新細明體"/>
                      </a:endParaRPr>
                    </a:p>
                    <a:p>
                      <a:pPr>
                        <a:lnSpc>
                          <a:spcPts val="1600"/>
                        </a:lnSpc>
                        <a:spcAft>
                          <a:spcPts val="0"/>
                        </a:spcAft>
                      </a:pPr>
                      <a:r>
                        <a:rPr lang="zh-TW" sz="1800" kern="0">
                          <a:effectLst/>
                          <a:latin typeface="Times New Roman"/>
                          <a:ea typeface="標楷體"/>
                        </a:rPr>
                        <a:t>（</a:t>
                      </a:r>
                      <a:r>
                        <a:rPr lang="en-US" sz="1800" kern="0" dirty="0">
                          <a:effectLst/>
                          <a:latin typeface="Times New Roman"/>
                          <a:ea typeface="標楷體"/>
                        </a:rPr>
                        <a:t>rolling method</a:t>
                      </a:r>
                      <a:r>
                        <a:rPr lang="zh-TW" sz="1800" kern="0">
                          <a:effectLst/>
                          <a:latin typeface="Times New Roman"/>
                          <a:ea typeface="標楷體"/>
                        </a:rPr>
                        <a:t>）</a:t>
                      </a:r>
                      <a:endParaRPr lang="zh-TW" sz="1800" kern="100">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刷毛向牙根尖、與牙表面平行接觸牙齦輕壓之。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朝牙冠作半旋轉刷下。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易學習、清潔牙齦上菌斑、牙齦上菌斑、牙齦按摩、齦溝未清潔。 </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910">
                <a:tc>
                  <a:txBody>
                    <a:bodyPr/>
                    <a:lstStyle/>
                    <a:p>
                      <a:pPr>
                        <a:lnSpc>
                          <a:spcPts val="1600"/>
                        </a:lnSpc>
                        <a:spcAft>
                          <a:spcPts val="0"/>
                        </a:spcAft>
                      </a:pPr>
                      <a:r>
                        <a:rPr lang="en-US" sz="1800" kern="0" dirty="0">
                          <a:solidFill>
                            <a:srgbClr val="FF0000"/>
                          </a:solidFill>
                          <a:effectLst/>
                          <a:latin typeface="Times New Roman"/>
                          <a:ea typeface="標楷體"/>
                        </a:rPr>
                        <a:t>6.</a:t>
                      </a:r>
                      <a:r>
                        <a:rPr lang="zh-TW" sz="1800" kern="0" dirty="0">
                          <a:solidFill>
                            <a:srgbClr val="FF0000"/>
                          </a:solidFill>
                          <a:effectLst/>
                          <a:latin typeface="Times New Roman"/>
                          <a:ea typeface="標楷體"/>
                        </a:rPr>
                        <a:t>史迪門氏法（</a:t>
                      </a:r>
                      <a:r>
                        <a:rPr lang="en-US" sz="1800" kern="0" dirty="0" err="1">
                          <a:solidFill>
                            <a:srgbClr val="FF0000"/>
                          </a:solidFill>
                          <a:effectLst/>
                          <a:latin typeface="Times New Roman"/>
                          <a:ea typeface="標楷體"/>
                        </a:rPr>
                        <a:t>Stillman's</a:t>
                      </a:r>
                      <a:r>
                        <a:rPr lang="en-US" sz="1800" kern="0" dirty="0">
                          <a:solidFill>
                            <a:srgbClr val="FF0000"/>
                          </a:solidFill>
                          <a:effectLst/>
                          <a:latin typeface="Times New Roman"/>
                          <a:ea typeface="標楷體"/>
                        </a:rPr>
                        <a:t> method</a:t>
                      </a:r>
                      <a:r>
                        <a:rPr lang="zh-TW" sz="1800" kern="0" dirty="0">
                          <a:solidFill>
                            <a:srgbClr val="FF0000"/>
                          </a:solidFill>
                          <a:effectLst/>
                          <a:latin typeface="Times New Roman"/>
                          <a:ea typeface="標楷體"/>
                        </a:rPr>
                        <a:t>）</a:t>
                      </a:r>
                      <a:endParaRPr lang="zh-TW" sz="1800" kern="100" dirty="0">
                        <a:solidFill>
                          <a:srgbClr val="FF0000"/>
                        </a:solidFill>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刷毛朝牙根尖呈</a:t>
                      </a:r>
                      <a:r>
                        <a:rPr lang="en-US" sz="1800" kern="0">
                          <a:effectLst/>
                          <a:latin typeface="Times New Roman"/>
                          <a:ea typeface="標楷體"/>
                        </a:rPr>
                        <a:t> 45</a:t>
                      </a:r>
                      <a:r>
                        <a:rPr lang="zh-TW" sz="1800" kern="0">
                          <a:effectLst/>
                          <a:latin typeface="Times New Roman"/>
                          <a:ea typeface="標楷體"/>
                        </a:rPr>
                        <a:t>度角、放置牙齦與牙頸部。</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向牙冠部勯動半旋轉刷下。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按摩牙齦、清潔齒間。 </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975">
                <a:tc>
                  <a:txBody>
                    <a:bodyPr/>
                    <a:lstStyle/>
                    <a:p>
                      <a:pPr>
                        <a:lnSpc>
                          <a:spcPts val="1600"/>
                        </a:lnSpc>
                        <a:spcAft>
                          <a:spcPts val="0"/>
                        </a:spcAft>
                      </a:pPr>
                      <a:r>
                        <a:rPr lang="en-US" sz="1800" kern="0">
                          <a:effectLst/>
                          <a:latin typeface="Times New Roman"/>
                          <a:ea typeface="標楷體"/>
                        </a:rPr>
                        <a:t>7.</a:t>
                      </a:r>
                      <a:r>
                        <a:rPr lang="zh-TW" sz="1800" kern="0">
                          <a:effectLst/>
                          <a:latin typeface="Times New Roman"/>
                          <a:ea typeface="標楷體"/>
                        </a:rPr>
                        <a:t>溝內刷牙法（</a:t>
                      </a:r>
                      <a:r>
                        <a:rPr lang="en-US" sz="1800" kern="0">
                          <a:effectLst/>
                          <a:latin typeface="Times New Roman"/>
                          <a:ea typeface="標楷體"/>
                        </a:rPr>
                        <a:t>iutrasulcular method</a:t>
                      </a:r>
                      <a:r>
                        <a:rPr lang="zh-TW" sz="1800" kern="0">
                          <a:effectLst/>
                          <a:latin typeface="Times New Roman"/>
                          <a:ea typeface="標楷體"/>
                        </a:rPr>
                        <a:t>）</a:t>
                      </a:r>
                      <a:endParaRPr lang="zh-TW" sz="1800" kern="100">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刷毛朝根尖與牙面呈</a:t>
                      </a:r>
                      <a:r>
                        <a:rPr lang="en-US" sz="1800" kern="0">
                          <a:effectLst/>
                          <a:latin typeface="Times New Roman"/>
                          <a:ea typeface="標楷體"/>
                        </a:rPr>
                        <a:t>0~45</a:t>
                      </a:r>
                      <a:r>
                        <a:rPr lang="zh-TW" sz="1800" kern="0">
                          <a:effectLst/>
                          <a:latin typeface="Times New Roman"/>
                          <a:ea typeface="標楷體"/>
                        </a:rPr>
                        <a:t>度角，毛尖伸入牙齦溝。</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前後輕微運動或圓圈式運動，刷毛向咬合面半旋轉刷下。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綜合貝氏及旋轉法優點。 </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910">
                <a:tc>
                  <a:txBody>
                    <a:bodyPr/>
                    <a:lstStyle/>
                    <a:p>
                      <a:pPr>
                        <a:lnSpc>
                          <a:spcPts val="1600"/>
                        </a:lnSpc>
                        <a:spcAft>
                          <a:spcPts val="0"/>
                        </a:spcAft>
                      </a:pPr>
                      <a:r>
                        <a:rPr lang="en-US" sz="1800" kern="0" dirty="0">
                          <a:solidFill>
                            <a:srgbClr val="7030A0"/>
                          </a:solidFill>
                          <a:effectLst/>
                          <a:latin typeface="Times New Roman"/>
                          <a:ea typeface="標楷體"/>
                        </a:rPr>
                        <a:t>8.</a:t>
                      </a:r>
                      <a:r>
                        <a:rPr lang="zh-TW" sz="1800" kern="0" dirty="0">
                          <a:solidFill>
                            <a:srgbClr val="7030A0"/>
                          </a:solidFill>
                          <a:effectLst/>
                          <a:latin typeface="Times New Roman"/>
                          <a:ea typeface="標楷體"/>
                        </a:rPr>
                        <a:t>橫擦法（</a:t>
                      </a:r>
                      <a:r>
                        <a:rPr lang="en-US" sz="1800" kern="0" dirty="0">
                          <a:solidFill>
                            <a:srgbClr val="7030A0"/>
                          </a:solidFill>
                          <a:effectLst/>
                          <a:latin typeface="Times New Roman"/>
                          <a:ea typeface="標楷體"/>
                        </a:rPr>
                        <a:t>horizontal scrub method</a:t>
                      </a:r>
                      <a:r>
                        <a:rPr lang="zh-TW" sz="1800" kern="0" dirty="0">
                          <a:solidFill>
                            <a:srgbClr val="7030A0"/>
                          </a:solidFill>
                          <a:effectLst/>
                          <a:latin typeface="Times New Roman"/>
                          <a:ea typeface="標楷體"/>
                        </a:rPr>
                        <a:t>）</a:t>
                      </a:r>
                      <a:endParaRPr lang="zh-TW" sz="1800" kern="100" dirty="0">
                        <a:solidFill>
                          <a:srgbClr val="7030A0"/>
                        </a:solidFill>
                        <a:effectLst/>
                        <a:latin typeface="Times New Roman"/>
                        <a:ea typeface="新細明體"/>
                      </a:endParaRPr>
                    </a:p>
                  </a:txBody>
                  <a:tcPr marL="57178" marR="5717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刷毛與牙軸呈</a:t>
                      </a:r>
                      <a:r>
                        <a:rPr lang="en-US" sz="1800" kern="0">
                          <a:effectLst/>
                          <a:latin typeface="Times New Roman"/>
                          <a:ea typeface="標楷體"/>
                        </a:rPr>
                        <a:t>90</a:t>
                      </a:r>
                      <a:r>
                        <a:rPr lang="zh-TW" sz="1800" kern="0">
                          <a:effectLst/>
                          <a:latin typeface="Times New Roman"/>
                          <a:ea typeface="標楷體"/>
                        </a:rPr>
                        <a:t>度角接觸。</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a:effectLst/>
                          <a:latin typeface="Times New Roman"/>
                          <a:ea typeface="標楷體"/>
                        </a:rPr>
                        <a:t>往返橫刷或以紗布沾水橫擦之。</a:t>
                      </a:r>
                      <a:endParaRPr lang="zh-TW" sz="1800" kern="10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600"/>
                        </a:lnSpc>
                        <a:spcAft>
                          <a:spcPts val="0"/>
                        </a:spcAft>
                      </a:pPr>
                      <a:r>
                        <a:rPr lang="zh-TW" sz="1800" kern="0" dirty="0">
                          <a:effectLst/>
                          <a:latin typeface="Times New Roman"/>
                          <a:ea typeface="標楷體"/>
                        </a:rPr>
                        <a:t>牙齦按摩、齦上牙菌斑清除。</a:t>
                      </a:r>
                      <a:endParaRPr lang="zh-TW" sz="1800" kern="100" dirty="0">
                        <a:effectLst/>
                        <a:latin typeface="Times New Roman"/>
                        <a:ea typeface="新細明體"/>
                      </a:endParaRPr>
                    </a:p>
                  </a:txBody>
                  <a:tcPr marL="57178" marR="5717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文字方塊 1"/>
          <p:cNvSpPr txBox="1"/>
          <p:nvPr/>
        </p:nvSpPr>
        <p:spPr>
          <a:xfrm>
            <a:off x="8532813" y="5292725"/>
            <a:ext cx="431800" cy="147796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zh-TW" altLang="en-US" dirty="0">
                <a:latin typeface="標楷體" panose="03000509000000000000" pitchFamily="65" charset="-120"/>
                <a:ea typeface="標楷體" panose="03000509000000000000" pitchFamily="65" charset="-120"/>
              </a:rPr>
              <a:t>黃耀</a:t>
            </a:r>
            <a:endParaRPr lang="en-US" altLang="zh-TW"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慧</a:t>
            </a:r>
            <a:endParaRPr lang="en-US" altLang="zh-TW"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醫</a:t>
            </a:r>
            <a:endParaRPr lang="en-US" altLang="zh-TW"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師</a:t>
            </a:r>
            <a:endParaRPr lang="en-US" altLang="zh-TW" dirty="0">
              <a:latin typeface="標楷體" panose="03000509000000000000" pitchFamily="65" charset="-120"/>
              <a:ea typeface="標楷體" panose="03000509000000000000" pitchFamily="65" charset="-120"/>
            </a:endParaRPr>
          </a:p>
        </p:txBody>
      </p:sp>
      <p:sp>
        <p:nvSpPr>
          <p:cNvPr id="3" name="文字方塊 2"/>
          <p:cNvSpPr txBox="1"/>
          <p:nvPr/>
        </p:nvSpPr>
        <p:spPr>
          <a:xfrm>
            <a:off x="250825" y="188913"/>
            <a:ext cx="595313" cy="304641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zh-TW" altLang="en-US" sz="3200" dirty="0">
                <a:latin typeface="標楷體" panose="03000509000000000000" pitchFamily="65" charset="-120"/>
                <a:ea typeface="標楷體" panose="03000509000000000000" pitchFamily="65" charset="-120"/>
              </a:rPr>
              <a:t>刷</a:t>
            </a: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牙</a:t>
            </a: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方</a:t>
            </a: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法</a:t>
            </a: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種</a:t>
            </a: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類</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endParaRPr lang="zh-TW" altLang="zh-TW" smtClean="0"/>
          </a:p>
        </p:txBody>
      </p:sp>
      <p:pic>
        <p:nvPicPr>
          <p:cNvPr id="808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876925"/>
          </a:xfrm>
        </p:spPr>
      </p:pic>
      <p:sp>
        <p:nvSpPr>
          <p:cNvPr id="80900"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CE4FE8C4-CD7B-4EEE-A5CA-5989D4717E3C}" type="slidenum">
              <a:rPr lang="en-US" altLang="zh-TW" sz="1200" smtClean="0">
                <a:latin typeface="Arial" charset="0"/>
              </a:rPr>
              <a:pPr eaLnBrk="1" fontAlgn="base" hangingPunct="1">
                <a:spcBef>
                  <a:spcPct val="0"/>
                </a:spcBef>
                <a:spcAft>
                  <a:spcPct val="0"/>
                </a:spcAft>
                <a:buFontTx/>
                <a:buNone/>
              </a:pPr>
              <a:t>40</a:t>
            </a:fld>
            <a:endParaRPr lang="en-US" altLang="zh-TW" sz="1200" smtClean="0">
              <a:latin typeface="Arial" charset="0"/>
            </a:endParaRPr>
          </a:p>
        </p:txBody>
      </p:sp>
      <p:sp>
        <p:nvSpPr>
          <p:cNvPr id="80901" name="Rectangle 4"/>
          <p:cNvSpPr>
            <a:spLocks noChangeArrowheads="1"/>
          </p:cNvSpPr>
          <p:nvPr/>
        </p:nvSpPr>
        <p:spPr bwMode="auto">
          <a:xfrm>
            <a:off x="827088" y="5949950"/>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刷上排牙之四</a:t>
            </a:r>
          </a:p>
        </p:txBody>
      </p:sp>
    </p:spTree>
    <p:extLst>
      <p:ext uri="{BB962C8B-B14F-4D97-AF65-F5344CB8AC3E}">
        <p14:creationId xmlns:p14="http://schemas.microsoft.com/office/powerpoint/2010/main" val="20489667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endParaRPr lang="zh-TW" altLang="zh-TW" smtClean="0"/>
          </a:p>
        </p:txBody>
      </p:sp>
      <p:pic>
        <p:nvPicPr>
          <p:cNvPr id="819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6988"/>
            <a:ext cx="9144000" cy="5949951"/>
          </a:xfrm>
        </p:spPr>
      </p:pic>
      <p:sp>
        <p:nvSpPr>
          <p:cNvPr id="81924"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1467E8AF-54C2-4272-AD63-781DF4E59C3E}" type="slidenum">
              <a:rPr lang="en-US" altLang="zh-TW" sz="1200" smtClean="0">
                <a:latin typeface="Arial" charset="0"/>
              </a:rPr>
              <a:pPr eaLnBrk="1" fontAlgn="base" hangingPunct="1">
                <a:spcBef>
                  <a:spcPct val="0"/>
                </a:spcBef>
                <a:spcAft>
                  <a:spcPct val="0"/>
                </a:spcAft>
                <a:buFontTx/>
                <a:buNone/>
              </a:pPr>
              <a:t>41</a:t>
            </a:fld>
            <a:endParaRPr lang="en-US" altLang="zh-TW" sz="1200" smtClean="0">
              <a:latin typeface="Arial" charset="0"/>
            </a:endParaRPr>
          </a:p>
        </p:txBody>
      </p:sp>
      <p:sp>
        <p:nvSpPr>
          <p:cNvPr id="81925" name="Rectangle 4"/>
          <p:cNvSpPr>
            <a:spLocks noChangeArrowheads="1"/>
          </p:cNvSpPr>
          <p:nvPr/>
        </p:nvSpPr>
        <p:spPr bwMode="auto">
          <a:xfrm>
            <a:off x="39084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endParaRPr lang="zh-TW" altLang="zh-TW" sz="1800" b="1">
              <a:solidFill>
                <a:srgbClr val="CC0000"/>
              </a:solidFill>
              <a:latin typeface="Arial" charset="0"/>
            </a:endParaRPr>
          </a:p>
        </p:txBody>
      </p:sp>
      <p:sp>
        <p:nvSpPr>
          <p:cNvPr id="81926" name="Rectangle 5"/>
          <p:cNvSpPr>
            <a:spLocks noChangeArrowheads="1"/>
          </p:cNvSpPr>
          <p:nvPr/>
        </p:nvSpPr>
        <p:spPr bwMode="auto">
          <a:xfrm>
            <a:off x="755650" y="5949950"/>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刷下排牙之一</a:t>
            </a:r>
          </a:p>
        </p:txBody>
      </p:sp>
    </p:spTree>
    <p:extLst>
      <p:ext uri="{BB962C8B-B14F-4D97-AF65-F5344CB8AC3E}">
        <p14:creationId xmlns:p14="http://schemas.microsoft.com/office/powerpoint/2010/main" val="5085550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zh-TW" altLang="zh-TW" smtClean="0"/>
          </a:p>
        </p:txBody>
      </p:sp>
      <p:pic>
        <p:nvPicPr>
          <p:cNvPr id="829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876925"/>
          </a:xfrm>
        </p:spPr>
      </p:pic>
      <p:sp>
        <p:nvSpPr>
          <p:cNvPr id="82948"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147D7EBD-6BAF-453A-95B7-DBE0BBB65A2B}" type="slidenum">
              <a:rPr lang="en-US" altLang="zh-TW" sz="1200" smtClean="0">
                <a:latin typeface="Arial" charset="0"/>
              </a:rPr>
              <a:pPr eaLnBrk="1" fontAlgn="base" hangingPunct="1">
                <a:spcBef>
                  <a:spcPct val="0"/>
                </a:spcBef>
                <a:spcAft>
                  <a:spcPct val="0"/>
                </a:spcAft>
                <a:buFontTx/>
                <a:buNone/>
              </a:pPr>
              <a:t>42</a:t>
            </a:fld>
            <a:endParaRPr lang="en-US" altLang="zh-TW" sz="1200" smtClean="0">
              <a:latin typeface="Arial" charset="0"/>
            </a:endParaRPr>
          </a:p>
        </p:txBody>
      </p:sp>
      <p:sp>
        <p:nvSpPr>
          <p:cNvPr id="82949" name="Rectangle 4"/>
          <p:cNvSpPr>
            <a:spLocks noChangeArrowheads="1"/>
          </p:cNvSpPr>
          <p:nvPr/>
        </p:nvSpPr>
        <p:spPr bwMode="auto">
          <a:xfrm>
            <a:off x="838200" y="5943600"/>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刷下排牙之二</a:t>
            </a:r>
          </a:p>
        </p:txBody>
      </p:sp>
    </p:spTree>
    <p:extLst>
      <p:ext uri="{BB962C8B-B14F-4D97-AF65-F5344CB8AC3E}">
        <p14:creationId xmlns:p14="http://schemas.microsoft.com/office/powerpoint/2010/main" val="42117392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zh-TW" altLang="zh-TW" smtClean="0"/>
          </a:p>
        </p:txBody>
      </p:sp>
      <p:pic>
        <p:nvPicPr>
          <p:cNvPr id="839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8913"/>
            <a:ext cx="9144000" cy="5741987"/>
          </a:xfrm>
        </p:spPr>
      </p:pic>
      <p:sp>
        <p:nvSpPr>
          <p:cNvPr id="83972"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A2DAAA4D-F6FD-45BE-957F-B76C3E81E620}" type="slidenum">
              <a:rPr lang="en-US" altLang="zh-TW" sz="1200" smtClean="0">
                <a:latin typeface="Arial" charset="0"/>
              </a:rPr>
              <a:pPr eaLnBrk="1" fontAlgn="base" hangingPunct="1">
                <a:spcBef>
                  <a:spcPct val="0"/>
                </a:spcBef>
                <a:spcAft>
                  <a:spcPct val="0"/>
                </a:spcAft>
                <a:buFontTx/>
                <a:buNone/>
              </a:pPr>
              <a:t>43</a:t>
            </a:fld>
            <a:endParaRPr lang="en-US" altLang="zh-TW" sz="1200" smtClean="0">
              <a:latin typeface="Arial" charset="0"/>
            </a:endParaRPr>
          </a:p>
        </p:txBody>
      </p:sp>
      <p:sp>
        <p:nvSpPr>
          <p:cNvPr id="83973" name="Rectangle 4"/>
          <p:cNvSpPr>
            <a:spLocks noChangeArrowheads="1"/>
          </p:cNvSpPr>
          <p:nvPr/>
        </p:nvSpPr>
        <p:spPr bwMode="auto">
          <a:xfrm>
            <a:off x="971550" y="5876925"/>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刷下排牙之三</a:t>
            </a:r>
          </a:p>
        </p:txBody>
      </p:sp>
    </p:spTree>
    <p:extLst>
      <p:ext uri="{BB962C8B-B14F-4D97-AF65-F5344CB8AC3E}">
        <p14:creationId xmlns:p14="http://schemas.microsoft.com/office/powerpoint/2010/main" val="577268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endParaRPr lang="zh-TW" altLang="zh-TW" smtClean="0"/>
          </a:p>
        </p:txBody>
      </p:sp>
      <p:pic>
        <p:nvPicPr>
          <p:cNvPr id="849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8964613" cy="5899150"/>
          </a:xfrm>
        </p:spPr>
      </p:pic>
      <p:sp>
        <p:nvSpPr>
          <p:cNvPr id="84996"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591D8ED3-16AA-4CF3-A685-F06A633F6D22}" type="slidenum">
              <a:rPr lang="en-US" altLang="zh-TW" sz="1200" smtClean="0">
                <a:latin typeface="Arial" charset="0"/>
              </a:rPr>
              <a:pPr eaLnBrk="1" fontAlgn="base" hangingPunct="1">
                <a:spcBef>
                  <a:spcPct val="0"/>
                </a:spcBef>
                <a:spcAft>
                  <a:spcPct val="0"/>
                </a:spcAft>
                <a:buFontTx/>
                <a:buNone/>
              </a:pPr>
              <a:t>44</a:t>
            </a:fld>
            <a:endParaRPr lang="en-US" altLang="zh-TW" sz="1200" smtClean="0">
              <a:latin typeface="Arial" charset="0"/>
            </a:endParaRPr>
          </a:p>
        </p:txBody>
      </p:sp>
      <p:sp>
        <p:nvSpPr>
          <p:cNvPr id="84997" name="Rectangle 4"/>
          <p:cNvSpPr>
            <a:spLocks noChangeArrowheads="1"/>
          </p:cNvSpPr>
          <p:nvPr/>
        </p:nvSpPr>
        <p:spPr bwMode="auto">
          <a:xfrm>
            <a:off x="1042988" y="5949950"/>
            <a:ext cx="323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000" b="1">
                <a:solidFill>
                  <a:srgbClr val="CC0000"/>
                </a:solidFill>
                <a:latin typeface="Arial" charset="0"/>
                <a:ea typeface="標楷體" pitchFamily="65" charset="-120"/>
              </a:rPr>
              <a:t>刷下排牙之四</a:t>
            </a:r>
          </a:p>
        </p:txBody>
      </p:sp>
    </p:spTree>
    <p:extLst>
      <p:ext uri="{BB962C8B-B14F-4D97-AF65-F5344CB8AC3E}">
        <p14:creationId xmlns:p14="http://schemas.microsoft.com/office/powerpoint/2010/main" val="439428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683568" y="2060848"/>
            <a:ext cx="7772400" cy="3890863"/>
          </a:xfrm>
        </p:spPr>
        <p:txBody>
          <a:bodyPr>
            <a:noAutofit/>
          </a:bodyPr>
          <a:lstStyle/>
          <a:p>
            <a:pPr algn="l">
              <a:lnSpc>
                <a:spcPts val="6000"/>
              </a:lnSpc>
            </a:pPr>
            <a:r>
              <a:rPr lang="zh-TW" altLang="en-US" sz="8800" dirty="0" smtClean="0">
                <a:latin typeface="細明體" panose="02020509000000000000" pitchFamily="49" charset="-120"/>
                <a:ea typeface="細明體" panose="02020509000000000000" pitchFamily="49" charset="-120"/>
              </a:rPr>
              <a:t>潔</a:t>
            </a:r>
            <a:r>
              <a:rPr lang="zh-TW" altLang="en-US" sz="8800" dirty="0">
                <a:latin typeface="細明體" panose="02020509000000000000" pitchFamily="49" charset="-120"/>
                <a:ea typeface="細明體" panose="02020509000000000000" pitchFamily="49" charset="-120"/>
              </a:rPr>
              <a:t>牙技巧</a:t>
            </a:r>
            <a:r>
              <a:rPr lang="zh-TW" altLang="en-US" sz="8800" dirty="0" smtClean="0">
                <a:latin typeface="細明體" panose="02020509000000000000" pitchFamily="49" charset="-120"/>
                <a:ea typeface="細明體" panose="02020509000000000000" pitchFamily="49" charset="-120"/>
              </a:rPr>
              <a:t>教學</a:t>
            </a:r>
            <a:r>
              <a:rPr lang="en-US" altLang="zh-TW" sz="8800" dirty="0" smtClean="0">
                <a:latin typeface="細明體" panose="02020509000000000000" pitchFamily="49" charset="-120"/>
                <a:ea typeface="細明體" panose="02020509000000000000" pitchFamily="49" charset="-120"/>
              </a:rPr>
              <a:t>-</a:t>
            </a:r>
            <a:br>
              <a:rPr lang="en-US" altLang="zh-TW" sz="8800" dirty="0" smtClean="0">
                <a:latin typeface="細明體" panose="02020509000000000000" pitchFamily="49" charset="-120"/>
                <a:ea typeface="細明體" panose="02020509000000000000" pitchFamily="49" charset="-120"/>
              </a:rPr>
            </a:br>
            <a:r>
              <a:rPr lang="en-US" altLang="zh-TW" sz="8800" dirty="0" smtClean="0">
                <a:latin typeface="細明體" panose="02020509000000000000" pitchFamily="49" charset="-120"/>
                <a:ea typeface="細明體" panose="02020509000000000000" pitchFamily="49" charset="-120"/>
              </a:rPr>
              <a:t/>
            </a:r>
            <a:br>
              <a:rPr lang="en-US" altLang="zh-TW" sz="8800" dirty="0" smtClean="0">
                <a:latin typeface="細明體" panose="02020509000000000000" pitchFamily="49" charset="-120"/>
                <a:ea typeface="細明體" panose="02020509000000000000" pitchFamily="49" charset="-120"/>
              </a:rPr>
            </a:br>
            <a:r>
              <a:rPr lang="zh-TW" altLang="en-US" sz="7200" dirty="0">
                <a:latin typeface="細明體" panose="02020509000000000000" pitchFamily="49" charset="-120"/>
                <a:ea typeface="細明體" panose="02020509000000000000" pitchFamily="49" charset="-120"/>
              </a:rPr>
              <a:t>＊牙線</a:t>
            </a:r>
            <a:r>
              <a:rPr lang="en-US" altLang="zh-TW" sz="7200" dirty="0">
                <a:latin typeface="細明體" panose="02020509000000000000" pitchFamily="49" charset="-120"/>
                <a:ea typeface="細明體" panose="02020509000000000000" pitchFamily="49" charset="-120"/>
              </a:rPr>
              <a:t>(</a:t>
            </a:r>
            <a:r>
              <a:rPr lang="zh-TW" altLang="en-US" sz="7200" dirty="0">
                <a:latin typeface="細明體" panose="02020509000000000000" pitchFamily="49" charset="-120"/>
                <a:ea typeface="細明體" panose="02020509000000000000" pitchFamily="49" charset="-120"/>
              </a:rPr>
              <a:t>棒</a:t>
            </a:r>
            <a:r>
              <a:rPr lang="en-US" altLang="zh-TW" sz="7200" dirty="0">
                <a:latin typeface="細明體" panose="02020509000000000000" pitchFamily="49" charset="-120"/>
                <a:ea typeface="細明體" panose="02020509000000000000" pitchFamily="49" charset="-120"/>
              </a:rPr>
              <a:t>)</a:t>
            </a:r>
            <a:r>
              <a:rPr lang="zh-TW" altLang="en-US" sz="7200" dirty="0" smtClean="0">
                <a:latin typeface="細明體" panose="02020509000000000000" pitchFamily="49" charset="-120"/>
                <a:ea typeface="細明體" panose="02020509000000000000" pitchFamily="49" charset="-120"/>
              </a:rPr>
              <a:t>操作</a:t>
            </a:r>
            <a:r>
              <a:rPr lang="en-US" altLang="zh-TW" sz="7200" dirty="0" smtClean="0">
                <a:latin typeface="細明體" panose="02020509000000000000" pitchFamily="49" charset="-120"/>
                <a:ea typeface="細明體" panose="02020509000000000000" pitchFamily="49" charset="-120"/>
              </a:rPr>
              <a:t/>
            </a:r>
            <a:br>
              <a:rPr lang="en-US" altLang="zh-TW" sz="7200" dirty="0" smtClean="0">
                <a:latin typeface="細明體" panose="02020509000000000000" pitchFamily="49" charset="-120"/>
                <a:ea typeface="細明體" panose="02020509000000000000" pitchFamily="49" charset="-120"/>
              </a:rPr>
            </a:br>
            <a:r>
              <a:rPr lang="en-US" altLang="zh-TW" sz="7200" dirty="0">
                <a:latin typeface="細明體" panose="02020509000000000000" pitchFamily="49" charset="-120"/>
                <a:ea typeface="細明體" panose="02020509000000000000" pitchFamily="49" charset="-120"/>
              </a:rPr>
              <a:t/>
            </a:r>
            <a:br>
              <a:rPr lang="en-US" altLang="zh-TW" sz="7200" dirty="0">
                <a:latin typeface="細明體" panose="02020509000000000000" pitchFamily="49" charset="-120"/>
                <a:ea typeface="細明體" panose="02020509000000000000" pitchFamily="49" charset="-120"/>
              </a:rPr>
            </a:br>
            <a:r>
              <a:rPr lang="zh-TW" altLang="en-US" sz="7200" dirty="0" smtClean="0">
                <a:latin typeface="細明體" panose="02020509000000000000" pitchFamily="49" charset="-120"/>
                <a:ea typeface="細明體" panose="02020509000000000000" pitchFamily="49" charset="-120"/>
              </a:rPr>
              <a:t>＊</a:t>
            </a:r>
            <a:r>
              <a:rPr lang="zh-TW" altLang="en-US" sz="6000" dirty="0" smtClean="0">
                <a:latin typeface="細明體" panose="02020509000000000000" pitchFamily="49" charset="-120"/>
                <a:ea typeface="細明體" panose="02020509000000000000" pitchFamily="49" charset="-120"/>
              </a:rPr>
              <a:t>貝</a:t>
            </a:r>
            <a:r>
              <a:rPr lang="zh-TW" altLang="en-US" sz="6000" dirty="0">
                <a:latin typeface="細明體" panose="02020509000000000000" pitchFamily="49" charset="-120"/>
                <a:ea typeface="細明體" panose="02020509000000000000" pitchFamily="49" charset="-120"/>
              </a:rPr>
              <a:t>式刷牙</a:t>
            </a:r>
            <a:r>
              <a:rPr lang="zh-TW" altLang="en-US" sz="6000" dirty="0" smtClean="0">
                <a:latin typeface="細明體" panose="02020509000000000000" pitchFamily="49" charset="-120"/>
                <a:ea typeface="細明體" panose="02020509000000000000" pitchFamily="49" charset="-120"/>
              </a:rPr>
              <a:t>法</a:t>
            </a:r>
            <a:r>
              <a:rPr lang="en-US" altLang="zh-TW" sz="6000" dirty="0" smtClean="0">
                <a:latin typeface="細明體" panose="02020509000000000000" pitchFamily="49" charset="-120"/>
                <a:ea typeface="細明體" panose="02020509000000000000" pitchFamily="49" charset="-120"/>
              </a:rPr>
              <a:t>-</a:t>
            </a:r>
            <a:r>
              <a:rPr lang="zh-TW" altLang="en-US" sz="4800" dirty="0" smtClean="0">
                <a:latin typeface="細明體" panose="02020509000000000000" pitchFamily="49" charset="-120"/>
                <a:ea typeface="細明體" panose="02020509000000000000" pitchFamily="49" charset="-120"/>
              </a:rPr>
              <a:t>照護者</a:t>
            </a:r>
            <a:r>
              <a:rPr lang="en-US" altLang="zh-TW" sz="6000" dirty="0" smtClean="0">
                <a:latin typeface="細明體" panose="02020509000000000000" pitchFamily="49" charset="-120"/>
                <a:ea typeface="細明體" panose="02020509000000000000" pitchFamily="49" charset="-120"/>
              </a:rPr>
              <a:t/>
            </a:r>
            <a:br>
              <a:rPr lang="en-US" altLang="zh-TW" sz="6000" dirty="0" smtClean="0">
                <a:latin typeface="細明體" panose="02020509000000000000" pitchFamily="49" charset="-120"/>
                <a:ea typeface="細明體" panose="02020509000000000000" pitchFamily="49" charset="-120"/>
              </a:rPr>
            </a:br>
            <a:r>
              <a:rPr lang="zh-TW" altLang="en-US" sz="6000" dirty="0" smtClean="0">
                <a:latin typeface="細明體" panose="02020509000000000000" pitchFamily="49" charset="-120"/>
                <a:ea typeface="細明體" panose="02020509000000000000" pitchFamily="49" charset="-120"/>
              </a:rPr>
              <a:t> </a:t>
            </a:r>
            <a:r>
              <a:rPr lang="en-US" altLang="zh-TW" sz="4000" dirty="0" smtClean="0">
                <a:latin typeface="細明體" panose="02020509000000000000" pitchFamily="49" charset="-120"/>
                <a:ea typeface="細明體" panose="02020509000000000000" pitchFamily="49" charset="-120"/>
              </a:rPr>
              <a:t>(</a:t>
            </a:r>
            <a:r>
              <a:rPr lang="zh-TW" altLang="en-US" sz="4000" dirty="0" smtClean="0">
                <a:latin typeface="細明體" panose="02020509000000000000" pitchFamily="49" charset="-120"/>
                <a:ea typeface="細明體" panose="02020509000000000000" pitchFamily="49" charset="-120"/>
              </a:rPr>
              <a:t>幼兒自己刷</a:t>
            </a:r>
            <a:r>
              <a:rPr lang="en-US" altLang="zh-TW" sz="4000" dirty="0" smtClean="0">
                <a:latin typeface="細明體" panose="02020509000000000000" pitchFamily="49" charset="-120"/>
                <a:ea typeface="細明體" panose="02020509000000000000" pitchFamily="49" charset="-120"/>
              </a:rPr>
              <a:t>-</a:t>
            </a:r>
            <a:r>
              <a:rPr lang="zh-TW" altLang="en-US" sz="4000" dirty="0" smtClean="0">
                <a:latin typeface="細明體" panose="02020509000000000000" pitchFamily="49" charset="-120"/>
                <a:ea typeface="細明體" panose="02020509000000000000" pitchFamily="49" charset="-120"/>
              </a:rPr>
              <a:t>兩顆兩顆來回刷</a:t>
            </a:r>
            <a:r>
              <a:rPr lang="en-US" altLang="zh-TW" sz="4000" dirty="0" smtClean="0">
                <a:latin typeface="細明體" panose="02020509000000000000" pitchFamily="49" charset="-120"/>
                <a:ea typeface="細明體" panose="02020509000000000000" pitchFamily="49" charset="-120"/>
              </a:rPr>
              <a:t>)</a:t>
            </a:r>
            <a:endParaRPr lang="zh-TW" altLang="en-US" sz="4000" dirty="0">
              <a:latin typeface="細明體" panose="02020509000000000000" pitchFamily="49" charset="-120"/>
              <a:ea typeface="細明體" panose="02020509000000000000" pitchFamily="49" charset="-120"/>
            </a:endParaRPr>
          </a:p>
        </p:txBody>
      </p:sp>
    </p:spTree>
    <p:extLst>
      <p:ext uri="{BB962C8B-B14F-4D97-AF65-F5344CB8AC3E}">
        <p14:creationId xmlns:p14="http://schemas.microsoft.com/office/powerpoint/2010/main" val="594301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371631" y="1556792"/>
            <a:ext cx="7981672" cy="3816429"/>
          </a:xfrm>
          <a:prstGeom prst="rect">
            <a:avLst/>
          </a:prstGeom>
          <a:noFill/>
        </p:spPr>
        <p:txBody>
          <a:bodyPr wrap="none" rtlCol="0">
            <a:spAutoFit/>
          </a:bodyPr>
          <a:lstStyle/>
          <a:p>
            <a:pPr algn="ctr"/>
            <a:r>
              <a:rPr lang="zh-TW" altLang="en-US" sz="8000" dirty="0" smtClean="0">
                <a:latin typeface="標楷體" panose="03000509000000000000" pitchFamily="65" charset="-120"/>
                <a:ea typeface="標楷體" panose="03000509000000000000" pitchFamily="65" charset="-120"/>
                <a:hlinkClick r:id="rId2" action="ppaction://hlinkfile"/>
              </a:rPr>
              <a:t>學齡前</a:t>
            </a:r>
            <a:r>
              <a:rPr lang="zh-TW" altLang="en-US" sz="8000" dirty="0" smtClean="0">
                <a:latin typeface="標楷體" panose="03000509000000000000" pitchFamily="65" charset="-120"/>
                <a:ea typeface="標楷體" panose="03000509000000000000" pitchFamily="65" charset="-120"/>
              </a:rPr>
              <a:t>潔牙技巧</a:t>
            </a:r>
            <a:r>
              <a:rPr lang="en-US" altLang="zh-TW" sz="8000" dirty="0" smtClean="0">
                <a:latin typeface="標楷體" panose="03000509000000000000" pitchFamily="65" charset="-120"/>
                <a:ea typeface="標楷體" panose="03000509000000000000" pitchFamily="65" charset="-120"/>
              </a:rPr>
              <a:t>-</a:t>
            </a:r>
          </a:p>
          <a:p>
            <a:pPr algn="ct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手部</a:t>
            </a:r>
            <a:r>
              <a:rPr lang="zh-TW" altLang="en-US" sz="3200" dirty="0">
                <a:latin typeface="標楷體" panose="03000509000000000000" pitchFamily="65" charset="-120"/>
                <a:ea typeface="標楷體" panose="03000509000000000000" pitchFamily="65" charset="-120"/>
              </a:rPr>
              <a:t>控制</a:t>
            </a:r>
            <a:r>
              <a:rPr lang="zh-TW" altLang="en-US" sz="3200" dirty="0" smtClean="0">
                <a:latin typeface="標楷體" panose="03000509000000000000" pitchFamily="65" charset="-120"/>
                <a:ea typeface="標楷體" panose="03000509000000000000" pitchFamily="65" charset="-120"/>
              </a:rPr>
              <a:t>肌肉尚未發育完全，協調力不好</a:t>
            </a:r>
            <a:r>
              <a:rPr lang="en-US" altLang="zh-TW" sz="3200" dirty="0" smtClean="0">
                <a:latin typeface="標楷體" panose="03000509000000000000" pitchFamily="65" charset="-120"/>
                <a:ea typeface="標楷體" panose="03000509000000000000" pitchFamily="65" charset="-120"/>
              </a:rPr>
              <a:t>)</a:t>
            </a:r>
          </a:p>
          <a:p>
            <a:pPr algn="ctr">
              <a:lnSpc>
                <a:spcPct val="150000"/>
              </a:lnSpc>
            </a:pPr>
            <a:r>
              <a:rPr lang="zh-TW" altLang="en-US" sz="6000" dirty="0" smtClean="0">
                <a:latin typeface="標楷體" panose="03000509000000000000" pitchFamily="65" charset="-120"/>
                <a:ea typeface="標楷體" panose="03000509000000000000" pitchFamily="65" charset="-120"/>
              </a:rPr>
              <a:t>兩顆兩顆來回刷</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橫刷</a:t>
            </a:r>
            <a:r>
              <a:rPr lang="en-US" altLang="zh-TW" sz="4000" dirty="0" smtClean="0">
                <a:latin typeface="標楷體" panose="03000509000000000000" pitchFamily="65" charset="-120"/>
                <a:ea typeface="標楷體" panose="03000509000000000000" pitchFamily="65" charset="-120"/>
              </a:rPr>
              <a:t>)</a:t>
            </a:r>
          </a:p>
          <a:p>
            <a:pPr algn="ct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長距離的震動</a:t>
            </a:r>
            <a:r>
              <a:rPr lang="en-US" altLang="zh-TW" sz="4000" dirty="0" smtClean="0">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221405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type="body" orient="vert" idx="1"/>
          </p:nvPr>
        </p:nvSpPr>
        <p:spPr/>
        <p:txBody>
          <a:bodyPr vert="horz">
            <a:normAutofit lnSpcReduction="10000"/>
          </a:bodyPr>
          <a:lstStyle/>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左</a:t>
            </a:r>
            <a:r>
              <a:rPr lang="zh-TW" altLang="zh-TW" dirty="0">
                <a:latin typeface="標楷體" panose="03000509000000000000" pitchFamily="65" charset="-120"/>
                <a:ea typeface="標楷體" panose="03000509000000000000" pitchFamily="65" charset="-120"/>
              </a:rPr>
              <a:t>上後牙頰側面</a:t>
            </a:r>
          </a:p>
          <a:p>
            <a:pPr marL="0" indent="0">
              <a:buNone/>
            </a:pPr>
            <a:r>
              <a:rPr lang="zh-TW" altLang="en-US" dirty="0">
                <a:latin typeface="標楷體" panose="03000509000000000000" pitchFamily="65" charset="-120"/>
                <a:ea typeface="標楷體" panose="03000509000000000000" pitchFamily="65" charset="-120"/>
                <a:sym typeface="Wingdings"/>
              </a:rPr>
              <a:t> </a:t>
            </a: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左下後牙頰側面</a:t>
            </a:r>
          </a:p>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2.</a:t>
            </a:r>
            <a:r>
              <a:rPr lang="zh-TW" altLang="zh-TW" dirty="0" smtClean="0">
                <a:latin typeface="標楷體" panose="03000509000000000000" pitchFamily="65" charset="-120"/>
                <a:ea typeface="標楷體" panose="03000509000000000000" pitchFamily="65" charset="-120"/>
              </a:rPr>
              <a:t>左</a:t>
            </a:r>
            <a:r>
              <a:rPr lang="zh-TW" altLang="zh-TW" dirty="0">
                <a:latin typeface="標楷體" panose="03000509000000000000" pitchFamily="65" charset="-120"/>
                <a:ea typeface="標楷體" panose="03000509000000000000" pitchFamily="65" charset="-120"/>
              </a:rPr>
              <a:t>上後牙咬合面</a:t>
            </a:r>
          </a:p>
          <a:p>
            <a:pPr marL="0" indent="0">
              <a:buNone/>
            </a:pP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左下後牙咬合面</a:t>
            </a:r>
          </a:p>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3.</a:t>
            </a:r>
            <a:r>
              <a:rPr lang="zh-TW" altLang="zh-TW" dirty="0" smtClean="0">
                <a:latin typeface="標楷體" panose="03000509000000000000" pitchFamily="65" charset="-120"/>
                <a:ea typeface="標楷體" panose="03000509000000000000" pitchFamily="65" charset="-120"/>
              </a:rPr>
              <a:t>左</a:t>
            </a:r>
            <a:r>
              <a:rPr lang="zh-TW" altLang="zh-TW" dirty="0">
                <a:latin typeface="標楷體" panose="03000509000000000000" pitchFamily="65" charset="-120"/>
                <a:ea typeface="標楷體" panose="03000509000000000000" pitchFamily="65" charset="-120"/>
              </a:rPr>
              <a:t>上後牙舌側面</a:t>
            </a:r>
          </a:p>
          <a:p>
            <a:pPr marL="0" indent="0">
              <a:buNone/>
            </a:pP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左下後牙舌側面</a:t>
            </a:r>
          </a:p>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4.</a:t>
            </a:r>
            <a:r>
              <a:rPr lang="zh-TW" altLang="zh-TW" dirty="0" smtClean="0">
                <a:latin typeface="標楷體" panose="03000509000000000000" pitchFamily="65" charset="-120"/>
                <a:ea typeface="標楷體" panose="03000509000000000000" pitchFamily="65" charset="-120"/>
              </a:rPr>
              <a:t>上顎</a:t>
            </a:r>
            <a:r>
              <a:rPr lang="zh-TW" altLang="zh-TW" dirty="0">
                <a:latin typeface="標楷體" panose="03000509000000000000" pitchFamily="65" charset="-120"/>
                <a:ea typeface="標楷體" panose="03000509000000000000" pitchFamily="65" charset="-120"/>
              </a:rPr>
              <a:t>門牙唇側面</a:t>
            </a:r>
          </a:p>
          <a:p>
            <a:pPr marL="0" indent="0">
              <a:buNone/>
            </a:pP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下顎門牙唇側面</a:t>
            </a:r>
          </a:p>
          <a:p>
            <a:pPr marL="0" indent="0">
              <a:buNone/>
            </a:pPr>
            <a:endParaRPr lang="zh-TW" altLang="en-US" dirty="0">
              <a:latin typeface="標楷體" panose="03000509000000000000" pitchFamily="65" charset="-120"/>
              <a:ea typeface="標楷體" panose="03000509000000000000" pitchFamily="65" charset="-120"/>
            </a:endParaRPr>
          </a:p>
        </p:txBody>
      </p:sp>
      <p:pic>
        <p:nvPicPr>
          <p:cNvPr id="5" name="圖片 4" descr="刷牙的順序.png"/>
          <p:cNvPicPr/>
          <p:nvPr/>
        </p:nvPicPr>
        <p:blipFill>
          <a:blip r:embed="rId2" cstate="print"/>
          <a:stretch>
            <a:fillRect/>
          </a:stretch>
        </p:blipFill>
        <p:spPr>
          <a:xfrm>
            <a:off x="4211960" y="1268760"/>
            <a:ext cx="4680520" cy="5192648"/>
          </a:xfrm>
          <a:prstGeom prst="rect">
            <a:avLst/>
          </a:prstGeom>
        </p:spPr>
        <p:style>
          <a:lnRef idx="2">
            <a:schemeClr val="accent1"/>
          </a:lnRef>
          <a:fillRef idx="1">
            <a:schemeClr val="lt1"/>
          </a:fillRef>
          <a:effectRef idx="0">
            <a:schemeClr val="accent1"/>
          </a:effectRef>
          <a:fontRef idx="minor">
            <a:schemeClr val="dk1"/>
          </a:fontRef>
        </p:style>
      </p:pic>
      <p:sp>
        <p:nvSpPr>
          <p:cNvPr id="2" name="矩形 1"/>
          <p:cNvSpPr/>
          <p:nvPr/>
        </p:nvSpPr>
        <p:spPr>
          <a:xfrm>
            <a:off x="1475656" y="284154"/>
            <a:ext cx="6192688" cy="923330"/>
          </a:xfrm>
          <a:prstGeom prst="rect">
            <a:avLst/>
          </a:prstGeom>
        </p:spPr>
        <p:txBody>
          <a:bodyPr wrap="square">
            <a:spAutoFit/>
          </a:bodyPr>
          <a:lstStyle/>
          <a:p>
            <a:r>
              <a:rPr lang="zh-TW" altLang="en-US" sz="5400" dirty="0">
                <a:latin typeface="標楷體" panose="03000509000000000000" pitchFamily="65" charset="-120"/>
                <a:ea typeface="標楷體" panose="03000509000000000000" pitchFamily="65" charset="-120"/>
              </a:rPr>
              <a:t>幼兒口腔清潔技巧</a:t>
            </a:r>
          </a:p>
        </p:txBody>
      </p:sp>
    </p:spTree>
    <p:extLst>
      <p:ext uri="{BB962C8B-B14F-4D97-AF65-F5344CB8AC3E}">
        <p14:creationId xmlns:p14="http://schemas.microsoft.com/office/powerpoint/2010/main" val="1755371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a:bodyPr>
          <a:lstStyle/>
          <a:p>
            <a:r>
              <a:rPr lang="zh-TW" altLang="en-US" sz="5400" dirty="0">
                <a:latin typeface="標楷體" panose="03000509000000000000" pitchFamily="65" charset="-120"/>
                <a:ea typeface="標楷體" panose="03000509000000000000" pitchFamily="65" charset="-120"/>
              </a:rPr>
              <a:t>幼兒口腔清潔技巧</a:t>
            </a:r>
          </a:p>
        </p:txBody>
      </p:sp>
      <p:sp>
        <p:nvSpPr>
          <p:cNvPr id="4" name="內容版面配置區 3"/>
          <p:cNvSpPr>
            <a:spLocks noGrp="1"/>
          </p:cNvSpPr>
          <p:nvPr>
            <p:ph type="body" orient="vert" idx="1"/>
          </p:nvPr>
        </p:nvSpPr>
        <p:spPr/>
        <p:txBody>
          <a:bodyPr vert="horz">
            <a:normAutofit lnSpcReduction="10000"/>
          </a:bodyPr>
          <a:lstStyle/>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5.</a:t>
            </a:r>
            <a:r>
              <a:rPr lang="zh-TW" altLang="zh-TW" dirty="0" smtClean="0">
                <a:latin typeface="標楷體" panose="03000509000000000000" pitchFamily="65" charset="-120"/>
                <a:ea typeface="標楷體" panose="03000509000000000000" pitchFamily="65" charset="-120"/>
              </a:rPr>
              <a:t>上顎</a:t>
            </a:r>
            <a:r>
              <a:rPr lang="zh-TW" altLang="zh-TW" dirty="0">
                <a:latin typeface="標楷體" panose="03000509000000000000" pitchFamily="65" charset="-120"/>
                <a:ea typeface="標楷體" panose="03000509000000000000" pitchFamily="65" charset="-120"/>
              </a:rPr>
              <a:t>門牙舌側面</a:t>
            </a:r>
          </a:p>
          <a:p>
            <a:pPr marL="0" indent="0">
              <a:buNone/>
            </a:pP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下顎門牙舌側面</a:t>
            </a:r>
          </a:p>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6.</a:t>
            </a:r>
            <a:r>
              <a:rPr lang="zh-TW" altLang="zh-TW" dirty="0" smtClean="0">
                <a:latin typeface="標楷體" panose="03000509000000000000" pitchFamily="65" charset="-120"/>
                <a:ea typeface="標楷體" panose="03000509000000000000" pitchFamily="65" charset="-120"/>
              </a:rPr>
              <a:t>右上</a:t>
            </a:r>
            <a:r>
              <a:rPr lang="zh-TW" altLang="zh-TW" dirty="0">
                <a:latin typeface="標楷體" panose="03000509000000000000" pitchFamily="65" charset="-120"/>
                <a:ea typeface="標楷體" panose="03000509000000000000" pitchFamily="65" charset="-120"/>
              </a:rPr>
              <a:t>後牙頰側面</a:t>
            </a:r>
          </a:p>
          <a:p>
            <a:pPr marL="0" indent="0">
              <a:buNone/>
            </a:pP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右下後牙頰側面</a:t>
            </a:r>
          </a:p>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7.</a:t>
            </a:r>
            <a:r>
              <a:rPr lang="zh-TW" altLang="zh-TW" dirty="0" smtClean="0">
                <a:latin typeface="標楷體" panose="03000509000000000000" pitchFamily="65" charset="-120"/>
                <a:ea typeface="標楷體" panose="03000509000000000000" pitchFamily="65" charset="-120"/>
              </a:rPr>
              <a:t>右上</a:t>
            </a:r>
            <a:r>
              <a:rPr lang="zh-TW" altLang="zh-TW" dirty="0">
                <a:latin typeface="標楷體" panose="03000509000000000000" pitchFamily="65" charset="-120"/>
                <a:ea typeface="標楷體" panose="03000509000000000000" pitchFamily="65" charset="-120"/>
              </a:rPr>
              <a:t>後牙咬合面</a:t>
            </a:r>
          </a:p>
          <a:p>
            <a:pPr marL="0" indent="0">
              <a:buNone/>
            </a:pP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右下後牙咬合面</a:t>
            </a:r>
          </a:p>
          <a:p>
            <a:pPr marL="0" indent="0">
              <a:buNone/>
            </a:pPr>
            <a:r>
              <a:rPr lang="en-US" altLang="zh-TW" dirty="0" smtClean="0">
                <a:solidFill>
                  <a:srgbClr val="F46718"/>
                </a:solidFill>
                <a:latin typeface="標楷體" panose="03000509000000000000" pitchFamily="65" charset="-120"/>
                <a:ea typeface="標楷體" panose="03000509000000000000" pitchFamily="65" charset="-120"/>
              </a:rPr>
              <a:t>8.</a:t>
            </a:r>
            <a:r>
              <a:rPr lang="zh-TW" altLang="zh-TW" dirty="0" smtClean="0">
                <a:latin typeface="標楷體" panose="03000509000000000000" pitchFamily="65" charset="-120"/>
                <a:ea typeface="標楷體" panose="03000509000000000000" pitchFamily="65" charset="-120"/>
              </a:rPr>
              <a:t>右上</a:t>
            </a:r>
            <a:r>
              <a:rPr lang="zh-TW" altLang="zh-TW" dirty="0">
                <a:latin typeface="標楷體" panose="03000509000000000000" pitchFamily="65" charset="-120"/>
                <a:ea typeface="標楷體" panose="03000509000000000000" pitchFamily="65" charset="-120"/>
              </a:rPr>
              <a:t>後牙舌側面</a:t>
            </a:r>
          </a:p>
          <a:p>
            <a:pPr marL="0" indent="0">
              <a:buNone/>
            </a:pPr>
            <a:r>
              <a:rPr lang="zh-TW" altLang="en-US" dirty="0" smtClean="0">
                <a:latin typeface="標楷體" panose="03000509000000000000" pitchFamily="65" charset="-120"/>
                <a:ea typeface="標楷體" panose="03000509000000000000" pitchFamily="65" charset="-120"/>
                <a:sym typeface="Wingdings"/>
              </a:rPr>
              <a:t>  </a:t>
            </a:r>
            <a:r>
              <a:rPr lang="en-US" altLang="zh-TW" dirty="0" smtClean="0">
                <a:latin typeface="標楷體" panose="03000509000000000000" pitchFamily="65" charset="-120"/>
                <a:ea typeface="標楷體" panose="03000509000000000000" pitchFamily="65" charset="-120"/>
                <a:sym typeface="Wingdings"/>
              </a:rPr>
              <a:t></a:t>
            </a:r>
            <a:r>
              <a:rPr lang="zh-TW" altLang="zh-TW" dirty="0">
                <a:latin typeface="標楷體" panose="03000509000000000000" pitchFamily="65" charset="-120"/>
                <a:ea typeface="標楷體" panose="03000509000000000000" pitchFamily="65" charset="-120"/>
              </a:rPr>
              <a:t>右下後牙舌側面 </a:t>
            </a:r>
            <a:endParaRPr lang="zh-TW" altLang="en-US" dirty="0">
              <a:latin typeface="標楷體" panose="03000509000000000000" pitchFamily="65" charset="-120"/>
              <a:ea typeface="標楷體" panose="03000509000000000000" pitchFamily="65" charset="-120"/>
            </a:endParaRPr>
          </a:p>
        </p:txBody>
      </p:sp>
      <p:pic>
        <p:nvPicPr>
          <p:cNvPr id="8" name="圖片 7" descr="刷牙的順序.png"/>
          <p:cNvPicPr/>
          <p:nvPr/>
        </p:nvPicPr>
        <p:blipFill>
          <a:blip r:embed="rId2" cstate="print"/>
          <a:stretch>
            <a:fillRect/>
          </a:stretch>
        </p:blipFill>
        <p:spPr>
          <a:xfrm>
            <a:off x="4211960" y="1340768"/>
            <a:ext cx="4612000" cy="539531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0639024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l" eaLnBrk="1" hangingPunct="1"/>
            <a:r>
              <a:rPr lang="zh-TW" altLang="en-US" smtClean="0">
                <a:solidFill>
                  <a:srgbClr val="CC0000"/>
                </a:solidFill>
                <a:ea typeface="標楷體" pitchFamily="65" charset="-120"/>
              </a:rPr>
              <a:t>貝氏刷牙法</a:t>
            </a:r>
            <a:r>
              <a:rPr lang="zh-TW" altLang="en-US" sz="3200" smtClean="0">
                <a:solidFill>
                  <a:srgbClr val="CC0000"/>
                </a:solidFill>
                <a:ea typeface="標楷體" pitchFamily="65" charset="-120"/>
              </a:rPr>
              <a:t>（影片）</a:t>
            </a:r>
          </a:p>
        </p:txBody>
      </p:sp>
      <p:sp>
        <p:nvSpPr>
          <p:cNvPr id="2" name="內容版面配置區 1"/>
          <p:cNvSpPr>
            <a:spLocks noGrp="1"/>
          </p:cNvSpPr>
          <p:nvPr>
            <p:ph idx="1"/>
          </p:nvPr>
        </p:nvSpPr>
        <p:spPr>
          <a:xfrm>
            <a:off x="457200" y="1600200"/>
            <a:ext cx="8229600" cy="2692400"/>
          </a:xfrm>
        </p:spPr>
        <p:txBody>
          <a:bodyPr/>
          <a:lstStyle/>
          <a:p>
            <a:pPr eaLnBrk="1" hangingPunct="1">
              <a:defRPr/>
            </a:pPr>
            <a:r>
              <a:rPr lang="zh-TW" altLang="en-US" sz="2400" dirty="0" smtClean="0"/>
              <a:t>第一</a:t>
            </a:r>
            <a:r>
              <a:rPr lang="zh-TW" altLang="en-US" sz="2400" dirty="0"/>
              <a:t>部</a:t>
            </a:r>
            <a:endParaRPr lang="en-US" altLang="zh-TW" sz="2400" dirty="0"/>
          </a:p>
          <a:p>
            <a:pPr marL="0" indent="0" eaLnBrk="1" hangingPunct="1">
              <a:buFont typeface="Arial" charset="0"/>
              <a:buNone/>
              <a:defRPr/>
            </a:pPr>
            <a:r>
              <a:rPr lang="en-US" altLang="zh-TW" sz="2400" dirty="0">
                <a:hlinkClick r:id="rId2"/>
              </a:rPr>
              <a:t>https://www.youtube.com/watch?v=FrU8dZkFoDs</a:t>
            </a:r>
            <a:endParaRPr lang="en-US" altLang="zh-TW" sz="2400" dirty="0"/>
          </a:p>
          <a:p>
            <a:pPr marL="0" indent="0" eaLnBrk="1" hangingPunct="1">
              <a:buFont typeface="Arial" charset="0"/>
              <a:buNone/>
              <a:defRPr/>
            </a:pPr>
            <a:r>
              <a:rPr lang="en-US" altLang="zh-TW" sz="2400" dirty="0"/>
              <a:t>(9:45-14:30</a:t>
            </a:r>
            <a:r>
              <a:rPr lang="en-US" altLang="zh-TW" sz="2400" dirty="0" smtClean="0"/>
              <a:t>)-</a:t>
            </a:r>
            <a:r>
              <a:rPr lang="zh-TW" altLang="en-US" sz="2400" dirty="0" smtClean="0"/>
              <a:t>貝氏刷牙法</a:t>
            </a:r>
            <a:endParaRPr lang="en-US" altLang="zh-TW" sz="2400" dirty="0"/>
          </a:p>
          <a:p>
            <a:pPr eaLnBrk="1" hangingPunct="1">
              <a:buFont typeface="Arial" panose="020B0604020202020204" pitchFamily="34" charset="0"/>
              <a:buChar char="•"/>
              <a:defRPr/>
            </a:pPr>
            <a:r>
              <a:rPr lang="zh-TW" altLang="en-US" sz="2400" dirty="0"/>
              <a:t>第二部</a:t>
            </a:r>
            <a:endParaRPr lang="en-US" altLang="zh-TW" sz="2400" dirty="0"/>
          </a:p>
          <a:p>
            <a:pPr marL="0" indent="0" eaLnBrk="1" hangingPunct="1">
              <a:buFont typeface="Arial" charset="0"/>
              <a:buNone/>
              <a:defRPr/>
            </a:pPr>
            <a:r>
              <a:rPr lang="en-US" altLang="zh-TW" sz="2400" dirty="0">
                <a:hlinkClick r:id="rId3"/>
              </a:rPr>
              <a:t>https://www.youtube.com/watch?v=xp1t03FncnQ</a:t>
            </a:r>
            <a:endParaRPr lang="en-US" altLang="zh-TW" sz="2400" dirty="0"/>
          </a:p>
          <a:p>
            <a:pPr marL="0" indent="0" eaLnBrk="1" hangingPunct="1">
              <a:buFont typeface="Arial" charset="0"/>
              <a:buNone/>
              <a:defRPr/>
            </a:pPr>
            <a:r>
              <a:rPr lang="en-US" altLang="zh-TW" sz="2400" dirty="0"/>
              <a:t>(0:00-3:29</a:t>
            </a:r>
            <a:r>
              <a:rPr lang="en-US" altLang="zh-TW" sz="2400" dirty="0" smtClean="0"/>
              <a:t>)-</a:t>
            </a:r>
            <a:r>
              <a:rPr lang="zh-TW" altLang="en-US" sz="2400" dirty="0" smtClean="0"/>
              <a:t>牙線</a:t>
            </a:r>
            <a:endParaRPr lang="en-US" altLang="zh-TW" sz="2400" dirty="0"/>
          </a:p>
          <a:p>
            <a:pPr marL="0" indent="0" eaLnBrk="1" hangingPunct="1">
              <a:buFont typeface="Arial" charset="0"/>
              <a:buNone/>
              <a:defRPr/>
            </a:pPr>
            <a:endParaRPr lang="zh-TW" altLang="en-US" dirty="0"/>
          </a:p>
        </p:txBody>
      </p:sp>
      <p:sp>
        <p:nvSpPr>
          <p:cNvPr id="727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7F10754A-787F-4747-B11F-82ACC9CAEC80}" type="slidenum">
              <a:rPr lang="en-US" altLang="zh-TW" sz="1200" smtClean="0">
                <a:latin typeface="Arial" charset="0"/>
              </a:rPr>
              <a:pPr eaLnBrk="1" fontAlgn="base" hangingPunct="1">
                <a:spcBef>
                  <a:spcPct val="0"/>
                </a:spcBef>
                <a:spcAft>
                  <a:spcPct val="0"/>
                </a:spcAft>
                <a:buFontTx/>
                <a:buNone/>
              </a:pPr>
              <a:t>49</a:t>
            </a:fld>
            <a:endParaRPr lang="en-US" altLang="zh-TW" sz="1200" smtClean="0">
              <a:latin typeface="Arial" charset="0"/>
            </a:endParaRPr>
          </a:p>
        </p:txBody>
      </p:sp>
      <p:sp>
        <p:nvSpPr>
          <p:cNvPr id="72709" name="Text Box 3"/>
          <p:cNvSpPr txBox="1">
            <a:spLocks noChangeArrowheads="1"/>
          </p:cNvSpPr>
          <p:nvPr/>
        </p:nvSpPr>
        <p:spPr bwMode="auto">
          <a:xfrm>
            <a:off x="609600" y="4292600"/>
            <a:ext cx="662669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50000"/>
              </a:spcBef>
              <a:buFont typeface="Wingdings" pitchFamily="2" charset="2"/>
              <a:buChar char="l"/>
            </a:pPr>
            <a:r>
              <a:rPr lang="zh-TW" altLang="en-US" sz="2400" dirty="0">
                <a:latin typeface="標楷體" pitchFamily="65" charset="-120"/>
                <a:ea typeface="標楷體" pitchFamily="65" charset="-120"/>
              </a:rPr>
              <a:t>資料來源</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hlinkClick r:id="rId4" action="ppaction://hlinkfile"/>
              </a:rPr>
              <a:t>新口腔時代潔牙技巧</a:t>
            </a:r>
            <a:r>
              <a:rPr lang="en-US" altLang="zh-TW" sz="2400" dirty="0" smtClean="0">
                <a:latin typeface="標楷體" pitchFamily="65" charset="-120"/>
                <a:ea typeface="標楷體" pitchFamily="65" charset="-120"/>
                <a:hlinkClick r:id="rId4" action="ppaction://hlinkfile"/>
              </a:rPr>
              <a:t>DVD</a:t>
            </a:r>
            <a:r>
              <a:rPr lang="en-US" altLang="zh-TW" sz="2400" dirty="0" smtClean="0">
                <a:latin typeface="標楷體" pitchFamily="65" charset="-120"/>
                <a:ea typeface="標楷體" pitchFamily="65" charset="-120"/>
              </a:rPr>
              <a:t>(9:46)</a:t>
            </a:r>
            <a:endParaRPr lang="zh-TW" altLang="en-US" sz="2400" dirty="0">
              <a:latin typeface="標楷體" pitchFamily="65" charset="-120"/>
              <a:ea typeface="標楷體" pitchFamily="65" charset="-120"/>
            </a:endParaRPr>
          </a:p>
        </p:txBody>
      </p:sp>
      <p:sp>
        <p:nvSpPr>
          <p:cNvPr id="72710" name="矩形 2"/>
          <p:cNvSpPr>
            <a:spLocks noChangeArrowheads="1"/>
          </p:cNvSpPr>
          <p:nvPr/>
        </p:nvSpPr>
        <p:spPr bwMode="auto">
          <a:xfrm>
            <a:off x="609600" y="4754563"/>
            <a:ext cx="76348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 typeface="Wingdings" pitchFamily="2" charset="2"/>
              <a:buChar char="l"/>
            </a:pPr>
            <a:r>
              <a:rPr lang="zh-TW" altLang="en-US" sz="2400" dirty="0">
                <a:latin typeface="標楷體" pitchFamily="65" charset="-120"/>
                <a:ea typeface="標楷體" pitchFamily="65" charset="-120"/>
              </a:rPr>
              <a:t>資料來源</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hlinkClick r:id="rId5" action="ppaction://hlinkfile"/>
              </a:rPr>
              <a:t>校園口腔保健</a:t>
            </a:r>
            <a:r>
              <a:rPr lang="en-US" altLang="zh-TW" sz="2400" dirty="0">
                <a:latin typeface="標楷體" pitchFamily="65" charset="-120"/>
                <a:ea typeface="標楷體" pitchFamily="65" charset="-120"/>
                <a:hlinkClick r:id="rId5" action="ppaction://hlinkfile"/>
              </a:rPr>
              <a:t>-</a:t>
            </a:r>
            <a:r>
              <a:rPr lang="zh-TW" altLang="en-US" sz="2400" dirty="0">
                <a:latin typeface="標楷體" pitchFamily="65" charset="-120"/>
                <a:ea typeface="標楷體" pitchFamily="65" charset="-120"/>
                <a:hlinkClick r:id="rId5" action="ppaction://hlinkfile"/>
              </a:rPr>
              <a:t>保護牙齒五部曲</a:t>
            </a:r>
            <a:r>
              <a:rPr lang="en-US" altLang="zh-TW" sz="2400" dirty="0" smtClean="0">
                <a:latin typeface="標楷體" pitchFamily="65" charset="-120"/>
                <a:ea typeface="標楷體" pitchFamily="65" charset="-120"/>
                <a:hlinkClick r:id="rId5" action="ppaction://hlinkfile"/>
              </a:rPr>
              <a:t>DVD</a:t>
            </a:r>
            <a:r>
              <a:rPr lang="en-US" altLang="zh-TW" sz="2400" dirty="0" smtClean="0">
                <a:latin typeface="標楷體" pitchFamily="65" charset="-120"/>
                <a:ea typeface="標楷體" pitchFamily="65" charset="-120"/>
              </a:rPr>
              <a:t>(8</a:t>
            </a:r>
            <a:r>
              <a:rPr lang="zh-TW" altLang="en-US" sz="2400" dirty="0" smtClean="0">
                <a:latin typeface="標楷體" pitchFamily="65" charset="-120"/>
                <a:ea typeface="標楷體" pitchFamily="65" charset="-120"/>
              </a:rPr>
              <a:t>；</a:t>
            </a:r>
            <a:r>
              <a:rPr lang="en-US" altLang="zh-TW" sz="2400" dirty="0" smtClean="0">
                <a:latin typeface="標楷體" pitchFamily="65" charset="-120"/>
                <a:ea typeface="標楷體" pitchFamily="65" charset="-120"/>
              </a:rPr>
              <a:t>25)</a:t>
            </a:r>
            <a:endParaRPr lang="zh-TW" altLang="en-US" sz="2400"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txBox="1">
            <a:spLocks noGrp="1"/>
          </p:cNvSpPr>
          <p:nvPr>
            <p:ph type="title"/>
          </p:nvPr>
        </p:nvSpPr>
        <p:spPr>
          <a:xfrm>
            <a:off x="1692275" y="379413"/>
            <a:ext cx="5707063" cy="923925"/>
          </a:xfrm>
        </p:spPr>
        <p:style>
          <a:lnRef idx="1">
            <a:schemeClr val="accent1"/>
          </a:lnRef>
          <a:fillRef idx="2">
            <a:schemeClr val="accent1"/>
          </a:fillRef>
          <a:effectRef idx="1">
            <a:schemeClr val="accent1"/>
          </a:effectRef>
          <a:fontRef idx="minor">
            <a:schemeClr val="dk1"/>
          </a:fontRef>
        </p:style>
        <p:txBody>
          <a:bodyPr rtlCol="0">
            <a:spAutoFit/>
          </a:bodyPr>
          <a:lstStyle/>
          <a:p>
            <a:pPr>
              <a:defRPr/>
            </a:pPr>
            <a:r>
              <a:rPr lang="zh-TW" altLang="en-US" sz="5400" dirty="0" smtClean="0">
                <a:latin typeface="標楷體" panose="03000509000000000000" pitchFamily="65" charset="-120"/>
                <a:ea typeface="標楷體" panose="03000509000000000000" pitchFamily="65" charset="-120"/>
              </a:rPr>
              <a:t>刷牙方法種類</a:t>
            </a:r>
            <a:endParaRPr lang="zh-TW" altLang="en-US" sz="54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04800" y="1628775"/>
            <a:ext cx="8686800" cy="4451350"/>
          </a:xfrm>
        </p:spPr>
        <p:txBody>
          <a:bodyPr>
            <a:normAutofit lnSpcReduction="10000"/>
          </a:bodyPr>
          <a:lstStyle/>
          <a:p>
            <a:pPr marL="0" indent="0">
              <a:spcAft>
                <a:spcPts val="0"/>
              </a:spcAft>
              <a:buFont typeface="Arial" charset="0"/>
              <a:buNone/>
              <a:defRPr/>
            </a:pPr>
            <a:r>
              <a:rPr lang="zh-TW" altLang="en-US" kern="0" dirty="0" smtClean="0">
                <a:solidFill>
                  <a:srgbClr val="7030A0"/>
                </a:solidFill>
                <a:latin typeface="Times New Roman"/>
                <a:ea typeface="標楷體"/>
              </a:rPr>
              <a:t>一、擦洗法（</a:t>
            </a:r>
            <a:r>
              <a:rPr lang="en-US" altLang="zh-TW" kern="0" dirty="0" smtClean="0">
                <a:solidFill>
                  <a:srgbClr val="7030A0"/>
                </a:solidFill>
                <a:latin typeface="Times New Roman"/>
                <a:ea typeface="標楷體"/>
              </a:rPr>
              <a:t>scrub </a:t>
            </a:r>
            <a:r>
              <a:rPr lang="en-US" altLang="zh-TW" kern="0" dirty="0">
                <a:solidFill>
                  <a:srgbClr val="7030A0"/>
                </a:solidFill>
                <a:latin typeface="Times New Roman"/>
                <a:ea typeface="標楷體"/>
              </a:rPr>
              <a:t>method</a:t>
            </a:r>
            <a:r>
              <a:rPr lang="zh-TW" altLang="en-US" kern="0" dirty="0" smtClean="0">
                <a:solidFill>
                  <a:srgbClr val="7030A0"/>
                </a:solidFill>
                <a:latin typeface="Times New Roman"/>
                <a:ea typeface="標楷體"/>
              </a:rPr>
              <a:t>）</a:t>
            </a:r>
            <a:endParaRPr lang="en-US" altLang="zh-TW" kern="0" dirty="0" smtClean="0">
              <a:solidFill>
                <a:srgbClr val="7030A0"/>
              </a:solidFill>
              <a:latin typeface="Times New Roman"/>
              <a:ea typeface="標楷體"/>
            </a:endParaRPr>
          </a:p>
          <a:p>
            <a:pPr marL="0" indent="0">
              <a:spcAft>
                <a:spcPts val="0"/>
              </a:spcAft>
              <a:buFont typeface="Arial" charset="0"/>
              <a:buNone/>
              <a:defRPr/>
            </a:pPr>
            <a:r>
              <a:rPr lang="zh-TW" altLang="en-US" kern="0" dirty="0">
                <a:solidFill>
                  <a:srgbClr val="7030A0"/>
                </a:solidFill>
                <a:latin typeface="Times New Roman"/>
                <a:ea typeface="標楷體"/>
              </a:rPr>
              <a:t> </a:t>
            </a:r>
            <a:r>
              <a:rPr lang="zh-TW" altLang="en-US" kern="0" dirty="0" smtClean="0">
                <a:solidFill>
                  <a:srgbClr val="7030A0"/>
                </a:solidFill>
                <a:latin typeface="Times New Roman"/>
                <a:ea typeface="標楷體"/>
              </a:rPr>
              <a:t>    </a:t>
            </a:r>
            <a:r>
              <a:rPr lang="en-US" altLang="zh-TW" kern="0" dirty="0" smtClean="0">
                <a:solidFill>
                  <a:srgbClr val="FF0000"/>
                </a:solidFill>
                <a:latin typeface="Times New Roman"/>
                <a:ea typeface="標楷體"/>
              </a:rPr>
              <a:t>1.</a:t>
            </a:r>
            <a:r>
              <a:rPr lang="zh-TW" altLang="zh-TW" kern="0" dirty="0" smtClean="0">
                <a:solidFill>
                  <a:srgbClr val="FF0000"/>
                </a:solidFill>
                <a:latin typeface="Times New Roman"/>
                <a:ea typeface="標楷體"/>
              </a:rPr>
              <a:t>橫</a:t>
            </a:r>
            <a:r>
              <a:rPr lang="zh-TW" altLang="en-US" kern="0" dirty="0">
                <a:solidFill>
                  <a:srgbClr val="FF0000"/>
                </a:solidFill>
                <a:latin typeface="Times New Roman"/>
                <a:ea typeface="標楷體"/>
              </a:rPr>
              <a:t>向擦洗法</a:t>
            </a:r>
            <a:r>
              <a:rPr lang="zh-TW" altLang="zh-TW" kern="0" dirty="0" smtClean="0">
                <a:solidFill>
                  <a:srgbClr val="FF0000"/>
                </a:solidFill>
                <a:latin typeface="Times New Roman"/>
                <a:ea typeface="標楷體"/>
              </a:rPr>
              <a:t>（</a:t>
            </a:r>
            <a:r>
              <a:rPr lang="en-US" altLang="zh-TW" kern="0" dirty="0">
                <a:solidFill>
                  <a:srgbClr val="FF0000"/>
                </a:solidFill>
                <a:latin typeface="Times New Roman"/>
                <a:ea typeface="標楷體"/>
              </a:rPr>
              <a:t>horizontal scrub method</a:t>
            </a:r>
            <a:r>
              <a:rPr lang="zh-TW" altLang="zh-TW" kern="0" dirty="0" smtClean="0">
                <a:solidFill>
                  <a:srgbClr val="FF0000"/>
                </a:solidFill>
                <a:latin typeface="Times New Roman"/>
                <a:ea typeface="標楷體"/>
              </a:rPr>
              <a:t>）</a:t>
            </a:r>
            <a:endParaRPr lang="en-US" altLang="zh-TW" kern="0" dirty="0" smtClean="0">
              <a:solidFill>
                <a:srgbClr val="FF0000"/>
              </a:solidFill>
              <a:latin typeface="Times New Roman"/>
              <a:ea typeface="標楷體"/>
            </a:endParaRPr>
          </a:p>
          <a:p>
            <a:pPr marL="0" indent="0">
              <a:spcAft>
                <a:spcPts val="0"/>
              </a:spcAft>
              <a:buFont typeface="Arial" charset="0"/>
              <a:buNone/>
              <a:defRPr/>
            </a:pPr>
            <a:r>
              <a:rPr lang="zh-TW" altLang="en-US" kern="0" dirty="0">
                <a:solidFill>
                  <a:srgbClr val="7030A0"/>
                </a:solidFill>
                <a:latin typeface="Times New Roman"/>
                <a:ea typeface="標楷體"/>
              </a:rPr>
              <a:t> </a:t>
            </a:r>
            <a:r>
              <a:rPr lang="zh-TW" altLang="en-US" kern="0" dirty="0" smtClean="0">
                <a:solidFill>
                  <a:srgbClr val="7030A0"/>
                </a:solidFill>
                <a:latin typeface="Times New Roman"/>
                <a:ea typeface="標楷體"/>
              </a:rPr>
              <a:t>    </a:t>
            </a:r>
            <a:r>
              <a:rPr lang="en-US" altLang="zh-TW" kern="0" dirty="0" smtClean="0">
                <a:solidFill>
                  <a:srgbClr val="7030A0"/>
                </a:solidFill>
                <a:latin typeface="Times New Roman"/>
                <a:ea typeface="標楷體"/>
              </a:rPr>
              <a:t>2.</a:t>
            </a:r>
            <a:r>
              <a:rPr lang="zh-TW" altLang="en-US" kern="0" dirty="0" smtClean="0">
                <a:solidFill>
                  <a:srgbClr val="7030A0"/>
                </a:solidFill>
                <a:latin typeface="Times New Roman"/>
                <a:ea typeface="標楷體"/>
              </a:rPr>
              <a:t>縱向擦</a:t>
            </a:r>
            <a:r>
              <a:rPr lang="zh-TW" altLang="en-US" kern="0" dirty="0">
                <a:solidFill>
                  <a:srgbClr val="7030A0"/>
                </a:solidFill>
                <a:latin typeface="Times New Roman"/>
                <a:ea typeface="標楷體"/>
              </a:rPr>
              <a:t>洗</a:t>
            </a:r>
            <a:r>
              <a:rPr lang="zh-TW" altLang="en-US" kern="0" dirty="0" smtClean="0">
                <a:solidFill>
                  <a:srgbClr val="7030A0"/>
                </a:solidFill>
                <a:latin typeface="Times New Roman"/>
                <a:ea typeface="標楷體"/>
              </a:rPr>
              <a:t>法 </a:t>
            </a:r>
            <a:r>
              <a:rPr lang="en-US" altLang="zh-TW" kern="0" dirty="0" smtClean="0">
                <a:solidFill>
                  <a:srgbClr val="7030A0"/>
                </a:solidFill>
                <a:latin typeface="Times New Roman"/>
                <a:ea typeface="標楷體"/>
              </a:rPr>
              <a:t>(vertical scrub Leonard </a:t>
            </a:r>
            <a:r>
              <a:rPr lang="en-US" altLang="zh-TW" kern="0" dirty="0">
                <a:solidFill>
                  <a:srgbClr val="7030A0"/>
                </a:solidFill>
                <a:latin typeface="Times New Roman"/>
                <a:ea typeface="標楷體"/>
              </a:rPr>
              <a:t>method</a:t>
            </a:r>
            <a:r>
              <a:rPr lang="en-US" altLang="zh-TW" kern="0" dirty="0" smtClean="0">
                <a:solidFill>
                  <a:srgbClr val="7030A0"/>
                </a:solidFill>
                <a:latin typeface="Times New Roman"/>
                <a:ea typeface="標楷體"/>
              </a:rPr>
              <a:t>)</a:t>
            </a:r>
          </a:p>
          <a:p>
            <a:pPr marL="0" indent="0">
              <a:spcAft>
                <a:spcPts val="0"/>
              </a:spcAft>
              <a:buFont typeface="Arial" charset="0"/>
              <a:buNone/>
              <a:defRPr/>
            </a:pPr>
            <a:r>
              <a:rPr lang="en-US" altLang="zh-TW" kern="0" dirty="0">
                <a:solidFill>
                  <a:srgbClr val="7030A0"/>
                </a:solidFill>
                <a:latin typeface="Times New Roman"/>
                <a:ea typeface="標楷體"/>
              </a:rPr>
              <a:t> </a:t>
            </a:r>
            <a:r>
              <a:rPr lang="en-US" altLang="zh-TW" kern="0" dirty="0" smtClean="0">
                <a:solidFill>
                  <a:srgbClr val="7030A0"/>
                </a:solidFill>
                <a:latin typeface="Times New Roman"/>
                <a:ea typeface="標楷體"/>
              </a:rPr>
              <a:t>    3.</a:t>
            </a:r>
            <a:r>
              <a:rPr lang="zh-TW" altLang="en-US" kern="0" dirty="0" smtClean="0">
                <a:solidFill>
                  <a:srgbClr val="7030A0"/>
                </a:solidFill>
                <a:latin typeface="Times New Roman"/>
                <a:ea typeface="標楷體"/>
              </a:rPr>
              <a:t>旋轉擦洗法</a:t>
            </a:r>
            <a:r>
              <a:rPr lang="en-US" altLang="zh-TW" kern="0" dirty="0" smtClean="0">
                <a:solidFill>
                  <a:srgbClr val="7030A0"/>
                </a:solidFill>
                <a:latin typeface="Times New Roman"/>
                <a:ea typeface="標楷體"/>
              </a:rPr>
              <a:t>(circular</a:t>
            </a:r>
            <a:r>
              <a:rPr lang="en-US" altLang="zh-TW" kern="0" dirty="0">
                <a:solidFill>
                  <a:srgbClr val="7030A0"/>
                </a:solidFill>
                <a:latin typeface="Times New Roman"/>
                <a:ea typeface="標楷體"/>
              </a:rPr>
              <a:t> </a:t>
            </a:r>
            <a:r>
              <a:rPr lang="en-US" altLang="zh-TW" kern="0" dirty="0" smtClean="0">
                <a:solidFill>
                  <a:srgbClr val="7030A0"/>
                </a:solidFill>
                <a:latin typeface="Times New Roman"/>
                <a:ea typeface="標楷體"/>
              </a:rPr>
              <a:t>scrub)</a:t>
            </a:r>
          </a:p>
          <a:p>
            <a:pPr marL="0" indent="0">
              <a:spcAft>
                <a:spcPts val="0"/>
              </a:spcAft>
              <a:buFont typeface="Arial" charset="0"/>
              <a:buNone/>
              <a:defRPr/>
            </a:pPr>
            <a:r>
              <a:rPr lang="zh-TW" altLang="en-US" kern="0" dirty="0">
                <a:solidFill>
                  <a:srgbClr val="7030A0"/>
                </a:solidFill>
                <a:latin typeface="Times New Roman"/>
                <a:ea typeface="標楷體"/>
              </a:rPr>
              <a:t>二、震動</a:t>
            </a:r>
            <a:r>
              <a:rPr lang="zh-TW" altLang="en-US" kern="0" dirty="0" smtClean="0">
                <a:solidFill>
                  <a:srgbClr val="7030A0"/>
                </a:solidFill>
                <a:latin typeface="Times New Roman"/>
                <a:ea typeface="標楷體"/>
              </a:rPr>
              <a:t>式</a:t>
            </a:r>
            <a:r>
              <a:rPr lang="en-US" altLang="zh-TW" kern="0" dirty="0">
                <a:solidFill>
                  <a:srgbClr val="7030A0"/>
                </a:solidFill>
                <a:latin typeface="Times New Roman"/>
                <a:ea typeface="標楷體"/>
              </a:rPr>
              <a:t>(</a:t>
            </a:r>
            <a:r>
              <a:rPr lang="en-US" altLang="zh-TW" kern="0" dirty="0" smtClean="0">
                <a:solidFill>
                  <a:srgbClr val="7030A0"/>
                </a:solidFill>
                <a:latin typeface="Times New Roman"/>
                <a:ea typeface="標楷體"/>
              </a:rPr>
              <a:t>vibratory  method)</a:t>
            </a:r>
          </a:p>
          <a:p>
            <a:pPr marL="0" indent="0">
              <a:spcAft>
                <a:spcPts val="0"/>
              </a:spcAft>
              <a:buFont typeface="Arial" charset="0"/>
              <a:buNone/>
              <a:defRPr/>
            </a:pPr>
            <a:r>
              <a:rPr lang="en-US" altLang="zh-TW" kern="0" dirty="0">
                <a:solidFill>
                  <a:srgbClr val="7030A0"/>
                </a:solidFill>
                <a:latin typeface="Times New Roman"/>
                <a:ea typeface="標楷體"/>
              </a:rPr>
              <a:t> </a:t>
            </a:r>
            <a:r>
              <a:rPr lang="en-US" altLang="zh-TW" kern="0" dirty="0" smtClean="0">
                <a:solidFill>
                  <a:srgbClr val="7030A0"/>
                </a:solidFill>
                <a:latin typeface="Times New Roman"/>
                <a:ea typeface="標楷體"/>
              </a:rPr>
              <a:t>    </a:t>
            </a:r>
            <a:r>
              <a:rPr lang="en-US" altLang="zh-TW" kern="0" dirty="0" smtClean="0">
                <a:solidFill>
                  <a:srgbClr val="FF0000"/>
                </a:solidFill>
                <a:latin typeface="Times New Roman"/>
                <a:ea typeface="標楷體"/>
              </a:rPr>
              <a:t>1</a:t>
            </a:r>
            <a:r>
              <a:rPr lang="en-US" altLang="zh-TW" kern="0" dirty="0">
                <a:solidFill>
                  <a:srgbClr val="FF0000"/>
                </a:solidFill>
                <a:latin typeface="Times New Roman"/>
                <a:ea typeface="標楷體"/>
              </a:rPr>
              <a:t>.</a:t>
            </a:r>
            <a:r>
              <a:rPr lang="zh-TW" altLang="en-US" kern="0" dirty="0">
                <a:solidFill>
                  <a:srgbClr val="FF0000"/>
                </a:solidFill>
                <a:latin typeface="Times New Roman"/>
                <a:ea typeface="標楷體"/>
              </a:rPr>
              <a:t>貝氏刷牙</a:t>
            </a:r>
            <a:r>
              <a:rPr lang="zh-TW" altLang="en-US" kern="0" dirty="0" smtClean="0">
                <a:solidFill>
                  <a:srgbClr val="FF0000"/>
                </a:solidFill>
                <a:latin typeface="Times New Roman"/>
                <a:ea typeface="標楷體"/>
              </a:rPr>
              <a:t>法（</a:t>
            </a:r>
            <a:r>
              <a:rPr lang="en-US" altLang="zh-TW" kern="0" dirty="0">
                <a:solidFill>
                  <a:srgbClr val="FF0000"/>
                </a:solidFill>
                <a:latin typeface="Times New Roman"/>
                <a:ea typeface="標楷體"/>
              </a:rPr>
              <a:t>Bass </a:t>
            </a:r>
            <a:r>
              <a:rPr lang="en-US" altLang="zh-TW" kern="0" dirty="0" smtClean="0">
                <a:solidFill>
                  <a:srgbClr val="FF0000"/>
                </a:solidFill>
                <a:latin typeface="Times New Roman"/>
                <a:ea typeface="標楷體"/>
              </a:rPr>
              <a:t>method)</a:t>
            </a:r>
          </a:p>
          <a:p>
            <a:pPr marL="0" indent="0">
              <a:spcAft>
                <a:spcPts val="0"/>
              </a:spcAft>
              <a:buFont typeface="Arial" charset="0"/>
              <a:buNone/>
              <a:defRPr/>
            </a:pPr>
            <a:r>
              <a:rPr lang="en-US" altLang="zh-TW" kern="0" dirty="0">
                <a:solidFill>
                  <a:srgbClr val="7030A0"/>
                </a:solidFill>
                <a:latin typeface="Times New Roman"/>
                <a:ea typeface="標楷體"/>
              </a:rPr>
              <a:t>     2.</a:t>
            </a:r>
            <a:r>
              <a:rPr lang="zh-TW" altLang="en-US" kern="0" dirty="0">
                <a:solidFill>
                  <a:srgbClr val="7030A0"/>
                </a:solidFill>
                <a:latin typeface="Times New Roman"/>
                <a:ea typeface="標楷體"/>
              </a:rPr>
              <a:t>查特氏法（</a:t>
            </a:r>
            <a:r>
              <a:rPr lang="en-US" altLang="zh-TW" kern="0" dirty="0">
                <a:solidFill>
                  <a:srgbClr val="7030A0"/>
                </a:solidFill>
                <a:latin typeface="Times New Roman"/>
                <a:ea typeface="標楷體"/>
              </a:rPr>
              <a:t>Charter's method</a:t>
            </a:r>
            <a:r>
              <a:rPr lang="zh-TW" altLang="en-US" kern="0" dirty="0">
                <a:solidFill>
                  <a:srgbClr val="7030A0"/>
                </a:solidFill>
                <a:latin typeface="Times New Roman"/>
                <a:ea typeface="標楷體"/>
              </a:rPr>
              <a:t>）</a:t>
            </a:r>
          </a:p>
          <a:p>
            <a:pPr marL="0" indent="0">
              <a:spcAft>
                <a:spcPts val="0"/>
              </a:spcAft>
              <a:buFont typeface="Arial" charset="0"/>
              <a:buNone/>
              <a:defRPr/>
            </a:pPr>
            <a:r>
              <a:rPr lang="en-US" altLang="zh-TW" kern="0" dirty="0">
                <a:solidFill>
                  <a:srgbClr val="7030A0"/>
                </a:solidFill>
                <a:latin typeface="Times New Roman"/>
                <a:ea typeface="標楷體"/>
              </a:rPr>
              <a:t>     6.</a:t>
            </a:r>
            <a:r>
              <a:rPr lang="zh-TW" altLang="en-US" kern="0" dirty="0">
                <a:solidFill>
                  <a:srgbClr val="7030A0"/>
                </a:solidFill>
                <a:latin typeface="Times New Roman"/>
                <a:ea typeface="標楷體"/>
              </a:rPr>
              <a:t>史迪門氏法（</a:t>
            </a:r>
            <a:r>
              <a:rPr lang="en-US" altLang="zh-TW" kern="0" dirty="0" err="1">
                <a:solidFill>
                  <a:srgbClr val="7030A0"/>
                </a:solidFill>
                <a:latin typeface="Times New Roman"/>
                <a:ea typeface="標楷體"/>
              </a:rPr>
              <a:t>Stillman's</a:t>
            </a:r>
            <a:r>
              <a:rPr lang="en-US" altLang="zh-TW" kern="0" dirty="0">
                <a:solidFill>
                  <a:srgbClr val="7030A0"/>
                </a:solidFill>
                <a:latin typeface="Times New Roman"/>
                <a:ea typeface="標楷體"/>
              </a:rPr>
              <a:t> method</a:t>
            </a:r>
            <a:r>
              <a:rPr lang="zh-TW" altLang="en-US" kern="0" dirty="0">
                <a:solidFill>
                  <a:srgbClr val="7030A0"/>
                </a:solidFill>
                <a:latin typeface="Times New Roman"/>
                <a:ea typeface="標楷體"/>
              </a:rPr>
              <a:t>）</a:t>
            </a:r>
          </a:p>
          <a:p>
            <a:pPr marL="0" indent="0">
              <a:spcAft>
                <a:spcPts val="0"/>
              </a:spcAft>
              <a:buFont typeface="Arial" charset="0"/>
              <a:buNone/>
              <a:defRPr/>
            </a:pPr>
            <a:endParaRPr lang="en-US" altLang="zh-TW" kern="0" dirty="0" smtClean="0">
              <a:solidFill>
                <a:srgbClr val="7030A0"/>
              </a:solidFill>
              <a:latin typeface="Times New Roman"/>
              <a:ea typeface="標楷體"/>
            </a:endParaRPr>
          </a:p>
          <a:p>
            <a:pPr marL="0" indent="0">
              <a:spcAft>
                <a:spcPts val="0"/>
              </a:spcAft>
              <a:buFont typeface="Arial" charset="0"/>
              <a:buNone/>
              <a:defRPr/>
            </a:pPr>
            <a:endParaRPr lang="en-US" altLang="zh-TW" kern="0" dirty="0" smtClean="0">
              <a:solidFill>
                <a:srgbClr val="7030A0"/>
              </a:solidFill>
              <a:latin typeface="Times New Roman"/>
              <a:ea typeface="標楷體"/>
            </a:endParaRPr>
          </a:p>
          <a:p>
            <a:pPr marL="0" indent="0">
              <a:spcAft>
                <a:spcPts val="0"/>
              </a:spcAft>
              <a:buFont typeface="Arial" charset="0"/>
              <a:buNone/>
              <a:defRPr/>
            </a:pPr>
            <a:endParaRPr lang="en-US" altLang="zh-TW" kern="0" dirty="0">
              <a:solidFill>
                <a:srgbClr val="7030A0"/>
              </a:solidFill>
              <a:latin typeface="Times New Roman"/>
              <a:ea typeface="標楷體"/>
            </a:endParaRPr>
          </a:p>
          <a:p>
            <a:pPr marL="0" indent="0">
              <a:spcAft>
                <a:spcPts val="0"/>
              </a:spcAft>
              <a:buFont typeface="Arial" charset="0"/>
              <a:buNone/>
              <a:defRPr/>
            </a:pPr>
            <a:endParaRPr lang="zh-TW" altLang="zh-TW" kern="100" dirty="0">
              <a:solidFill>
                <a:srgbClr val="7030A0"/>
              </a:solidFill>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751341" y="1459559"/>
            <a:ext cx="7772400" cy="4417713"/>
          </a:xfrm>
        </p:spPr>
        <p:txBody>
          <a:bodyPr>
            <a:noAutofit/>
          </a:bodyPr>
          <a:lstStyle/>
          <a:p>
            <a:pPr algn="l"/>
            <a:r>
              <a:rPr lang="en-US" altLang="zh-TW" b="1" dirty="0" smtClean="0">
                <a:latin typeface="細明體" panose="02020509000000000000" pitchFamily="49" charset="-120"/>
                <a:ea typeface="細明體" panose="02020509000000000000" pitchFamily="49" charset="-120"/>
                <a:cs typeface="Segoe UI Black" panose="020B0A02040204020203" pitchFamily="34" charset="0"/>
              </a:rPr>
              <a:t/>
            </a:r>
            <a:br>
              <a:rPr lang="en-US" altLang="zh-TW" b="1" dirty="0" smtClean="0">
                <a:latin typeface="細明體" panose="02020509000000000000" pitchFamily="49" charset="-120"/>
                <a:ea typeface="細明體" panose="02020509000000000000" pitchFamily="49" charset="-120"/>
                <a:cs typeface="Segoe UI Black" panose="020B0A02040204020203" pitchFamily="34" charset="0"/>
              </a:rPr>
            </a:br>
            <a:r>
              <a:rPr lang="en-US" altLang="zh-TW" b="1" dirty="0">
                <a:latin typeface="細明體" panose="02020509000000000000" pitchFamily="49" charset="-120"/>
                <a:ea typeface="細明體" panose="02020509000000000000" pitchFamily="49" charset="-120"/>
                <a:cs typeface="Segoe UI Black" panose="020B0A02040204020203" pitchFamily="34" charset="0"/>
              </a:rPr>
              <a:t/>
            </a:r>
            <a:br>
              <a:rPr lang="en-US" altLang="zh-TW" b="1" dirty="0">
                <a:latin typeface="細明體" panose="02020509000000000000" pitchFamily="49" charset="-120"/>
                <a:ea typeface="細明體" panose="02020509000000000000" pitchFamily="49" charset="-120"/>
                <a:cs typeface="Segoe UI Black" panose="020B0A02040204020203" pitchFamily="34" charset="0"/>
              </a:rPr>
            </a:br>
            <a:r>
              <a:rPr lang="en-US" altLang="zh-TW" b="1" dirty="0" smtClean="0">
                <a:latin typeface="標楷體" panose="03000509000000000000" pitchFamily="65" charset="-120"/>
                <a:ea typeface="標楷體" panose="03000509000000000000" pitchFamily="65" charset="-120"/>
                <a:cs typeface="Segoe UI Black" panose="020B0A02040204020203" pitchFamily="34" charset="0"/>
              </a:rPr>
              <a:t>      </a:t>
            </a:r>
            <a:r>
              <a:rPr lang="zh-TW" altLang="en-US" b="1" dirty="0" smtClean="0">
                <a:latin typeface="標楷體" panose="03000509000000000000" pitchFamily="65" charset="-120"/>
                <a:ea typeface="標楷體" panose="03000509000000000000" pitchFamily="65" charset="-120"/>
                <a:cs typeface="Segoe UI Black" panose="020B0A02040204020203" pitchFamily="34" charset="0"/>
              </a:rPr>
              <a:t>校園口腔照護與</a:t>
            </a:r>
            <a:r>
              <a:rPr lang="en-US" altLang="zh-TW" b="1" dirty="0" smtClean="0">
                <a:latin typeface="標楷體" panose="03000509000000000000" pitchFamily="65" charset="-120"/>
                <a:ea typeface="標楷體" panose="03000509000000000000" pitchFamily="65" charset="-120"/>
                <a:cs typeface="Segoe UI Black" panose="020B0A02040204020203" pitchFamily="34" charset="0"/>
              </a:rPr>
              <a:t/>
            </a:r>
            <a:br>
              <a:rPr lang="en-US" altLang="zh-TW" b="1" dirty="0" smtClean="0">
                <a:latin typeface="標楷體" panose="03000509000000000000" pitchFamily="65" charset="-120"/>
                <a:ea typeface="標楷體" panose="03000509000000000000" pitchFamily="65" charset="-120"/>
                <a:cs typeface="Segoe UI Black" panose="020B0A02040204020203" pitchFamily="34" charset="0"/>
              </a:rPr>
            </a:br>
            <a:r>
              <a:rPr lang="en-US" altLang="zh-TW" b="1" dirty="0" smtClean="0">
                <a:latin typeface="標楷體" panose="03000509000000000000" pitchFamily="65" charset="-120"/>
                <a:ea typeface="標楷體" panose="03000509000000000000" pitchFamily="65" charset="-120"/>
                <a:cs typeface="Segoe UI Black" panose="020B0A02040204020203" pitchFamily="34" charset="0"/>
              </a:rPr>
              <a:t>    </a:t>
            </a:r>
            <a:r>
              <a:rPr lang="zh-TW" altLang="en-US"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特殊生口腔</a:t>
            </a:r>
            <a:r>
              <a:rPr lang="zh-TW" altLang="en-US"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rPr>
              <a:t>機能</a:t>
            </a:r>
            <a:r>
              <a:rPr lang="zh-TW" altLang="en-US"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促進</a:t>
            </a:r>
            <a:r>
              <a:rPr lang="en-US" altLang="zh-TW"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
            </a:r>
            <a:br>
              <a:rPr lang="en-US" altLang="zh-TW"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br>
            <a:r>
              <a:rPr lang="en-US" altLang="zh-TW"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  </a:t>
            </a:r>
            <a:r>
              <a:rPr lang="en-US" altLang="zh-TW"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a:t>
            </a:r>
            <a:r>
              <a:rPr lang="zh-TW" altLang="en-US"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hlinkClick r:id="rId2" action="ppaction://hlinkfile"/>
              </a:rPr>
              <a:t>口腔</a:t>
            </a:r>
            <a:r>
              <a:rPr lang="zh-TW" altLang="en-US"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hlinkClick r:id="rId2" action="ppaction://hlinkfile"/>
              </a:rPr>
              <a:t>減</a:t>
            </a:r>
            <a:r>
              <a:rPr lang="zh-TW" altLang="en-US"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hlinkClick r:id="rId2" action="ppaction://hlinkfile"/>
              </a:rPr>
              <a:t>敏</a:t>
            </a:r>
            <a:r>
              <a:rPr lang="zh-TW" altLang="en-US"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及口腔肌肉按摩</a:t>
            </a:r>
            <a:r>
              <a:rPr lang="en-US" altLang="zh-TW"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a:t>
            </a:r>
            <a:r>
              <a:rPr lang="zh-TW" altLang="en-US"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rPr>
              <a:t>發緩</a:t>
            </a:r>
            <a:r>
              <a:rPr lang="zh-TW" altLang="en-US"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兒童</a:t>
            </a:r>
            <a:r>
              <a:rPr lang="en-US" altLang="zh-TW"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
            </a:r>
            <a:br>
              <a:rPr lang="en-US" altLang="zh-TW"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br>
            <a:r>
              <a:rPr lang="en-US" altLang="zh-TW"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       ★</a:t>
            </a:r>
            <a:r>
              <a:rPr lang="zh-TW" altLang="en-US"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hlinkClick r:id="rId3" action="ppaction://hlinkfile"/>
              </a:rPr>
              <a:t>健</a:t>
            </a:r>
            <a:r>
              <a:rPr lang="zh-TW" altLang="en-US"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hlinkClick r:id="rId3" action="ppaction://hlinkfile"/>
              </a:rPr>
              <a:t>口操</a:t>
            </a:r>
            <a:r>
              <a:rPr lang="en-US" altLang="zh-TW"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rPr>
              <a:t>-</a:t>
            </a:r>
            <a:r>
              <a:rPr lang="zh-TW" altLang="en-US"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rPr>
              <a:t>特教</a:t>
            </a:r>
            <a:r>
              <a:rPr lang="zh-TW" altLang="en-US" sz="3200" b="1" dirty="0" smtClean="0">
                <a:solidFill>
                  <a:srgbClr val="FF33CC"/>
                </a:solidFill>
                <a:latin typeface="標楷體" panose="03000509000000000000" pitchFamily="65" charset="-120"/>
                <a:ea typeface="標楷體" panose="03000509000000000000" pitchFamily="65" charset="-120"/>
                <a:cs typeface="Segoe UI Black" panose="020B0A02040204020203" pitchFamily="34" charset="0"/>
              </a:rPr>
              <a:t>班</a:t>
            </a:r>
            <a:r>
              <a:rPr lang="zh-TW" altLang="en-US"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rPr>
              <a:t/>
            </a:r>
            <a:br>
              <a:rPr lang="zh-TW" altLang="en-US"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rPr>
            </a:br>
            <a:endParaRPr lang="zh-TW" altLang="en-US" sz="3200" b="1" dirty="0">
              <a:solidFill>
                <a:srgbClr val="FF33CC"/>
              </a:solidFill>
              <a:latin typeface="標楷體" panose="03000509000000000000" pitchFamily="65" charset="-120"/>
              <a:ea typeface="標楷體" panose="03000509000000000000" pitchFamily="65" charset="-120"/>
              <a:cs typeface="Segoe UI Black" panose="020B0A02040204020203" pitchFamily="34" charset="0"/>
            </a:endParaRPr>
          </a:p>
        </p:txBody>
      </p:sp>
      <p:sp>
        <p:nvSpPr>
          <p:cNvPr id="2" name="矩形 1"/>
          <p:cNvSpPr/>
          <p:nvPr/>
        </p:nvSpPr>
        <p:spPr>
          <a:xfrm>
            <a:off x="395536" y="533290"/>
            <a:ext cx="8136904" cy="2153988"/>
          </a:xfrm>
          <a:prstGeom prst="rect">
            <a:avLst/>
          </a:prstGeom>
        </p:spPr>
        <p:txBody>
          <a:bodyPr wrap="square">
            <a:spAutoFit/>
          </a:bodyPr>
          <a:lstStyle/>
          <a:p>
            <a:pPr algn="ctr">
              <a:lnSpc>
                <a:spcPct val="150000"/>
              </a:lnSpc>
            </a:pPr>
            <a:r>
              <a:rPr lang="en-US" altLang="zh-TW" sz="5400" b="1" dirty="0">
                <a:latin typeface="標楷體" panose="03000509000000000000" pitchFamily="65" charset="-120"/>
                <a:ea typeface="標楷體" panose="03000509000000000000" pitchFamily="65" charset="-120"/>
              </a:rPr>
              <a:t>2018</a:t>
            </a:r>
            <a:r>
              <a:rPr lang="zh-TW" altLang="en-US" sz="4000" b="1" dirty="0">
                <a:latin typeface="標楷體" panose="03000509000000000000" pitchFamily="65" charset="-120"/>
                <a:ea typeface="標楷體" panose="03000509000000000000" pitchFamily="65" charset="-120"/>
              </a:rPr>
              <a:t>第四屆「亞太地區學校護理與衛生教育專業學術研討雙年會」</a:t>
            </a:r>
          </a:p>
        </p:txBody>
      </p:sp>
    </p:spTree>
    <p:extLst>
      <p:ext uri="{BB962C8B-B14F-4D97-AF65-F5344CB8AC3E}">
        <p14:creationId xmlns:p14="http://schemas.microsoft.com/office/powerpoint/2010/main" val="24169273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t="9886"/>
          <a:stretch/>
        </p:blipFill>
        <p:spPr bwMode="auto">
          <a:xfrm>
            <a:off x="167739" y="4609107"/>
            <a:ext cx="2243195" cy="202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2907" t="20903" r="12604" b="23205"/>
          <a:stretch/>
        </p:blipFill>
        <p:spPr bwMode="auto">
          <a:xfrm>
            <a:off x="2483768" y="1565001"/>
            <a:ext cx="2498650" cy="256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13944"/>
          <a:stretch/>
        </p:blipFill>
        <p:spPr bwMode="auto">
          <a:xfrm>
            <a:off x="2507208" y="4238476"/>
            <a:ext cx="2239516" cy="224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00" t="22742" r="4200" b="8320"/>
          <a:stretch/>
        </p:blipFill>
        <p:spPr bwMode="auto">
          <a:xfrm>
            <a:off x="6588224" y="4581128"/>
            <a:ext cx="2426864" cy="189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2031655"/>
            <a:ext cx="2096367" cy="209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7">
            <a:extLst>
              <a:ext uri="{28A0092B-C50C-407E-A947-70E740481C1C}">
                <a14:useLocalDpi xmlns:a14="http://schemas.microsoft.com/office/drawing/2010/main" val="0"/>
              </a:ext>
            </a:extLst>
          </a:blip>
          <a:srcRect l="10556" t="18905" r="6111" b="14445"/>
          <a:stretch/>
        </p:blipFill>
        <p:spPr bwMode="auto">
          <a:xfrm>
            <a:off x="286955" y="2783099"/>
            <a:ext cx="2143125" cy="171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16522" t="31334" r="30278"/>
          <a:stretch/>
        </p:blipFill>
        <p:spPr bwMode="auto">
          <a:xfrm>
            <a:off x="4799533" y="4581128"/>
            <a:ext cx="1748209" cy="189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rotWithShape="1">
          <a:blip r:embed="rId9">
            <a:extLst>
              <a:ext uri="{28A0092B-C50C-407E-A947-70E740481C1C}">
                <a14:useLocalDpi xmlns:a14="http://schemas.microsoft.com/office/drawing/2010/main" val="0"/>
              </a:ext>
            </a:extLst>
          </a:blip>
          <a:srcRect l="65191" t="19422" b="11797"/>
          <a:stretch/>
        </p:blipFill>
        <p:spPr bwMode="auto">
          <a:xfrm>
            <a:off x="5388346" y="1809315"/>
            <a:ext cx="1162150" cy="229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l="20999" t="20635" r="20784" b="28450"/>
          <a:stretch/>
        </p:blipFill>
        <p:spPr bwMode="auto">
          <a:xfrm>
            <a:off x="238921" y="945753"/>
            <a:ext cx="2100832" cy="183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3203848" y="345534"/>
            <a:ext cx="4187995" cy="769441"/>
          </a:xfrm>
          <a:prstGeom prst="rect">
            <a:avLst/>
          </a:prstGeom>
        </p:spPr>
        <p:txBody>
          <a:bodyPr wrap="square">
            <a:spAutoFit/>
          </a:bodyPr>
          <a:lstStyle/>
          <a:p>
            <a:r>
              <a:rPr lang="zh-TW" altLang="en-US" sz="4400" smtClean="0">
                <a:latin typeface="標楷體" panose="03000509000000000000" pitchFamily="65" charset="-120"/>
                <a:ea typeface="標楷體" panose="03000509000000000000" pitchFamily="65" charset="-120"/>
              </a:rPr>
              <a:t>口腔肌力訓練</a:t>
            </a:r>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50766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9423" y="260648"/>
            <a:ext cx="8445624" cy="1143000"/>
          </a:xfrm>
        </p:spPr>
        <p:txBody>
          <a:bodyPr>
            <a:normAutofit fontScale="90000"/>
          </a:bodyPr>
          <a:lstStyle/>
          <a:p>
            <a:pPr>
              <a:defRPr/>
            </a:pPr>
            <a:r>
              <a:rPr lang="zh-TW" altLang="en-US" dirty="0" smtClean="0">
                <a:latin typeface="標楷體" panose="03000509000000000000" pitchFamily="65" charset="-120"/>
                <a:ea typeface="標楷體" panose="03000509000000000000" pitchFamily="65" charset="-120"/>
              </a:rPr>
              <a:t>漱口</a:t>
            </a:r>
            <a:r>
              <a:rPr lang="en-US" altLang="zh-TW" sz="33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復健口腔周圍的肌肉，增加吞嚥力</a:t>
            </a:r>
            <a:r>
              <a:rPr lang="en-US" altLang="zh-TW" sz="4000" dirty="0" smtClean="0">
                <a:latin typeface="標楷體" panose="03000509000000000000" pitchFamily="65" charset="-120"/>
                <a:ea typeface="標楷體" panose="03000509000000000000" pitchFamily="65" charset="-120"/>
              </a:rPr>
              <a:t/>
            </a:r>
            <a:br>
              <a:rPr lang="en-US" altLang="zh-TW" sz="4000" dirty="0" smtClean="0">
                <a:latin typeface="標楷體" panose="03000509000000000000" pitchFamily="65" charset="-120"/>
                <a:ea typeface="標楷體" panose="03000509000000000000" pitchFamily="65" charset="-120"/>
              </a:rPr>
            </a:br>
            <a:r>
              <a:rPr lang="zh-TW" altLang="en-US" sz="32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漱口有</a:t>
            </a:r>
            <a:r>
              <a:rPr lang="en-US" altLang="zh-TW" sz="2400" dirty="0" smtClean="0">
                <a:latin typeface="標楷體" panose="03000509000000000000" pitchFamily="65" charset="-120"/>
                <a:ea typeface="標楷體" panose="03000509000000000000" pitchFamily="65" charset="-120"/>
              </a:rPr>
              <a:t>3</a:t>
            </a:r>
            <a:r>
              <a:rPr lang="zh-TW" altLang="en-US" sz="2400" dirty="0" smtClean="0">
                <a:latin typeface="標楷體" panose="03000509000000000000" pitchFamily="65" charset="-120"/>
                <a:ea typeface="標楷體" panose="03000509000000000000" pitchFamily="65" charset="-120"/>
              </a:rPr>
              <a:t>種方法</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每天各實施</a:t>
            </a:r>
            <a:r>
              <a:rPr lang="en-US" altLang="zh-TW" sz="2400" dirty="0" smtClean="0">
                <a:latin typeface="標楷體" panose="03000509000000000000" pitchFamily="65" charset="-120"/>
                <a:ea typeface="標楷體" panose="03000509000000000000" pitchFamily="65" charset="-120"/>
              </a:rPr>
              <a:t>10</a:t>
            </a:r>
            <a:r>
              <a:rPr lang="zh-TW" altLang="en-US" sz="2400" dirty="0" smtClean="0">
                <a:latin typeface="標楷體" panose="03000509000000000000" pitchFamily="65" charset="-120"/>
                <a:ea typeface="標楷體" panose="03000509000000000000" pitchFamily="65" charset="-120"/>
              </a:rPr>
              <a:t>次</a:t>
            </a:r>
            <a:endParaRPr lang="zh-TW" altLang="en-US" sz="2400" dirty="0">
              <a:latin typeface="標楷體" panose="03000509000000000000" pitchFamily="65" charset="-120"/>
              <a:ea typeface="標楷體" panose="03000509000000000000" pitchFamily="65" charset="-120"/>
            </a:endParaRPr>
          </a:p>
        </p:txBody>
      </p:sp>
      <p:sp>
        <p:nvSpPr>
          <p:cNvPr id="3" name="文字方塊 2"/>
          <p:cNvSpPr txBox="1"/>
          <p:nvPr/>
        </p:nvSpPr>
        <p:spPr>
          <a:xfrm>
            <a:off x="480861" y="5359212"/>
            <a:ext cx="8437562" cy="107721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zh-TW" sz="3200" dirty="0">
                <a:latin typeface="標楷體" panose="03000509000000000000" pitchFamily="65" charset="-120"/>
                <a:ea typeface="標楷體" panose="03000509000000000000" pitchFamily="65" charset="-120"/>
              </a:rPr>
              <a:t>1-2</a:t>
            </a:r>
            <a:r>
              <a:rPr lang="zh-TW" altLang="en-US" sz="3200" dirty="0">
                <a:latin typeface="標楷體" panose="03000509000000000000" pitchFamily="65" charset="-120"/>
                <a:ea typeface="標楷體" panose="03000509000000000000" pitchFamily="65" charset="-120"/>
              </a:rPr>
              <a:t>項</a:t>
            </a:r>
            <a:r>
              <a:rPr lang="en-US" altLang="zh-TW" sz="3200" dirty="0">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漱口是緊閉嘴唇，臉頰肌肉的復健</a:t>
            </a:r>
            <a:r>
              <a:rPr lang="en-US" altLang="zh-TW" sz="3200" dirty="0">
                <a:latin typeface="標楷體" panose="03000509000000000000" pitchFamily="65" charset="-120"/>
                <a:ea typeface="標楷體" panose="03000509000000000000" pitchFamily="65" charset="-120"/>
              </a:rPr>
              <a:t>.</a:t>
            </a:r>
          </a:p>
          <a:p>
            <a:pPr>
              <a:defRPr/>
            </a:pPr>
            <a:r>
              <a:rPr lang="en-US" altLang="zh-TW" sz="3200" dirty="0">
                <a:latin typeface="標楷體" panose="03000509000000000000" pitchFamily="65" charset="-120"/>
                <a:ea typeface="標楷體" panose="03000509000000000000" pitchFamily="65" charset="-120"/>
              </a:rPr>
              <a:t>3</a:t>
            </a:r>
            <a:r>
              <a:rPr lang="zh-TW" altLang="en-US" sz="3200" dirty="0">
                <a:latin typeface="標楷體" panose="03000509000000000000" pitchFamily="65" charset="-120"/>
                <a:ea typeface="標楷體" panose="03000509000000000000" pitchFamily="65" charset="-120"/>
              </a:rPr>
              <a:t>項</a:t>
            </a:r>
            <a:r>
              <a:rPr lang="en-US"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清潔</a:t>
            </a:r>
            <a:r>
              <a:rPr lang="zh-TW" altLang="en-US" sz="3200" dirty="0" smtClean="0">
                <a:latin typeface="標楷體" panose="03000509000000000000" pitchFamily="65" charset="-120"/>
                <a:ea typeface="標楷體" panose="03000509000000000000" pitchFamily="65" charset="-120"/>
              </a:rPr>
              <a:t>喉嚨，不</a:t>
            </a:r>
            <a:r>
              <a:rPr lang="zh-TW" altLang="en-US" sz="3200" dirty="0">
                <a:latin typeface="標楷體" panose="03000509000000000000" pitchFamily="65" charset="-120"/>
                <a:ea typeface="標楷體" panose="03000509000000000000" pitchFamily="65" charset="-120"/>
              </a:rPr>
              <a:t>讓水進入</a:t>
            </a:r>
            <a:r>
              <a:rPr lang="zh-TW" altLang="en-US" sz="3200" dirty="0" smtClean="0">
                <a:latin typeface="標楷體" panose="03000509000000000000" pitchFamily="65" charset="-120"/>
                <a:ea typeface="標楷體" panose="03000509000000000000" pitchFamily="65" charset="-120"/>
              </a:rPr>
              <a:t>氣管</a:t>
            </a:r>
            <a:endParaRPr lang="zh-TW" altLang="en-US" sz="3200" dirty="0">
              <a:latin typeface="標楷體" panose="03000509000000000000" pitchFamily="65" charset="-120"/>
              <a:ea typeface="標楷體" panose="03000509000000000000" pitchFamily="65" charset="-120"/>
            </a:endParaRPr>
          </a:p>
        </p:txBody>
      </p:sp>
      <p:pic>
        <p:nvPicPr>
          <p:cNvPr id="13317" name="Picture 5" descr="「漱口圖片」的圖片搜尋結果"/>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1612" y="1769887"/>
            <a:ext cx="2629047" cy="3235784"/>
          </a:xfrm>
          <a:prstGeom prst="rect">
            <a:avLst/>
          </a:prstGeom>
          <a:extLst/>
        </p:spPr>
        <p:style>
          <a:lnRef idx="2">
            <a:schemeClr val="accent1"/>
          </a:lnRef>
          <a:fillRef idx="1">
            <a:schemeClr val="lt1"/>
          </a:fillRef>
          <a:effectRef idx="0">
            <a:schemeClr val="accent1"/>
          </a:effectRef>
          <a:fontRef idx="minor">
            <a:schemeClr val="dk1"/>
          </a:fontRef>
        </p:style>
      </p:pic>
      <p:pic>
        <p:nvPicPr>
          <p:cNvPr id="13321" name="Picture 9" descr="就醬的營養午餐"/>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33031" y="1799031"/>
            <a:ext cx="2664296" cy="3222068"/>
          </a:xfrm>
          <a:prstGeom prst="rect">
            <a:avLst/>
          </a:prstGeom>
          <a:extLst/>
        </p:spPr>
        <p:style>
          <a:lnRef idx="2">
            <a:schemeClr val="accent1"/>
          </a:lnRef>
          <a:fillRef idx="1">
            <a:schemeClr val="lt1"/>
          </a:fillRef>
          <a:effectRef idx="0">
            <a:schemeClr val="accent1"/>
          </a:effectRef>
          <a:fontRef idx="minor">
            <a:schemeClr val="dk1"/>
          </a:fontRef>
        </p:style>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764"/>
          <a:stretch/>
        </p:blipFill>
        <p:spPr bwMode="auto">
          <a:xfrm>
            <a:off x="1331640" y="1772816"/>
            <a:ext cx="2069926" cy="3232855"/>
          </a:xfrm>
          <a:prstGeom prst="rect">
            <a:avLst/>
          </a:prstGeom>
          <a:ln>
            <a:headEnd/>
            <a:tailEnd/>
          </a:ln>
          <a:extLst/>
        </p:spPr>
        <p:style>
          <a:lnRef idx="2">
            <a:schemeClr val="accent1"/>
          </a:lnRef>
          <a:fillRef idx="1">
            <a:schemeClr val="lt1"/>
          </a:fillRef>
          <a:effectRef idx="0">
            <a:schemeClr val="accent1"/>
          </a:effectRef>
          <a:fontRef idx="minor">
            <a:schemeClr val="dk1"/>
          </a:fontRef>
        </p:style>
      </p:pic>
      <p:sp>
        <p:nvSpPr>
          <p:cNvPr id="5" name="文字方塊 4"/>
          <p:cNvSpPr txBox="1"/>
          <p:nvPr/>
        </p:nvSpPr>
        <p:spPr>
          <a:xfrm>
            <a:off x="323527" y="1864285"/>
            <a:ext cx="800219" cy="304698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2200" b="1" dirty="0" smtClean="0">
                <a:latin typeface="標楷體" panose="03000509000000000000" pitchFamily="65" charset="-120"/>
                <a:ea typeface="標楷體" panose="03000509000000000000" pitchFamily="65" charset="-120"/>
              </a:rPr>
              <a:t>  </a:t>
            </a:r>
            <a:r>
              <a:rPr lang="zh-TW" altLang="en-US" sz="2400" b="1" dirty="0" smtClean="0">
                <a:latin typeface="標楷體" panose="03000509000000000000" pitchFamily="65" charset="-120"/>
                <a:ea typeface="標楷體" panose="03000509000000000000" pitchFamily="65" charset="-120"/>
              </a:rPr>
              <a:t>咕</a:t>
            </a:r>
            <a:endParaRPr lang="en-US" altLang="zh-TW" sz="2400" b="1" dirty="0" smtClean="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左</a:t>
            </a:r>
            <a:r>
              <a:rPr lang="zh-TW" altLang="en-US" sz="2400" b="1" dirty="0" smtClean="0">
                <a:latin typeface="標楷體" panose="03000509000000000000" pitchFamily="65" charset="-120"/>
                <a:ea typeface="標楷體" panose="03000509000000000000" pitchFamily="65" charset="-120"/>
              </a:rPr>
              <a:t>嚕</a:t>
            </a:r>
            <a:endParaRPr lang="en-US" altLang="zh-TW" sz="2400" b="1" dirty="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漱</a:t>
            </a:r>
            <a:r>
              <a:rPr lang="zh-TW" altLang="en-US" sz="2400" b="1" dirty="0" smtClean="0">
                <a:latin typeface="標楷體" panose="03000509000000000000" pitchFamily="65" charset="-120"/>
                <a:ea typeface="標楷體" panose="03000509000000000000" pitchFamily="65" charset="-120"/>
              </a:rPr>
              <a:t>咕</a:t>
            </a:r>
            <a:endParaRPr lang="en-US" altLang="zh-TW" sz="2400" b="1" dirty="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漱</a:t>
            </a:r>
            <a:r>
              <a:rPr lang="zh-TW" altLang="en-US" sz="2400" b="1" dirty="0" smtClean="0">
                <a:latin typeface="標楷體" panose="03000509000000000000" pitchFamily="65" charset="-120"/>
                <a:ea typeface="標楷體" panose="03000509000000000000" pitchFamily="65" charset="-120"/>
              </a:rPr>
              <a:t>嚕</a:t>
            </a:r>
            <a:endParaRPr lang="en-US" altLang="zh-TW" sz="2400" b="1" dirty="0" smtClean="0">
              <a:latin typeface="標楷體" panose="03000509000000000000" pitchFamily="65" charset="-120"/>
              <a:ea typeface="標楷體" panose="03000509000000000000" pitchFamily="65" charset="-120"/>
            </a:endParaRPr>
          </a:p>
          <a:p>
            <a:r>
              <a:rPr lang="zh-TW" altLang="en-US" sz="2400" b="1" dirty="0" smtClean="0">
                <a:latin typeface="標楷體" panose="03000509000000000000" pitchFamily="65" charset="-120"/>
                <a:ea typeface="標楷體" panose="03000509000000000000" pitchFamily="65" charset="-120"/>
              </a:rPr>
              <a:t>、、</a:t>
            </a:r>
            <a:endParaRPr lang="en-US" altLang="zh-TW" sz="2400" b="1" dirty="0" smtClean="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右吞</a:t>
            </a:r>
            <a:endParaRPr lang="en-US" altLang="zh-TW" sz="2400" b="1" dirty="0" smtClean="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漱下</a:t>
            </a:r>
            <a:endParaRPr lang="en-US" altLang="zh-TW" sz="2400" b="1" dirty="0" smtClean="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漱</a:t>
            </a:r>
            <a:r>
              <a:rPr lang="zh-TW" altLang="en-US" sz="2400" b="1" dirty="0" smtClean="0">
                <a:latin typeface="標楷體" panose="03000509000000000000" pitchFamily="65" charset="-120"/>
                <a:ea typeface="標楷體" panose="03000509000000000000" pitchFamily="65" charset="-120"/>
              </a:rPr>
              <a:t>口</a:t>
            </a:r>
            <a:endParaRPr lang="en-US" altLang="zh-TW" sz="2400" b="1"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270916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332656"/>
            <a:ext cx="8686800" cy="838200"/>
          </a:xfrm>
        </p:spPr>
        <p:txBody>
          <a:bodyPr>
            <a:normAutofit/>
          </a:bodyPr>
          <a:lstStyle/>
          <a:p>
            <a:pPr algn="ctr"/>
            <a:r>
              <a:rPr lang="zh-TW" altLang="en-US" sz="4400" dirty="0" smtClean="0">
                <a:solidFill>
                  <a:srgbClr val="C00000"/>
                </a:solidFill>
                <a:latin typeface="標楷體" pitchFamily="65" charset="-120"/>
                <a:ea typeface="標楷體" pitchFamily="65" charset="-120"/>
              </a:rPr>
              <a:t>長者的口腔照護</a:t>
            </a:r>
            <a:endParaRPr lang="zh-TW" altLang="en-US" sz="4400" dirty="0">
              <a:solidFill>
                <a:srgbClr val="C00000"/>
              </a:solidFill>
              <a:latin typeface="標楷體" pitchFamily="65" charset="-120"/>
              <a:ea typeface="標楷體" pitchFamily="65" charset="-120"/>
            </a:endParaRPr>
          </a:p>
        </p:txBody>
      </p:sp>
      <p:sp>
        <p:nvSpPr>
          <p:cNvPr id="4" name="內容版面配置區 3"/>
          <p:cNvSpPr>
            <a:spLocks noGrp="1"/>
          </p:cNvSpPr>
          <p:nvPr>
            <p:ph idx="1"/>
          </p:nvPr>
        </p:nvSpPr>
        <p:spPr>
          <a:xfrm>
            <a:off x="611560" y="1268760"/>
            <a:ext cx="7740352" cy="4525963"/>
          </a:xfrm>
        </p:spPr>
        <p:txBody>
          <a:bodyPr>
            <a:normAutofit/>
          </a:bodyPr>
          <a:lstStyle/>
          <a:p>
            <a:pPr>
              <a:lnSpc>
                <a:spcPts val="4000"/>
              </a:lnSpc>
              <a:buFont typeface="Wingdings" pitchFamily="2" charset="2"/>
              <a:buChar char="n"/>
            </a:pPr>
            <a:r>
              <a:rPr lang="zh-TW" altLang="en-US" sz="4000" dirty="0" smtClean="0">
                <a:solidFill>
                  <a:srgbClr val="0070C0"/>
                </a:solidFill>
                <a:latin typeface="標楷體" pitchFamily="65" charset="-120"/>
                <a:ea typeface="標楷體" pitchFamily="65" charset="-120"/>
              </a:rPr>
              <a:t>牙齒的清潔</a:t>
            </a:r>
            <a:r>
              <a:rPr lang="en-US" altLang="zh-TW" sz="40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刷牙</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單數毛牙刷</a:t>
            </a:r>
            <a:r>
              <a:rPr lang="en-US" altLang="zh-TW" sz="2800" dirty="0" smtClean="0">
                <a:latin typeface="標楷體" pitchFamily="65" charset="-120"/>
                <a:ea typeface="標楷體" pitchFamily="65" charset="-120"/>
              </a:rPr>
              <a:t>)</a:t>
            </a:r>
            <a:endParaRPr lang="en-US" altLang="zh-TW" sz="2800" dirty="0">
              <a:latin typeface="標楷體" pitchFamily="65" charset="-120"/>
              <a:ea typeface="標楷體" pitchFamily="65" charset="-120"/>
            </a:endParaRPr>
          </a:p>
          <a:p>
            <a:pPr marL="0" indent="0">
              <a:lnSpc>
                <a:spcPts val="4000"/>
              </a:lnSpc>
              <a:buNone/>
            </a:pPr>
            <a:r>
              <a:rPr lang="zh-TW" altLang="en-US" sz="2800" dirty="0" smtClean="0">
                <a:solidFill>
                  <a:schemeClr val="tx1"/>
                </a:solidFill>
                <a:latin typeface="標楷體" pitchFamily="65" charset="-120"/>
                <a:ea typeface="標楷體" pitchFamily="65" charset="-120"/>
              </a:rPr>
              <a:t>                  牙線</a:t>
            </a:r>
            <a:r>
              <a:rPr lang="en-US" altLang="zh-TW" sz="2400" dirty="0" smtClean="0">
                <a:solidFill>
                  <a:schemeClr val="tx1"/>
                </a:solidFill>
                <a:latin typeface="標楷體" pitchFamily="65" charset="-120"/>
                <a:ea typeface="標楷體" pitchFamily="65" charset="-120"/>
              </a:rPr>
              <a:t>(</a:t>
            </a:r>
            <a:r>
              <a:rPr lang="zh-TW" altLang="en-US" sz="2400" dirty="0" smtClean="0">
                <a:solidFill>
                  <a:srgbClr val="FF0000"/>
                </a:solidFill>
                <a:latin typeface="標楷體" pitchFamily="65" charset="-120"/>
                <a:ea typeface="標楷體" pitchFamily="65" charset="-120"/>
              </a:rPr>
              <a:t>牙間刷</a:t>
            </a:r>
            <a:r>
              <a:rPr lang="en-US" altLang="zh-TW" sz="2400" dirty="0" smtClean="0">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a:lnSpc>
                <a:spcPts val="4000"/>
              </a:lnSpc>
              <a:buFont typeface="Wingdings" pitchFamily="2" charset="2"/>
              <a:buChar char="n"/>
            </a:pPr>
            <a:r>
              <a:rPr lang="zh-TW" altLang="en-US" sz="4000" dirty="0" smtClean="0">
                <a:solidFill>
                  <a:srgbClr val="0070C0"/>
                </a:solidFill>
                <a:latin typeface="標楷體" pitchFamily="65" charset="-120"/>
                <a:ea typeface="標楷體" pitchFamily="65" charset="-120"/>
              </a:rPr>
              <a:t>口腔黏膜的清潔</a:t>
            </a:r>
            <a:r>
              <a:rPr lang="en-US" altLang="zh-TW" sz="4000" dirty="0" smtClean="0">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海棉棒</a:t>
            </a:r>
            <a:endParaRPr lang="en-US" altLang="zh-TW" sz="2800" dirty="0" smtClean="0">
              <a:latin typeface="標楷體" pitchFamily="65" charset="-120"/>
              <a:ea typeface="標楷體" pitchFamily="65" charset="-120"/>
            </a:endParaRPr>
          </a:p>
          <a:p>
            <a:pPr>
              <a:lnSpc>
                <a:spcPts val="4000"/>
              </a:lnSpc>
            </a:pPr>
            <a:r>
              <a:rPr lang="zh-TW" altLang="en-US" sz="4000" dirty="0" smtClean="0">
                <a:solidFill>
                  <a:srgbClr val="FF0000"/>
                </a:solidFill>
                <a:latin typeface="標楷體" pitchFamily="65" charset="-120"/>
                <a:ea typeface="標楷體" pitchFamily="65" charset="-120"/>
              </a:rPr>
              <a:t>舌頭的清潔</a:t>
            </a:r>
            <a:r>
              <a:rPr lang="en-US" altLang="zh-TW" sz="40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牙刷或舌苔刷刷舌苔</a:t>
            </a:r>
            <a:endParaRPr lang="en-US" altLang="zh-TW" sz="2800" dirty="0" smtClean="0">
              <a:solidFill>
                <a:srgbClr val="FF0000"/>
              </a:solidFill>
              <a:latin typeface="標楷體" pitchFamily="65" charset="-120"/>
              <a:ea typeface="標楷體" pitchFamily="65" charset="-120"/>
            </a:endParaRPr>
          </a:p>
          <a:p>
            <a:pPr>
              <a:lnSpc>
                <a:spcPts val="4000"/>
              </a:lnSpc>
              <a:buFont typeface="Wingdings" pitchFamily="2" charset="2"/>
              <a:buChar char="n"/>
            </a:pPr>
            <a:r>
              <a:rPr lang="zh-TW" altLang="en-US" sz="4000" dirty="0" smtClean="0">
                <a:solidFill>
                  <a:srgbClr val="0070C0"/>
                </a:solidFill>
                <a:latin typeface="標楷體" pitchFamily="65" charset="-120"/>
                <a:ea typeface="標楷體" pitchFamily="65" charset="-120"/>
              </a:rPr>
              <a:t>假牙的清潔</a:t>
            </a:r>
            <a:endParaRPr lang="en-US" altLang="zh-TW" sz="4000" dirty="0" smtClean="0">
              <a:solidFill>
                <a:srgbClr val="0070C0"/>
              </a:solidFill>
              <a:latin typeface="標楷體" pitchFamily="65" charset="-120"/>
              <a:ea typeface="標楷體" pitchFamily="65" charset="-120"/>
            </a:endParaRPr>
          </a:p>
          <a:p>
            <a:pPr>
              <a:lnSpc>
                <a:spcPts val="4000"/>
              </a:lnSpc>
              <a:buNone/>
            </a:pPr>
            <a:r>
              <a:rPr lang="zh-TW" altLang="en-US" dirty="0" smtClean="0">
                <a:solidFill>
                  <a:schemeClr val="tx1"/>
                </a:solidFill>
                <a:latin typeface="標楷體" pitchFamily="65" charset="-120"/>
                <a:ea typeface="標楷體" pitchFamily="65" charset="-120"/>
              </a:rPr>
              <a:t>   ◎假牙裝得好、健康向前跑</a:t>
            </a:r>
            <a:r>
              <a:rPr lang="en-US" altLang="zh-TW" dirty="0" smtClean="0">
                <a:solidFill>
                  <a:srgbClr val="FF0000"/>
                </a:solidFill>
                <a:latin typeface="標楷體" pitchFamily="65" charset="-120"/>
                <a:ea typeface="標楷體" pitchFamily="65" charset="-120"/>
              </a:rPr>
              <a:t>.</a:t>
            </a:r>
            <a:r>
              <a:rPr lang="zh-TW" altLang="en-US" dirty="0" smtClean="0">
                <a:solidFill>
                  <a:srgbClr val="FF0000"/>
                </a:solidFill>
                <a:latin typeface="標楷體" pitchFamily="65" charset="-120"/>
                <a:ea typeface="標楷體" pitchFamily="65" charset="-120"/>
              </a:rPr>
              <a:t>  </a:t>
            </a:r>
            <a:endParaRPr lang="zh-TW" altLang="en-US" dirty="0">
              <a:solidFill>
                <a:srgbClr val="FF0000"/>
              </a:solidFill>
              <a:latin typeface="標楷體" pitchFamily="65" charset="-120"/>
              <a:ea typeface="標楷體" pitchFamily="65" charset="-120"/>
            </a:endParaRPr>
          </a:p>
        </p:txBody>
      </p:sp>
      <p:sp>
        <p:nvSpPr>
          <p:cNvPr id="2" name="投影片編號版面配置區 1"/>
          <p:cNvSpPr>
            <a:spLocks noGrp="1"/>
          </p:cNvSpPr>
          <p:nvPr>
            <p:ph type="sldNum" sz="quarter" idx="12"/>
          </p:nvPr>
        </p:nvSpPr>
        <p:spPr/>
        <p:txBody>
          <a:bodyPr/>
          <a:lstStyle/>
          <a:p>
            <a:fld id="{153A2E19-AF0B-4D98-8194-7BEC73F50611}" type="slidenum">
              <a:rPr lang="zh-TW" altLang="en-US" smtClean="0"/>
              <a:pPr/>
              <a:t>53</a:t>
            </a:fld>
            <a:endParaRPr lang="zh-TW" altLang="en-US"/>
          </a:p>
        </p:txBody>
      </p:sp>
      <p:pic>
        <p:nvPicPr>
          <p:cNvPr id="129028" name="Picture 4" descr="http://ec1img.pchome.com.tw/pic/v1/data/item/201305/D/A/A/L/0/O/DAAL0O-A76038309000_518b6ed9997f5"/>
          <p:cNvPicPr>
            <a:picLocks noChangeAspect="1" noChangeArrowheads="1"/>
          </p:cNvPicPr>
          <p:nvPr/>
        </p:nvPicPr>
        <p:blipFill>
          <a:blip r:embed="rId2" cstate="print"/>
          <a:srcRect l="8400" t="18900" r="49601" b="3401"/>
          <a:stretch>
            <a:fillRect/>
          </a:stretch>
        </p:blipFill>
        <p:spPr bwMode="auto">
          <a:xfrm>
            <a:off x="7736025" y="571095"/>
            <a:ext cx="1440160" cy="2664296"/>
          </a:xfrm>
          <a:prstGeom prst="rect">
            <a:avLst/>
          </a:prstGeom>
          <a:noFill/>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437" y="3821547"/>
            <a:ext cx="3103563" cy="72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201" y="5018300"/>
            <a:ext cx="19081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181" y="1903243"/>
            <a:ext cx="1018166" cy="113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783" y="4960357"/>
            <a:ext cx="259715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291" t="23910" r="5462" b="8850"/>
          <a:stretch/>
        </p:blipFill>
        <p:spPr bwMode="auto">
          <a:xfrm>
            <a:off x="5711687" y="4878727"/>
            <a:ext cx="2957536" cy="153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8225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7"/>
            <a:ext cx="7886700" cy="1039604"/>
          </a:xfrm>
        </p:spPr>
        <p:txBody>
          <a:bodyPr/>
          <a:lstStyle/>
          <a:p>
            <a:r>
              <a:rPr lang="zh-TW" altLang="en-US" dirty="0">
                <a:latin typeface="標楷體" panose="03000509000000000000" pitchFamily="65" charset="-120"/>
                <a:ea typeface="標楷體" panose="03000509000000000000" pitchFamily="65" charset="-120"/>
              </a:rPr>
              <a:t>自然</a:t>
            </a:r>
            <a:r>
              <a:rPr lang="zh-TW" altLang="en-US" dirty="0" smtClean="0">
                <a:latin typeface="標楷體" panose="03000509000000000000" pitchFamily="65" charset="-120"/>
                <a:ea typeface="標楷體" panose="03000509000000000000" pitchFamily="65" charset="-120"/>
              </a:rPr>
              <a:t>牙的</a:t>
            </a:r>
            <a:r>
              <a:rPr lang="zh-TW" altLang="en-US" dirty="0">
                <a:latin typeface="標楷體" panose="03000509000000000000" pitchFamily="65" charset="-120"/>
                <a:ea typeface="標楷體" panose="03000509000000000000" pitchFamily="65" charset="-120"/>
              </a:rPr>
              <a:t>清潔照</a:t>
            </a:r>
            <a:r>
              <a:rPr lang="zh-TW" altLang="en-US" dirty="0" smtClean="0">
                <a:latin typeface="標楷體" panose="03000509000000000000" pitchFamily="65" charset="-120"/>
                <a:ea typeface="標楷體" panose="03000509000000000000" pitchFamily="65" charset="-120"/>
              </a:rPr>
              <a:t>護原則</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72531" y="1192350"/>
            <a:ext cx="8265588" cy="4160700"/>
          </a:xfrm>
        </p:spPr>
        <p:txBody>
          <a:bodyPr>
            <a:noAutofit/>
          </a:bodyPr>
          <a:lstStyle/>
          <a:p>
            <a:pPr marL="514350" indent="-514350">
              <a:buFont typeface="+mj-lt"/>
              <a:buAutoNum type="arabicPeriod"/>
            </a:pPr>
            <a:r>
              <a:rPr lang="zh-TW" altLang="en-US" dirty="0" smtClean="0">
                <a:latin typeface="標楷體" panose="03000509000000000000" pitchFamily="65" charset="-120"/>
                <a:ea typeface="標楷體" panose="03000509000000000000" pitchFamily="65" charset="-120"/>
              </a:rPr>
              <a:t>只要有自然牙就要用牙刷刷牙</a:t>
            </a:r>
            <a:endParaRPr lang="en-US" altLang="zh-TW"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smtClean="0">
                <a:latin typeface="標楷體" panose="03000509000000000000" pitchFamily="65" charset="-120"/>
                <a:ea typeface="標楷體" panose="03000509000000000000" pitchFamily="65" charset="-120"/>
              </a:rPr>
              <a:t>無牙區或軟組織用</a:t>
            </a:r>
            <a:r>
              <a:rPr lang="zh-TW" altLang="en-US" b="1" dirty="0" smtClean="0">
                <a:latin typeface="標楷體" panose="03000509000000000000" pitchFamily="65" charset="-120"/>
                <a:ea typeface="標楷體" panose="03000509000000000000" pitchFamily="65" charset="-120"/>
              </a:rPr>
              <a:t>海綿棒或紗布</a:t>
            </a:r>
            <a:r>
              <a:rPr lang="zh-TW" altLang="en-US" dirty="0" smtClean="0">
                <a:latin typeface="標楷體" panose="03000509000000000000" pitchFamily="65" charset="-120"/>
                <a:ea typeface="標楷體" panose="03000509000000000000" pitchFamily="65" charset="-120"/>
              </a:rPr>
              <a:t>清潔</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smtClean="0">
                <a:latin typeface="標楷體" panose="03000509000000000000" pitchFamily="65" charset="-120"/>
                <a:ea typeface="標楷體" panose="03000509000000000000" pitchFamily="65" charset="-120"/>
              </a:rPr>
              <a:t>使用</a:t>
            </a:r>
            <a:r>
              <a:rPr lang="zh-TW" altLang="en-US" dirty="0">
                <a:latin typeface="標楷體" panose="03000509000000000000" pitchFamily="65" charset="-120"/>
                <a:ea typeface="標楷體" panose="03000509000000000000" pitchFamily="65" charset="-120"/>
              </a:rPr>
              <a:t>氟</a:t>
            </a:r>
            <a:r>
              <a:rPr lang="zh-TW" altLang="en-US" dirty="0" smtClean="0">
                <a:latin typeface="標楷體" panose="03000509000000000000" pitchFamily="65" charset="-120"/>
                <a:ea typeface="標楷體" panose="03000509000000000000" pitchFamily="65" charset="-120"/>
              </a:rPr>
              <a:t>含量</a:t>
            </a:r>
            <a:r>
              <a:rPr lang="en-US" altLang="zh-TW" b="1" dirty="0" smtClean="0">
                <a:latin typeface="標楷體" panose="03000509000000000000" pitchFamily="65" charset="-120"/>
                <a:ea typeface="標楷體" panose="03000509000000000000" pitchFamily="65" charset="-120"/>
              </a:rPr>
              <a:t>1000ppm</a:t>
            </a:r>
            <a:r>
              <a:rPr lang="zh-TW" altLang="en-US" dirty="0" smtClean="0">
                <a:latin typeface="標楷體" panose="03000509000000000000" pitchFamily="65" charset="-120"/>
                <a:ea typeface="標楷體" panose="03000509000000000000" pitchFamily="65" charset="-120"/>
              </a:rPr>
              <a:t>以上的</a:t>
            </a:r>
            <a:r>
              <a:rPr lang="zh-TW" altLang="en-US" dirty="0" smtClean="0">
                <a:solidFill>
                  <a:srgbClr val="FF0000"/>
                </a:solidFill>
                <a:latin typeface="標楷體" panose="03000509000000000000" pitchFamily="65" charset="-120"/>
                <a:ea typeface="標楷體" panose="03000509000000000000" pitchFamily="65" charset="-120"/>
              </a:rPr>
              <a:t>含氟牙膏</a:t>
            </a:r>
            <a:endParaRPr lang="en-US" altLang="zh-TW" dirty="0" smtClean="0">
              <a:solidFill>
                <a:srgbClr val="FF0000"/>
              </a:solidFill>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smtClean="0">
                <a:latin typeface="標楷體" panose="03000509000000000000" pitchFamily="65" charset="-120"/>
                <a:ea typeface="標楷體" panose="03000509000000000000" pitchFamily="65" charset="-120"/>
              </a:rPr>
              <a:t>使用牙間刷、牙線</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棒</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清潔齒縫</a:t>
            </a:r>
            <a:r>
              <a:rPr lang="en-US" altLang="zh-TW" dirty="0" smtClean="0">
                <a:latin typeface="標楷體" panose="03000509000000000000" pitchFamily="65" charset="-120"/>
                <a:ea typeface="標楷體" panose="03000509000000000000" pitchFamily="65" charset="-120"/>
              </a:rPr>
              <a:t>.</a:t>
            </a:r>
          </a:p>
          <a:p>
            <a:pPr marL="514350" indent="-514350">
              <a:buFont typeface="+mj-lt"/>
              <a:buAutoNum type="arabicPeriod"/>
            </a:pPr>
            <a:r>
              <a:rPr lang="zh-TW" altLang="en-US" b="1" dirty="0" smtClean="0">
                <a:solidFill>
                  <a:srgbClr val="FF0000"/>
                </a:solidFill>
                <a:latin typeface="標楷體" panose="03000509000000000000" pitchFamily="65" charset="-120"/>
                <a:ea typeface="標楷體" panose="03000509000000000000" pitchFamily="65" charset="-120"/>
              </a:rPr>
              <a:t>睡前</a:t>
            </a:r>
            <a:r>
              <a:rPr lang="zh-TW" altLang="en-US" dirty="0" smtClean="0">
                <a:latin typeface="標楷體" panose="03000509000000000000" pitchFamily="65" charset="-120"/>
                <a:ea typeface="標楷體" panose="03000509000000000000" pitchFamily="65" charset="-120"/>
              </a:rPr>
              <a:t>最後一次潔牙最重要</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smtClean="0">
                <a:solidFill>
                  <a:srgbClr val="FF0000"/>
                </a:solidFill>
                <a:latin typeface="標楷體" panose="03000509000000000000" pitchFamily="65" charset="-120"/>
                <a:ea typeface="標楷體" panose="03000509000000000000" pitchFamily="65" charset="-120"/>
              </a:rPr>
              <a:t>每</a:t>
            </a:r>
            <a:r>
              <a:rPr lang="zh-TW" altLang="en-US" b="1" dirty="0" smtClean="0">
                <a:solidFill>
                  <a:srgbClr val="FF0000"/>
                </a:solidFill>
                <a:latin typeface="標楷體" panose="03000509000000000000" pitchFamily="65" charset="-120"/>
                <a:ea typeface="標楷體" panose="03000509000000000000" pitchFamily="65" charset="-120"/>
              </a:rPr>
              <a:t>六個月</a:t>
            </a:r>
            <a:r>
              <a:rPr lang="zh-TW" altLang="en-US" dirty="0" smtClean="0">
                <a:latin typeface="標楷體" panose="03000509000000000000" pitchFamily="65" charset="-120"/>
                <a:ea typeface="標楷體" panose="03000509000000000000" pitchFamily="65" charset="-120"/>
              </a:rPr>
              <a:t>定期</a:t>
            </a:r>
            <a:r>
              <a:rPr lang="zh-TW" altLang="en-US" dirty="0">
                <a:latin typeface="標楷體" panose="03000509000000000000" pitchFamily="65" charset="-120"/>
                <a:ea typeface="標楷體" panose="03000509000000000000" pitchFamily="65" charset="-120"/>
              </a:rPr>
              <a:t>至</a:t>
            </a:r>
            <a:r>
              <a:rPr lang="zh-TW" altLang="en-US" dirty="0" smtClean="0">
                <a:latin typeface="標楷體" panose="03000509000000000000" pitchFamily="65" charset="-120"/>
                <a:ea typeface="標楷體" panose="03000509000000000000" pitchFamily="65" charset="-120"/>
              </a:rPr>
              <a:t>牙科診所檢查</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a:latin typeface="標楷體" panose="03000509000000000000" pitchFamily="65" charset="-120"/>
                <a:ea typeface="標楷體" panose="03000509000000000000" pitchFamily="65" charset="-120"/>
              </a:rPr>
              <a:t>若有</a:t>
            </a:r>
            <a:r>
              <a:rPr lang="zh-TW" altLang="en-US" dirty="0">
                <a:solidFill>
                  <a:srgbClr val="FF0000"/>
                </a:solidFill>
                <a:latin typeface="標楷體" panose="03000509000000000000" pitchFamily="65" charset="-120"/>
                <a:ea typeface="標楷體" panose="03000509000000000000" pitchFamily="65" charset="-120"/>
              </a:rPr>
              <a:t>口</a:t>
            </a:r>
            <a:r>
              <a:rPr lang="zh-TW" altLang="en-US" dirty="0" smtClean="0">
                <a:solidFill>
                  <a:srgbClr val="FF0000"/>
                </a:solidFill>
                <a:latin typeface="標楷體" panose="03000509000000000000" pitchFamily="65" charset="-120"/>
                <a:ea typeface="標楷體" panose="03000509000000000000" pitchFamily="65" charset="-120"/>
              </a:rPr>
              <a:t>乾症</a:t>
            </a:r>
            <a:r>
              <a:rPr lang="zh-TW" altLang="en-US" dirty="0" smtClean="0">
                <a:latin typeface="標楷體" panose="03000509000000000000" pitchFamily="65" charset="-120"/>
                <a:ea typeface="標楷體" panose="03000509000000000000" pitchFamily="65" charset="-120"/>
              </a:rPr>
              <a:t>可以使用</a:t>
            </a:r>
            <a:r>
              <a:rPr lang="zh-TW" altLang="en-US" b="1" dirty="0" smtClean="0">
                <a:solidFill>
                  <a:srgbClr val="FF0000"/>
                </a:solidFill>
                <a:latin typeface="標楷體" panose="03000509000000000000" pitchFamily="65" charset="-120"/>
                <a:ea typeface="標楷體" panose="03000509000000000000" pitchFamily="65" charset="-120"/>
              </a:rPr>
              <a:t>保濕劑滋潤口腔  </a:t>
            </a:r>
            <a:endParaRPr lang="en-US" altLang="zh-TW" b="1" dirty="0" smtClean="0">
              <a:latin typeface="標楷體" panose="03000509000000000000" pitchFamily="65" charset="-120"/>
              <a:ea typeface="標楷體" panose="03000509000000000000" pitchFamily="65" charset="-120"/>
            </a:endParaRPr>
          </a:p>
          <a:p>
            <a:pPr marL="0" indent="0">
              <a:buNone/>
            </a:pPr>
            <a:r>
              <a:rPr lang="zh-TW" altLang="en-US" b="1" dirty="0">
                <a:solidFill>
                  <a:srgbClr val="FF0000"/>
                </a:solidFill>
                <a:latin typeface="標楷體" panose="03000509000000000000" pitchFamily="65" charset="-120"/>
                <a:ea typeface="標楷體" panose="03000509000000000000" pitchFamily="65" charset="-120"/>
              </a:rPr>
              <a:t> </a:t>
            </a:r>
            <a:r>
              <a:rPr lang="zh-TW" altLang="en-US" b="1" dirty="0" smtClean="0">
                <a:solidFill>
                  <a:srgbClr val="FF0000"/>
                </a:solidFill>
                <a:latin typeface="標楷體" panose="03000509000000000000" pitchFamily="65" charset="-120"/>
                <a:ea typeface="標楷體" panose="03000509000000000000" pitchFamily="65" charset="-120"/>
              </a:rPr>
              <a:t>    </a:t>
            </a:r>
            <a:endParaRPr lang="zh-TW" altLang="en-US" b="1"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095370E7-ECF1-4574-B7AA-09F81203D914}" type="slidenum">
              <a:rPr lang="zh-TW" altLang="en-US" smtClean="0"/>
              <a:pPr/>
              <a:t>54</a:t>
            </a:fld>
            <a:endParaRPr lang="zh-TW" altLang="en-US" dirty="0"/>
          </a:p>
        </p:txBody>
      </p:sp>
      <p:sp>
        <p:nvSpPr>
          <p:cNvPr id="6" name="文字方塊 5"/>
          <p:cNvSpPr txBox="1"/>
          <p:nvPr/>
        </p:nvSpPr>
        <p:spPr>
          <a:xfrm>
            <a:off x="685800" y="5597664"/>
            <a:ext cx="7981950"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2200" dirty="0" smtClean="0">
                <a:latin typeface="標楷體" panose="03000509000000000000" pitchFamily="65" charset="-120"/>
                <a:ea typeface="標楷體" panose="03000509000000000000" pitchFamily="65" charset="-120"/>
              </a:rPr>
              <a:t>口乾症我檢查表</a:t>
            </a:r>
            <a:r>
              <a:rPr lang="zh-TW" altLang="en-US" sz="2200" dirty="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輕度</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口臭</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喉嚨易乾燥</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聲音沙啞、嘴巴苦澀。</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*重</a:t>
            </a:r>
            <a:r>
              <a:rPr lang="zh-TW" altLang="en-US" sz="2200" dirty="0">
                <a:latin typeface="標楷體" panose="03000509000000000000" pitchFamily="65" charset="-120"/>
                <a:ea typeface="標楷體" panose="03000509000000000000" pitchFamily="65" charset="-120"/>
              </a:rPr>
              <a:t>度</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咀嚼吞嚥</a:t>
            </a:r>
            <a:r>
              <a:rPr lang="zh-TW" altLang="en-US" sz="2200" dirty="0" smtClean="0">
                <a:latin typeface="標楷體" panose="03000509000000000000" pitchFamily="65" charset="-120"/>
                <a:ea typeface="標楷體" panose="03000509000000000000" pitchFamily="65" charset="-120"/>
              </a:rPr>
              <a:t>困難</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唇舌易裂</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味覺降低發音</a:t>
            </a:r>
            <a:r>
              <a:rPr lang="zh-TW" altLang="en-US" sz="2200" dirty="0">
                <a:latin typeface="標楷體" panose="03000509000000000000" pitchFamily="65" charset="-120"/>
                <a:ea typeface="標楷體" panose="03000509000000000000" pitchFamily="65" charset="-120"/>
              </a:rPr>
              <a:t>困難</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嗆咳</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潰瘍</a:t>
            </a:r>
            <a:r>
              <a:rPr lang="en-US" altLang="zh-TW" sz="2200" dirty="0" smtClean="0">
                <a:latin typeface="標楷體" panose="03000509000000000000" pitchFamily="65" charset="-120"/>
                <a:ea typeface="標楷體" panose="03000509000000000000" pitchFamily="65" charset="-120"/>
              </a:rPr>
              <a:t>.</a:t>
            </a:r>
            <a:endParaRPr lang="zh-TW" altLang="en-US" sz="2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60170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68858" y="260648"/>
            <a:ext cx="8229600" cy="936104"/>
          </a:xfrm>
        </p:spPr>
        <p:txBody>
          <a:bodyPr>
            <a:normAutofit/>
          </a:bodyPr>
          <a:lstStyle/>
          <a:p>
            <a:r>
              <a:rPr lang="zh-TW" altLang="en-US" sz="4800" dirty="0" smtClean="0">
                <a:latin typeface="標楷體" panose="03000509000000000000" pitchFamily="65" charset="-120"/>
                <a:ea typeface="標楷體" panose="03000509000000000000" pitchFamily="65" charset="-120"/>
              </a:rPr>
              <a:t>保濕劑</a:t>
            </a:r>
            <a:r>
              <a:rPr lang="en-US" altLang="zh-TW" sz="4800" dirty="0" smtClean="0">
                <a:latin typeface="標楷體" panose="03000509000000000000" pitchFamily="65" charset="-120"/>
                <a:ea typeface="標楷體" panose="03000509000000000000" pitchFamily="65" charset="-120"/>
              </a:rPr>
              <a:t>-</a:t>
            </a:r>
            <a:r>
              <a:rPr lang="ja-JP" altLang="en-US" sz="4800" dirty="0">
                <a:latin typeface="標楷體" panose="03000509000000000000" pitchFamily="65" charset="-120"/>
                <a:ea typeface="標楷體" panose="03000509000000000000" pitchFamily="65" charset="-120"/>
              </a:rPr>
              <a:t>「改善</a:t>
            </a:r>
            <a:r>
              <a:rPr lang="ja-JP" altLang="en-US" sz="4800" dirty="0" smtClean="0">
                <a:latin typeface="標楷體" panose="03000509000000000000" pitchFamily="65" charset="-120"/>
                <a:ea typeface="標楷體" panose="03000509000000000000" pitchFamily="65" charset="-120"/>
              </a:rPr>
              <a:t>乾燥」</a:t>
            </a:r>
            <a:endParaRPr lang="zh-TW" altLang="en-US" sz="4800" dirty="0">
              <a:latin typeface="標楷體" panose="03000509000000000000" pitchFamily="65" charset="-120"/>
              <a:ea typeface="標楷體" panose="03000509000000000000" pitchFamily="65" charset="-120"/>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3183"/>
          <a:stretch/>
        </p:blipFill>
        <p:spPr bwMode="auto">
          <a:xfrm>
            <a:off x="2705303" y="4293096"/>
            <a:ext cx="6210098" cy="1390890"/>
          </a:xfrm>
          <a:prstGeom prst="rect">
            <a:avLst/>
          </a:prstGeom>
          <a:ln/>
        </p:spPr>
        <p:style>
          <a:lnRef idx="2">
            <a:schemeClr val="accent2"/>
          </a:lnRef>
          <a:fillRef idx="1">
            <a:schemeClr val="lt1"/>
          </a:fillRef>
          <a:effectRef idx="0">
            <a:schemeClr val="accent2"/>
          </a:effectRef>
          <a:fontRef idx="minor">
            <a:schemeClr val="dk1"/>
          </a:fontRef>
        </p:style>
      </p:pic>
      <p:sp>
        <p:nvSpPr>
          <p:cNvPr id="5" name="投影片編號版面配置區 4"/>
          <p:cNvSpPr>
            <a:spLocks noGrp="1"/>
          </p:cNvSpPr>
          <p:nvPr>
            <p:ph type="sldNum" sz="quarter" idx="12"/>
          </p:nvPr>
        </p:nvSpPr>
        <p:spPr/>
        <p:txBody>
          <a:bodyPr/>
          <a:lstStyle/>
          <a:p>
            <a:fld id="{095370E7-ECF1-4574-B7AA-09F81203D914}" type="slidenum">
              <a:rPr lang="zh-TW" altLang="en-US" smtClean="0"/>
              <a:pPr/>
              <a:t>55</a:t>
            </a:fld>
            <a:endParaRPr lang="zh-TW" altLang="en-US" dirty="0"/>
          </a:p>
        </p:txBody>
      </p:sp>
      <p:sp>
        <p:nvSpPr>
          <p:cNvPr id="6" name="矩形 5"/>
          <p:cNvSpPr/>
          <p:nvPr/>
        </p:nvSpPr>
        <p:spPr>
          <a:xfrm>
            <a:off x="199190" y="2751963"/>
            <a:ext cx="1301901" cy="682238"/>
          </a:xfrm>
          <a:prstGeom prst="rect">
            <a:avLst/>
          </a:prstGeom>
        </p:spPr>
        <p:txBody>
          <a:bodyPr wrap="square">
            <a:spAutoFit/>
          </a:bodyPr>
          <a:lstStyle/>
          <a:p>
            <a:pPr lvl="0" defTabSz="914400">
              <a:lnSpc>
                <a:spcPts val="1800"/>
              </a:lnSpc>
              <a:spcBef>
                <a:spcPts val="1000"/>
              </a:spcBef>
            </a:pPr>
            <a:r>
              <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保濕</a:t>
            </a:r>
            <a:endPar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0" defTabSz="914400">
              <a:lnSpc>
                <a:spcPts val="1800"/>
              </a:lnSpc>
              <a:spcBef>
                <a:spcPts val="1000"/>
              </a:spcBef>
            </a:pP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漱口液</a:t>
            </a:r>
            <a:endPar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121" y="2305049"/>
            <a:ext cx="2012855" cy="1617747"/>
          </a:xfrm>
          <a:prstGeom prst="rect">
            <a:avLst/>
          </a:prstGeom>
          <a:ln/>
        </p:spPr>
        <p:style>
          <a:lnRef idx="2">
            <a:schemeClr val="accent2"/>
          </a:lnRef>
          <a:fillRef idx="1">
            <a:schemeClr val="lt1"/>
          </a:fillRef>
          <a:effectRef idx="0">
            <a:schemeClr val="accent2"/>
          </a:effectRef>
          <a:fontRef idx="minor">
            <a:schemeClr val="dk1"/>
          </a:fontRef>
        </p:style>
      </p:pic>
      <p:sp>
        <p:nvSpPr>
          <p:cNvPr id="8" name="文字方塊 7"/>
          <p:cNvSpPr txBox="1"/>
          <p:nvPr/>
        </p:nvSpPr>
        <p:spPr>
          <a:xfrm>
            <a:off x="7501388" y="2238105"/>
            <a:ext cx="1031051" cy="697820"/>
          </a:xfrm>
          <a:prstGeom prst="rect">
            <a:avLst/>
          </a:prstGeom>
          <a:noFill/>
        </p:spPr>
        <p:txBody>
          <a:bodyPr wrap="none" rtlCol="0">
            <a:spAutoFit/>
          </a:bodyPr>
          <a:lstStyle/>
          <a:p>
            <a:pPr lvl="0" algn="ctr" defTabSz="914400">
              <a:lnSpc>
                <a:spcPts val="1800"/>
              </a:lnSpc>
              <a:spcBef>
                <a:spcPts val="1000"/>
              </a:spcBef>
            </a:pPr>
            <a:r>
              <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凝膠</a:t>
            </a:r>
            <a:endPar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ctr" defTabSz="914400">
              <a:lnSpc>
                <a:spcPts val="1800"/>
              </a:lnSpc>
              <a:spcBef>
                <a:spcPts val="1000"/>
              </a:spcBef>
            </a:pP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噴霧</a:t>
            </a:r>
            <a:endPar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616" y="2292139"/>
            <a:ext cx="1948070" cy="1617748"/>
          </a:xfrm>
          <a:prstGeom prst="rect">
            <a:avLst/>
          </a:prstGeom>
          <a:ln/>
        </p:spPr>
        <p:style>
          <a:lnRef idx="2">
            <a:schemeClr val="accent2"/>
          </a:lnRef>
          <a:fillRef idx="1">
            <a:schemeClr val="lt1"/>
          </a:fillRef>
          <a:effectRef idx="0">
            <a:schemeClr val="accent2"/>
          </a:effectRef>
          <a:fontRef idx="minor">
            <a:schemeClr val="dk1"/>
          </a:fontRef>
        </p:style>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619" y="4293096"/>
            <a:ext cx="1782177" cy="1358348"/>
          </a:xfrm>
          <a:prstGeom prst="rect">
            <a:avLst/>
          </a:prstGeom>
          <a:ln/>
        </p:spPr>
        <p:style>
          <a:lnRef idx="2">
            <a:schemeClr val="accent2"/>
          </a:lnRef>
          <a:fillRef idx="1">
            <a:schemeClr val="lt1"/>
          </a:fillRef>
          <a:effectRef idx="0">
            <a:schemeClr val="accent2"/>
          </a:effectRef>
          <a:fontRef idx="minor">
            <a:schemeClr val="dk1"/>
          </a:fontRef>
        </p:style>
      </p:pic>
      <p:sp>
        <p:nvSpPr>
          <p:cNvPr id="13" name="左-右雙向箭號 12"/>
          <p:cNvSpPr/>
          <p:nvPr/>
        </p:nvSpPr>
        <p:spPr>
          <a:xfrm>
            <a:off x="4092637" y="2858697"/>
            <a:ext cx="102270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流程圖: 程序 9"/>
          <p:cNvSpPr/>
          <p:nvPr/>
        </p:nvSpPr>
        <p:spPr>
          <a:xfrm>
            <a:off x="2705302" y="2826025"/>
            <a:ext cx="539442" cy="75537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程序 10"/>
          <p:cNvSpPr/>
          <p:nvPr/>
        </p:nvSpPr>
        <p:spPr>
          <a:xfrm>
            <a:off x="6763578" y="3053442"/>
            <a:ext cx="248530" cy="68802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程序 11"/>
          <p:cNvSpPr/>
          <p:nvPr/>
        </p:nvSpPr>
        <p:spPr>
          <a:xfrm>
            <a:off x="1646428" y="4885085"/>
            <a:ext cx="329311" cy="53008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742620" y="5751443"/>
            <a:ext cx="4173212" cy="461665"/>
          </a:xfrm>
          <a:prstGeom prst="rect">
            <a:avLst/>
          </a:prstGeom>
        </p:spPr>
        <p:txBody>
          <a:bodyPr wrap="square">
            <a:spAutoFit/>
          </a:bodyPr>
          <a:lstStyle/>
          <a:p>
            <a:r>
              <a:rPr lang="en-US" altLang="zh-TW" sz="2400" b="1" dirty="0" smtClean="0">
                <a:solidFill>
                  <a:srgbClr val="FF0000"/>
                </a:solidFill>
                <a:latin typeface="標楷體" panose="03000509000000000000" pitchFamily="65" charset="-120"/>
                <a:ea typeface="標楷體" panose="03000509000000000000" pitchFamily="65" charset="-120"/>
              </a:rPr>
              <a:t>3.</a:t>
            </a:r>
            <a:r>
              <a:rPr lang="zh-TW" altLang="en-US" sz="2400" b="1" dirty="0" smtClean="0">
                <a:solidFill>
                  <a:srgbClr val="FF0000"/>
                </a:solidFill>
                <a:latin typeface="標楷體" panose="03000509000000000000" pitchFamily="65" charset="-120"/>
                <a:ea typeface="標楷體" panose="03000509000000000000" pitchFamily="65" charset="-120"/>
              </a:rPr>
              <a:t>口腔滋潤凝膠</a:t>
            </a:r>
            <a:r>
              <a:rPr lang="en-US" altLang="zh-TW" sz="2400" b="1" dirty="0" smtClean="0">
                <a:solidFill>
                  <a:srgbClr val="FF0000"/>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海棉棒使用</a:t>
            </a:r>
            <a:endParaRPr lang="zh-TW" altLang="en-US" sz="2400" b="1" dirty="0">
              <a:solidFill>
                <a:srgbClr val="FF0000"/>
              </a:solidFill>
              <a:latin typeface="標楷體" panose="03000509000000000000" pitchFamily="65" charset="-120"/>
              <a:ea typeface="標楷體" panose="03000509000000000000" pitchFamily="65" charset="-120"/>
            </a:endParaRPr>
          </a:p>
        </p:txBody>
      </p:sp>
      <p:sp>
        <p:nvSpPr>
          <p:cNvPr id="15" name="矩形 14"/>
          <p:cNvSpPr/>
          <p:nvPr/>
        </p:nvSpPr>
        <p:spPr>
          <a:xfrm>
            <a:off x="147220" y="1301900"/>
            <a:ext cx="8913535"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甘油</a:t>
            </a:r>
            <a:r>
              <a:rPr lang="zh-TW" altLang="en-US" dirty="0">
                <a:latin typeface="標楷體" panose="03000509000000000000" pitchFamily="65" charset="-120"/>
                <a:ea typeface="標楷體" panose="03000509000000000000" pitchFamily="65" charset="-120"/>
              </a:rPr>
              <a:t>葡糖苷（保濕、抗氧化</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茶樹萃取</a:t>
            </a:r>
            <a:r>
              <a:rPr lang="zh-TW" altLang="en-US" dirty="0">
                <a:latin typeface="標楷體" panose="03000509000000000000" pitchFamily="65" charset="-120"/>
                <a:ea typeface="標楷體" panose="03000509000000000000" pitchFamily="65" charset="-120"/>
              </a:rPr>
              <a:t>物（抗氧化、抗菌</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CPC</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抑菌消毒</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r>
            <a:br>
              <a:rPr lang="zh-TW" altLang="en-US" dirty="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木</a:t>
            </a:r>
            <a:r>
              <a:rPr lang="zh-TW" altLang="en-US" dirty="0">
                <a:latin typeface="標楷體" panose="03000509000000000000" pitchFamily="65" charset="-120"/>
                <a:ea typeface="標楷體" panose="03000509000000000000" pitchFamily="65" charset="-120"/>
              </a:rPr>
              <a:t>醣醇</a:t>
            </a:r>
            <a:r>
              <a:rPr lang="zh-TW" altLang="en-US" dirty="0" smtClean="0">
                <a:latin typeface="標楷體" panose="03000509000000000000" pitchFamily="65" charset="-120"/>
                <a:ea typeface="標楷體" panose="03000509000000000000" pitchFamily="65" charset="-120"/>
              </a:rPr>
              <a:t>（口腔</a:t>
            </a:r>
            <a:r>
              <a:rPr lang="zh-TW" altLang="en-US" dirty="0">
                <a:latin typeface="標楷體" panose="03000509000000000000" pitchFamily="65" charset="-120"/>
                <a:ea typeface="標楷體" panose="03000509000000000000" pitchFamily="65" charset="-120"/>
              </a:rPr>
              <a:t>呈現鹼性</a:t>
            </a:r>
            <a:r>
              <a:rPr lang="zh-TW" altLang="en-US" dirty="0" smtClean="0">
                <a:latin typeface="標楷體" panose="03000509000000000000" pitchFamily="65" charset="-120"/>
                <a:ea typeface="標楷體" panose="03000509000000000000" pitchFamily="65" charset="-120"/>
              </a:rPr>
              <a:t>環境</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 透明</a:t>
            </a:r>
            <a:r>
              <a:rPr lang="zh-TW" altLang="en-US" dirty="0">
                <a:latin typeface="標楷體" panose="03000509000000000000" pitchFamily="65" charset="-120"/>
                <a:ea typeface="標楷體" panose="03000509000000000000" pitchFamily="65" charset="-120"/>
              </a:rPr>
              <a:t>質酸鈉（俗稱玻尿酸、保濕</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016" t="15021" r="11634" b="49226"/>
          <a:stretch/>
        </p:blipFill>
        <p:spPr bwMode="auto">
          <a:xfrm>
            <a:off x="7680612" y="2935925"/>
            <a:ext cx="1110270" cy="122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3792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457199" y="260648"/>
            <a:ext cx="8229600" cy="936104"/>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口腔黏膜清潔</a:t>
            </a:r>
            <a:r>
              <a:rPr lang="en-US" altLang="zh-TW"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海棉棒</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大棉枝</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、濕紙巾使用</a:t>
            </a:r>
            <a:endParaRPr lang="zh-TW" altLang="en-US" sz="2800" dirty="0">
              <a:latin typeface="標楷體" panose="03000509000000000000" pitchFamily="65" charset="-120"/>
              <a:ea typeface="標楷體" panose="03000509000000000000" pitchFamily="65" charset="-120"/>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9270" y="4263698"/>
            <a:ext cx="1248114" cy="163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21496" y="1630018"/>
            <a:ext cx="5574816" cy="2385392"/>
          </a:xfrm>
          <a:prstGeom prst="rect">
            <a:avLst/>
          </a:prstGeom>
          <a:ln/>
        </p:spPr>
        <p:style>
          <a:lnRef idx="2">
            <a:schemeClr val="accent1"/>
          </a:lnRef>
          <a:fillRef idx="1">
            <a:schemeClr val="lt1"/>
          </a:fillRef>
          <a:effectRef idx="0">
            <a:schemeClr val="accent1"/>
          </a:effectRef>
          <a:fontRef idx="minor">
            <a:schemeClr val="dk1"/>
          </a:fontRef>
        </p:style>
      </p:pic>
      <p:sp>
        <p:nvSpPr>
          <p:cNvPr id="5" name="投影片編號版面配置區 4"/>
          <p:cNvSpPr>
            <a:spLocks noGrp="1"/>
          </p:cNvSpPr>
          <p:nvPr>
            <p:ph type="sldNum" sz="quarter" idx="12"/>
          </p:nvPr>
        </p:nvSpPr>
        <p:spPr/>
        <p:txBody>
          <a:bodyPr/>
          <a:lstStyle/>
          <a:p>
            <a:fld id="{095370E7-ECF1-4574-B7AA-09F81203D914}" type="slidenum">
              <a:rPr lang="zh-TW" altLang="en-US" smtClean="0"/>
              <a:pPr/>
              <a:t>56</a:t>
            </a:fld>
            <a:endParaRPr lang="zh-TW" altLang="en-US"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6678"/>
          <a:stretch/>
        </p:blipFill>
        <p:spPr bwMode="auto">
          <a:xfrm>
            <a:off x="1367383" y="4263698"/>
            <a:ext cx="3073061" cy="1642026"/>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4263698"/>
            <a:ext cx="4081671" cy="1633519"/>
          </a:xfrm>
          <a:prstGeom prst="rect">
            <a:avLst/>
          </a:prstGeom>
          <a:ln/>
        </p:spPr>
        <p:style>
          <a:lnRef idx="2">
            <a:schemeClr val="accent1"/>
          </a:lnRef>
          <a:fillRef idx="1">
            <a:schemeClr val="lt1"/>
          </a:fillRef>
          <a:effectRef idx="0">
            <a:schemeClr val="accent1"/>
          </a:effectRef>
          <a:fontRef idx="minor">
            <a:schemeClr val="dk1"/>
          </a:fontRef>
        </p:style>
      </p:pic>
      <p:pic>
        <p:nvPicPr>
          <p:cNvPr id="2056"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04" t="26402" r="11404" b="20317"/>
          <a:stretch/>
        </p:blipFill>
        <p:spPr bwMode="auto">
          <a:xfrm>
            <a:off x="230464" y="1603514"/>
            <a:ext cx="1770614" cy="123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9653" t="38956" r="25652" b="11653"/>
          <a:stretch/>
        </p:blipFill>
        <p:spPr bwMode="auto">
          <a:xfrm>
            <a:off x="230464" y="2912086"/>
            <a:ext cx="1770614" cy="13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7096" y="2181456"/>
            <a:ext cx="796817" cy="146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0245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491750" y="188640"/>
            <a:ext cx="8229600" cy="1143000"/>
          </a:xfrm>
        </p:spPr>
        <p:txBody>
          <a:bodyPr>
            <a:normAutofit/>
          </a:bodyPr>
          <a:lstStyle/>
          <a:p>
            <a:pPr algn="ctr"/>
            <a:r>
              <a:rPr lang="zh-TW" altLang="en-US" sz="5400" dirty="0" smtClean="0">
                <a:latin typeface="標楷體" pitchFamily="65" charset="-120"/>
                <a:ea typeface="標楷體" pitchFamily="65" charset="-120"/>
              </a:rPr>
              <a:t>刮舌器</a:t>
            </a:r>
            <a:endParaRPr lang="zh-TW" altLang="en-US" sz="5400" dirty="0">
              <a:latin typeface="標楷體" pitchFamily="65" charset="-120"/>
              <a:ea typeface="標楷體" pitchFamily="65" charset="-120"/>
            </a:endParaRPr>
          </a:p>
        </p:txBody>
      </p:sp>
      <p:pic>
        <p:nvPicPr>
          <p:cNvPr id="3074" name="Picture 2"/>
          <p:cNvPicPr>
            <a:picLocks noGrp="1" noChangeAspect="1" noChangeArrowheads="1"/>
          </p:cNvPicPr>
          <p:nvPr>
            <p:ph sz="half" idx="1"/>
          </p:nvPr>
        </p:nvPicPr>
        <p:blipFill rotWithShape="1">
          <a:blip r:embed="rId2" cstate="print"/>
          <a:srcRect l="46869" t="6071" r="2870" b="3434"/>
          <a:stretch/>
        </p:blipFill>
        <p:spPr bwMode="auto">
          <a:xfrm>
            <a:off x="3167270" y="1712496"/>
            <a:ext cx="1908786" cy="2472391"/>
          </a:xfrm>
          <a:prstGeom prst="rect">
            <a:avLst/>
          </a:prstGeom>
          <a:noFill/>
          <a:ln w="9525">
            <a:noFill/>
            <a:miter lim="800000"/>
            <a:headEnd/>
            <a:tailEnd/>
          </a:ln>
        </p:spPr>
      </p:pic>
      <p:sp>
        <p:nvSpPr>
          <p:cNvPr id="8" name="內容版面配置區 7"/>
          <p:cNvSpPr>
            <a:spLocks noGrp="1"/>
          </p:cNvSpPr>
          <p:nvPr>
            <p:ph sz="half" idx="2"/>
          </p:nvPr>
        </p:nvSpPr>
        <p:spPr>
          <a:xfrm>
            <a:off x="5141842" y="1603513"/>
            <a:ext cx="3373507" cy="4573450"/>
          </a:xfrm>
        </p:spPr>
        <p:txBody>
          <a:bodyPr/>
          <a:lstStyle/>
          <a:p>
            <a:pPr>
              <a:buNone/>
            </a:pPr>
            <a:r>
              <a:rPr lang="en-US" altLang="zh-TW" dirty="0" smtClean="0"/>
              <a:t>•</a:t>
            </a:r>
            <a:r>
              <a:rPr lang="zh-TW" altLang="en-US" dirty="0" smtClean="0"/>
              <a:t> </a:t>
            </a:r>
            <a:r>
              <a:rPr lang="zh-TW" altLang="en-US" dirty="0" smtClean="0">
                <a:latin typeface="標楷體" pitchFamily="65" charset="-120"/>
                <a:ea typeface="標楷體" pitchFamily="65" charset="-120"/>
              </a:rPr>
              <a:t>去除舌苔</a:t>
            </a:r>
          </a:p>
          <a:p>
            <a:pPr>
              <a:buNone/>
            </a:pPr>
            <a:r>
              <a:rPr lang="en-US" altLang="zh-TW" dirty="0" smtClean="0"/>
              <a:t>•</a:t>
            </a:r>
            <a:r>
              <a:rPr lang="en-US" altLang="zh-TW" dirty="0" smtClean="0">
                <a:latin typeface="標楷體" pitchFamily="65" charset="-120"/>
                <a:ea typeface="標楷體" pitchFamily="65" charset="-120"/>
              </a:rPr>
              <a:t> </a:t>
            </a:r>
            <a:r>
              <a:rPr lang="zh-TW" altLang="en-US" dirty="0" smtClean="0">
                <a:latin typeface="標楷體" pitchFamily="65" charset="-120"/>
                <a:ea typeface="標楷體" pitchFamily="65" charset="-120"/>
              </a:rPr>
              <a:t>從後方往前方刷</a:t>
            </a:r>
          </a:p>
          <a:p>
            <a:pPr>
              <a:buNone/>
            </a:pPr>
            <a:r>
              <a:rPr lang="en-US" altLang="zh-TW" dirty="0" smtClean="0"/>
              <a:t>•</a:t>
            </a:r>
            <a:r>
              <a:rPr lang="en-US" altLang="zh-TW" dirty="0" smtClean="0">
                <a:latin typeface="標楷體" pitchFamily="65" charset="-120"/>
                <a:ea typeface="標楷體" pitchFamily="65" charset="-120"/>
              </a:rPr>
              <a:t> </a:t>
            </a:r>
            <a:r>
              <a:rPr lang="zh-TW" altLang="en-US" dirty="0" smtClean="0">
                <a:latin typeface="標楷體" pitchFamily="65" charset="-120"/>
                <a:ea typeface="標楷體" pitchFamily="65" charset="-120"/>
              </a:rPr>
              <a:t>不可太用力</a:t>
            </a:r>
            <a:endParaRPr lang="zh-TW" altLang="en-US" dirty="0">
              <a:latin typeface="標楷體" pitchFamily="65" charset="-120"/>
              <a:ea typeface="標楷體" pitchFamily="65" charset="-120"/>
            </a:endParaRPr>
          </a:p>
        </p:txBody>
      </p:sp>
      <p:pic>
        <p:nvPicPr>
          <p:cNvPr id="3075" name="Picture 3"/>
          <p:cNvPicPr>
            <a:picLocks noChangeAspect="1" noChangeArrowheads="1"/>
          </p:cNvPicPr>
          <p:nvPr/>
        </p:nvPicPr>
        <p:blipFill>
          <a:blip r:embed="rId3" cstate="print"/>
          <a:srcRect/>
          <a:stretch>
            <a:fillRect/>
          </a:stretch>
        </p:blipFill>
        <p:spPr bwMode="auto">
          <a:xfrm>
            <a:off x="5364088" y="3573016"/>
            <a:ext cx="3024336" cy="2411338"/>
          </a:xfrm>
          <a:prstGeom prst="rect">
            <a:avLst/>
          </a:prstGeom>
          <a:noFill/>
          <a:ln w="9525">
            <a:noFill/>
            <a:miter lim="800000"/>
            <a:headEnd/>
            <a:tailEnd/>
          </a:ln>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8849"/>
          <a:stretch/>
        </p:blipFill>
        <p:spPr bwMode="auto">
          <a:xfrm>
            <a:off x="742122" y="4778685"/>
            <a:ext cx="4253948" cy="1661455"/>
          </a:xfrm>
          <a:prstGeom prst="rect">
            <a:avLst/>
          </a:prstGeom>
          <a:ln/>
        </p:spPr>
        <p:style>
          <a:lnRef idx="2">
            <a:schemeClr val="dk1"/>
          </a:lnRef>
          <a:fillRef idx="1">
            <a:schemeClr val="lt1"/>
          </a:fillRef>
          <a:effectRef idx="0">
            <a:schemeClr val="dk1"/>
          </a:effectRef>
          <a:fontRef idx="minor">
            <a:schemeClr val="dk1"/>
          </a:fontRef>
        </p:style>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692696"/>
            <a:ext cx="19081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669" y="1700808"/>
            <a:ext cx="3024187" cy="248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702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anose="03000509000000000000" pitchFamily="65" charset="-120"/>
                <a:ea typeface="標楷體" panose="03000509000000000000" pitchFamily="65" charset="-120"/>
              </a:rPr>
              <a:t>牙刷</a:t>
            </a:r>
            <a:r>
              <a:rPr lang="zh-TW" altLang="en-US" dirty="0" smtClean="0">
                <a:latin typeface="標楷體" panose="03000509000000000000" pitchFamily="65" charset="-120"/>
                <a:ea typeface="標楷體" panose="03000509000000000000" pitchFamily="65" charset="-120"/>
              </a:rPr>
              <a:t>的挑選</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94448" y="1219200"/>
            <a:ext cx="8229600" cy="4525963"/>
          </a:xfrm>
        </p:spPr>
        <p:txBody>
          <a:bodyPr>
            <a:normAutofit/>
          </a:bodyPr>
          <a:lstStyle/>
          <a:p>
            <a:r>
              <a:rPr lang="zh-TW" altLang="en-US" dirty="0" smtClean="0">
                <a:latin typeface="標楷體" panose="03000509000000000000" pitchFamily="65" charset="-120"/>
                <a:ea typeface="標楷體" panose="03000509000000000000" pitchFamily="65" charset="-120"/>
              </a:rPr>
              <a:t>選擇好握、</a:t>
            </a:r>
            <a:r>
              <a:rPr lang="zh-TW" altLang="en-US" dirty="0" smtClean="0">
                <a:solidFill>
                  <a:srgbClr val="FF0000"/>
                </a:solidFill>
                <a:latin typeface="標楷體" panose="03000509000000000000" pitchFamily="65" charset="-120"/>
                <a:ea typeface="標楷體" panose="03000509000000000000" pitchFamily="65" charset="-120"/>
              </a:rPr>
              <a:t>刷</a:t>
            </a:r>
            <a:r>
              <a:rPr lang="zh-TW" altLang="en-US" dirty="0">
                <a:solidFill>
                  <a:srgbClr val="FF0000"/>
                </a:solidFill>
                <a:latin typeface="標楷體" panose="03000509000000000000" pitchFamily="65" charset="-120"/>
                <a:ea typeface="標楷體" panose="03000509000000000000" pitchFamily="65" charset="-120"/>
              </a:rPr>
              <a:t>毛偏軟</a:t>
            </a:r>
            <a:r>
              <a:rPr lang="zh-TW" altLang="en-US" dirty="0">
                <a:latin typeface="標楷體" panose="03000509000000000000" pitchFamily="65" charset="-120"/>
                <a:ea typeface="標楷體" panose="03000509000000000000" pitchFamily="65" charset="-120"/>
              </a:rPr>
              <a:t>且刷頭大小適合</a:t>
            </a:r>
            <a:r>
              <a:rPr lang="zh-TW" altLang="en-US" dirty="0" smtClean="0">
                <a:latin typeface="標楷體" panose="03000509000000000000" pitchFamily="65" charset="-120"/>
                <a:ea typeface="標楷體" panose="03000509000000000000" pitchFamily="65" charset="-120"/>
              </a:rPr>
              <a:t>的牙刷</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刷頭大小約兩個門牙寬</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牙刷的更換</a:t>
            </a:r>
          </a:p>
          <a:p>
            <a:pPr lvl="1"/>
            <a:r>
              <a:rPr lang="zh-TW" altLang="en-US" sz="2800" dirty="0" smtClean="0">
                <a:latin typeface="標楷體" panose="03000509000000000000" pitchFamily="65" charset="-120"/>
                <a:ea typeface="標楷體" panose="03000509000000000000" pitchFamily="65" charset="-120"/>
              </a:rPr>
              <a:t>牙刷建議</a:t>
            </a:r>
            <a:r>
              <a:rPr lang="en-US" altLang="zh-TW" sz="2800" dirty="0" smtClean="0">
                <a:latin typeface="標楷體" panose="03000509000000000000" pitchFamily="65" charset="-120"/>
                <a:ea typeface="標楷體" panose="03000509000000000000" pitchFamily="65" charset="-120"/>
              </a:rPr>
              <a:t>1-3</a:t>
            </a:r>
            <a:r>
              <a:rPr lang="zh-TW" altLang="en-US" sz="2800" dirty="0" smtClean="0">
                <a:latin typeface="標楷體" panose="03000509000000000000" pitchFamily="65" charset="-120"/>
                <a:ea typeface="標楷體" panose="03000509000000000000" pitchFamily="65" charset="-120"/>
              </a:rPr>
              <a:t>個</a:t>
            </a:r>
            <a:r>
              <a:rPr lang="zh-TW" altLang="en-US" sz="2800" dirty="0">
                <a:latin typeface="標楷體" panose="03000509000000000000" pitchFamily="65" charset="-120"/>
                <a:ea typeface="標楷體" panose="03000509000000000000" pitchFamily="65" charset="-120"/>
              </a:rPr>
              <a:t>月更換一次，以維持清潔效果與避免細菌孳生，</a:t>
            </a:r>
          </a:p>
          <a:p>
            <a:pPr lvl="1"/>
            <a:r>
              <a:rPr lang="zh-TW" altLang="en-US" sz="2800" dirty="0">
                <a:latin typeface="標楷體" panose="03000509000000000000" pitchFamily="65" charset="-120"/>
                <a:ea typeface="標楷體" panose="03000509000000000000" pitchFamily="65" charset="-120"/>
              </a:rPr>
              <a:t>如刷毛</a:t>
            </a:r>
            <a:r>
              <a:rPr lang="zh-TW" altLang="en-US" sz="2800" dirty="0" smtClean="0">
                <a:latin typeface="標楷體" panose="03000509000000000000" pitchFamily="65" charset="-120"/>
                <a:ea typeface="標楷體" panose="03000509000000000000" pitchFamily="65" charset="-120"/>
              </a:rPr>
              <a:t>有分岔應</a:t>
            </a:r>
            <a:r>
              <a:rPr lang="zh-TW" altLang="en-US" sz="2800" dirty="0">
                <a:latin typeface="標楷體" panose="03000509000000000000" pitchFamily="65" charset="-120"/>
                <a:ea typeface="標楷體" panose="03000509000000000000" pitchFamily="65" charset="-120"/>
              </a:rPr>
              <a:t>立即更換</a:t>
            </a:r>
          </a:p>
        </p:txBody>
      </p:sp>
      <p:sp>
        <p:nvSpPr>
          <p:cNvPr id="6" name="投影片編號版面配置區 5"/>
          <p:cNvSpPr>
            <a:spLocks noGrp="1"/>
          </p:cNvSpPr>
          <p:nvPr>
            <p:ph type="sldNum" sz="quarter" idx="12"/>
          </p:nvPr>
        </p:nvSpPr>
        <p:spPr/>
        <p:txBody>
          <a:bodyPr/>
          <a:lstStyle/>
          <a:p>
            <a:fld id="{095370E7-ECF1-4574-B7AA-09F81203D914}" type="slidenum">
              <a:rPr lang="zh-TW" altLang="en-US" smtClean="0"/>
              <a:pPr/>
              <a:t>58</a:t>
            </a:fld>
            <a:endParaRPr lang="zh-TW" altLang="en-US" dirty="0"/>
          </a:p>
        </p:txBody>
      </p:sp>
      <p:pic>
        <p:nvPicPr>
          <p:cNvPr id="5" name="圖片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7962" r="5764" b="21219"/>
          <a:stretch/>
        </p:blipFill>
        <p:spPr>
          <a:xfrm>
            <a:off x="5782236" y="4342886"/>
            <a:ext cx="2841812" cy="1834077"/>
          </a:xfrm>
          <a:prstGeom prst="rect">
            <a:avLst/>
          </a:prstGeom>
        </p:spPr>
      </p:pic>
    </p:spTree>
    <p:extLst>
      <p:ext uri="{BB962C8B-B14F-4D97-AF65-F5344CB8AC3E}">
        <p14:creationId xmlns:p14="http://schemas.microsoft.com/office/powerpoint/2010/main" val="4410710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牙間刷</a:t>
            </a:r>
            <a:endParaRPr lang="zh-TW" altLang="en-US" dirty="0">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67544" y="1196752"/>
            <a:ext cx="8229600" cy="4525963"/>
          </a:xfrm>
        </p:spPr>
        <p:txBody>
          <a:bodyPr/>
          <a:lstStyle/>
          <a:p>
            <a:r>
              <a:rPr lang="zh-TW" altLang="en-US" sz="2800" dirty="0">
                <a:latin typeface="標楷體" panose="03000509000000000000" pitchFamily="65" charset="-120"/>
                <a:ea typeface="標楷體" panose="03000509000000000000" pitchFamily="65" charset="-120"/>
              </a:rPr>
              <a:t>齒縫的部分</a:t>
            </a:r>
            <a:r>
              <a:rPr lang="zh-TW" altLang="en-US" sz="2800" dirty="0" smtClean="0">
                <a:latin typeface="標楷體" panose="03000509000000000000" pitchFamily="65" charset="-120"/>
                <a:ea typeface="標楷體" panose="03000509000000000000" pitchFamily="65" charset="-120"/>
              </a:rPr>
              <a:t>使用牙間刷清潔</a:t>
            </a:r>
            <a:endParaRPr lang="en-US" altLang="zh-TW" sz="2800" dirty="0" smtClean="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牙間刷刷頭有直頭及彎頭</a:t>
            </a:r>
            <a:r>
              <a:rPr lang="zh-TW" altLang="en-US" sz="2800" dirty="0" smtClean="0">
                <a:latin typeface="標楷體" panose="03000509000000000000" pitchFamily="65" charset="-120"/>
                <a:ea typeface="標楷體" panose="03000509000000000000" pitchFamily="65" charset="-120"/>
              </a:rPr>
              <a:t>，有不同尺寸</a:t>
            </a:r>
            <a:r>
              <a:rPr lang="zh-TW" altLang="en-US" sz="2800" dirty="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視個人</a:t>
            </a:r>
            <a:r>
              <a:rPr lang="zh-TW" altLang="en-US" sz="2800" dirty="0">
                <a:latin typeface="標楷體" panose="03000509000000000000" pitchFamily="65" charset="-120"/>
                <a:ea typeface="標楷體" panose="03000509000000000000" pitchFamily="65" charset="-120"/>
              </a:rPr>
              <a:t>需求選擇適合自己的尺寸，絕不能硬</a:t>
            </a:r>
            <a:r>
              <a:rPr lang="zh-TW" altLang="en-US" sz="2800" dirty="0" smtClean="0">
                <a:latin typeface="標楷體" panose="03000509000000000000" pitchFamily="65" charset="-120"/>
                <a:ea typeface="標楷體" panose="03000509000000000000" pitchFamily="65" charset="-120"/>
              </a:rPr>
              <a:t>塞</a:t>
            </a:r>
            <a:endParaRPr lang="zh-TW" altLang="en-US"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使用</a:t>
            </a:r>
            <a:r>
              <a:rPr lang="zh-TW" altLang="en-US" sz="2800" dirty="0" smtClean="0">
                <a:latin typeface="標楷體" panose="03000509000000000000" pitchFamily="65" charset="-120"/>
                <a:ea typeface="標楷體" panose="03000509000000000000" pitchFamily="65" charset="-120"/>
              </a:rPr>
              <a:t>方式</a:t>
            </a:r>
            <a:r>
              <a:rPr lang="zh-TW" altLang="en-US" sz="2800" dirty="0">
                <a:latin typeface="標楷體" panose="03000509000000000000" pitchFamily="65" charset="-120"/>
                <a:ea typeface="標楷體" panose="03000509000000000000" pitchFamily="65" charset="-120"/>
              </a:rPr>
              <a:t>：將牙間刷旋入牙縫中服貼牙面，慢慢的前後上下移動，使用後的牙間刷以清水沖洗並晾乾，刷頭彎曲或使用一至兩周、即可更換新的牙間刷。</a:t>
            </a:r>
          </a:p>
        </p:txBody>
      </p:sp>
      <p:pic>
        <p:nvPicPr>
          <p:cNvPr id="8" name="圖片 7"/>
          <p:cNvPicPr>
            <a:picLocks noChangeAspect="1"/>
          </p:cNvPicPr>
          <p:nvPr/>
        </p:nvPicPr>
        <p:blipFill rotWithShape="1">
          <a:blip r:embed="rId3"/>
          <a:srcRect l="5677" t="7902" r="4665" b="8890"/>
          <a:stretch/>
        </p:blipFill>
        <p:spPr>
          <a:xfrm>
            <a:off x="395536" y="4437112"/>
            <a:ext cx="2556560" cy="1920866"/>
          </a:xfrm>
          <a:prstGeom prst="rect">
            <a:avLst/>
          </a:prstGeom>
        </p:spPr>
      </p:pic>
      <p:pic>
        <p:nvPicPr>
          <p:cNvPr id="9" name="圖片 8"/>
          <p:cNvPicPr>
            <a:picLocks noChangeAspect="1"/>
          </p:cNvPicPr>
          <p:nvPr/>
        </p:nvPicPr>
        <p:blipFill rotWithShape="1">
          <a:blip r:embed="rId4"/>
          <a:srcRect l="6308" t="8042" r="6308" b="7604"/>
          <a:stretch/>
        </p:blipFill>
        <p:spPr>
          <a:xfrm>
            <a:off x="5940152" y="4362504"/>
            <a:ext cx="2743777" cy="1995474"/>
          </a:xfrm>
          <a:prstGeom prst="rect">
            <a:avLst/>
          </a:prstGeom>
        </p:spPr>
      </p:pic>
      <p:sp>
        <p:nvSpPr>
          <p:cNvPr id="3" name="投影片編號版面配置區 2"/>
          <p:cNvSpPr>
            <a:spLocks noGrp="1"/>
          </p:cNvSpPr>
          <p:nvPr>
            <p:ph type="sldNum" sz="quarter" idx="12"/>
          </p:nvPr>
        </p:nvSpPr>
        <p:spPr/>
        <p:txBody>
          <a:bodyPr/>
          <a:lstStyle/>
          <a:p>
            <a:fld id="{095370E7-ECF1-4574-B7AA-09F81203D914}" type="slidenum">
              <a:rPr lang="zh-TW" altLang="en-US" smtClean="0"/>
              <a:pPr/>
              <a:t>59</a:t>
            </a:fld>
            <a:endParaRPr lang="zh-TW" alt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096" y="4362504"/>
            <a:ext cx="3030537" cy="199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113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AA12C512-1017-4F3A-8F9F-22B3DF22EC2E}" type="slidenum">
              <a:rPr lang="en-US" altLang="zh-TW" sz="1200" smtClean="0">
                <a:latin typeface="Arial" charset="0"/>
              </a:rPr>
              <a:pPr eaLnBrk="1" fontAlgn="base" hangingPunct="1">
                <a:spcBef>
                  <a:spcPct val="0"/>
                </a:spcBef>
                <a:spcAft>
                  <a:spcPct val="0"/>
                </a:spcAft>
                <a:buFontTx/>
                <a:buNone/>
              </a:pPr>
              <a:t>6</a:t>
            </a:fld>
            <a:endParaRPr lang="en-US" altLang="zh-TW" sz="1200" smtClean="0">
              <a:latin typeface="Arial" charset="0"/>
            </a:endParaRPr>
          </a:p>
        </p:txBody>
      </p:sp>
      <p:sp>
        <p:nvSpPr>
          <p:cNvPr id="21507" name="Rectangle 2"/>
          <p:cNvSpPr>
            <a:spLocks noGrp="1" noChangeArrowheads="1"/>
          </p:cNvSpPr>
          <p:nvPr>
            <p:ph type="title" idx="4294967295"/>
          </p:nvPr>
        </p:nvSpPr>
        <p:spPr>
          <a:xfrm>
            <a:off x="0" y="333375"/>
            <a:ext cx="7772400" cy="1295400"/>
          </a:xfrm>
        </p:spPr>
        <p:txBody>
          <a:bodyPr/>
          <a:lstStyle/>
          <a:p>
            <a:pPr eaLnBrk="1" hangingPunct="1"/>
            <a:r>
              <a:rPr lang="zh-TW" altLang="en-US" sz="4800" smtClean="0">
                <a:solidFill>
                  <a:srgbClr val="CC0000"/>
                </a:solidFill>
                <a:ea typeface="標楷體" pitchFamily="65" charset="-120"/>
              </a:rPr>
              <a:t>貝氏刷牙法的歷史</a:t>
            </a:r>
          </a:p>
        </p:txBody>
      </p:sp>
      <p:sp>
        <p:nvSpPr>
          <p:cNvPr id="21508" name="Rectangle 3"/>
          <p:cNvSpPr>
            <a:spLocks noGrp="1" noChangeArrowheads="1"/>
          </p:cNvSpPr>
          <p:nvPr>
            <p:ph type="body" idx="4294967295"/>
          </p:nvPr>
        </p:nvSpPr>
        <p:spPr>
          <a:xfrm>
            <a:off x="533400" y="1557338"/>
            <a:ext cx="8610600" cy="4967287"/>
          </a:xfrm>
        </p:spPr>
        <p:txBody>
          <a:bodyPr/>
          <a:lstStyle/>
          <a:p>
            <a:pPr eaLnBrk="1" hangingPunct="1">
              <a:buClr>
                <a:srgbClr val="33CC33"/>
              </a:buClr>
              <a:buFont typeface="Wingdings" pitchFamily="2" charset="2"/>
              <a:buChar char="l"/>
            </a:pPr>
            <a:r>
              <a:rPr lang="en-US" altLang="zh-TW" sz="3600" smtClean="0">
                <a:latin typeface="標楷體" pitchFamily="65" charset="-120"/>
                <a:ea typeface="標楷體" pitchFamily="65" charset="-120"/>
              </a:rPr>
              <a:t>1920</a:t>
            </a:r>
            <a:r>
              <a:rPr lang="zh-TW" altLang="en-US" sz="3600" smtClean="0">
                <a:latin typeface="標楷體" pitchFamily="65" charset="-120"/>
                <a:ea typeface="標楷體" pitchFamily="65" charset="-120"/>
              </a:rPr>
              <a:t>年代，美國耳鼻喉科醫師</a:t>
            </a:r>
            <a:r>
              <a:rPr lang="en-US" altLang="zh-TW" sz="3600" smtClean="0">
                <a:latin typeface="標楷體" pitchFamily="65" charset="-120"/>
                <a:ea typeface="標楷體" pitchFamily="65" charset="-120"/>
              </a:rPr>
              <a:t>Dr.Bass</a:t>
            </a:r>
            <a:r>
              <a:rPr lang="zh-TW" altLang="en-US" sz="3600" smtClean="0">
                <a:latin typeface="標楷體" pitchFamily="65" charset="-120"/>
                <a:ea typeface="標楷體" pitchFamily="65" charset="-120"/>
              </a:rPr>
              <a:t>為了改善診所患者的高就醫率，研發改善口腔健康的刷牙方法。</a:t>
            </a:r>
          </a:p>
          <a:p>
            <a:pPr eaLnBrk="1" hangingPunct="1">
              <a:buClr>
                <a:srgbClr val="33CC33"/>
              </a:buClr>
              <a:buFont typeface="Wingdings" pitchFamily="2" charset="2"/>
              <a:buChar char="l"/>
            </a:pPr>
            <a:r>
              <a:rPr lang="en-US" altLang="zh-TW" sz="3600" smtClean="0">
                <a:latin typeface="標楷體" pitchFamily="65" charset="-120"/>
                <a:ea typeface="標楷體" pitchFamily="65" charset="-120"/>
              </a:rPr>
              <a:t>1930</a:t>
            </a:r>
            <a:r>
              <a:rPr lang="zh-TW" altLang="en-US" sz="3600" smtClean="0">
                <a:latin typeface="標楷體" pitchFamily="65" charset="-120"/>
                <a:ea typeface="標楷體" pitchFamily="65" charset="-120"/>
              </a:rPr>
              <a:t>年代，美國牙醫界引進</a:t>
            </a:r>
            <a:r>
              <a:rPr lang="en-US" altLang="zh-TW" sz="3600" smtClean="0">
                <a:latin typeface="標楷體" pitchFamily="65" charset="-120"/>
                <a:ea typeface="標楷體" pitchFamily="65" charset="-120"/>
              </a:rPr>
              <a:t>Dr.Bass</a:t>
            </a:r>
            <a:r>
              <a:rPr lang="zh-TW" altLang="en-US" sz="3600" smtClean="0">
                <a:latin typeface="標楷體" pitchFamily="65" charset="-120"/>
                <a:ea typeface="標楷體" pitchFamily="65" charset="-120"/>
              </a:rPr>
              <a:t>的刷牙法，從此貝氏刷牙法成為最被牙醫界推薦的刷牙法。</a:t>
            </a:r>
          </a:p>
          <a:p>
            <a:pPr eaLnBrk="1" hangingPunct="1">
              <a:buClr>
                <a:srgbClr val="33CC33"/>
              </a:buClr>
              <a:buFont typeface="Wingdings" pitchFamily="2" charset="2"/>
              <a:buChar char="l"/>
            </a:pPr>
            <a:r>
              <a:rPr lang="zh-TW" altLang="en-US" sz="3600" smtClean="0">
                <a:latin typeface="標楷體" pitchFamily="65" charset="-120"/>
                <a:ea typeface="標楷體" pitchFamily="65" charset="-120"/>
              </a:rPr>
              <a:t>可以預防齲齒，更是預防與治療牙周病最有效的刷牙法。 </a:t>
            </a:r>
          </a:p>
          <a:p>
            <a:pPr eaLnBrk="1" hangingPunct="1">
              <a:buFontTx/>
              <a:buNone/>
            </a:pPr>
            <a:endParaRPr lang="en-US" altLang="zh-TW" sz="36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文字版面配置區 4"/>
          <p:cNvSpPr>
            <a:spLocks noGrp="1"/>
          </p:cNvSpPr>
          <p:nvPr>
            <p:ph type="body" idx="1"/>
          </p:nvPr>
        </p:nvSpPr>
        <p:spPr>
          <a:xfrm>
            <a:off x="900113" y="620713"/>
            <a:ext cx="2773362" cy="639762"/>
          </a:xfrm>
        </p:spPr>
        <p:txBody>
          <a:bodyPr>
            <a:normAutofit fontScale="62500" lnSpcReduction="20000"/>
          </a:bodyPr>
          <a:lstStyle/>
          <a:p>
            <a:pPr eaLnBrk="1" hangingPunct="1"/>
            <a:r>
              <a:rPr lang="zh-TW" altLang="en-US" sz="6600" smtClean="0">
                <a:latin typeface="標楷體" pitchFamily="65" charset="-120"/>
                <a:ea typeface="標楷體" pitchFamily="65" charset="-120"/>
              </a:rPr>
              <a:t>牙間刷</a:t>
            </a:r>
          </a:p>
        </p:txBody>
      </p:sp>
      <p:pic>
        <p:nvPicPr>
          <p:cNvPr id="116740" name="Picture 1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9913" y="2060575"/>
            <a:ext cx="3668712" cy="1371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版面配置區 6"/>
          <p:cNvSpPr>
            <a:spLocks noGrp="1"/>
          </p:cNvSpPr>
          <p:nvPr>
            <p:ph type="body" sz="quarter" idx="3"/>
          </p:nvPr>
        </p:nvSpPr>
        <p:spPr>
          <a:xfrm>
            <a:off x="5292725" y="2708275"/>
            <a:ext cx="2833688" cy="639763"/>
          </a:xfrm>
        </p:spPr>
        <p:txBody>
          <a:bodyPr rtlCol="0">
            <a:normAutofit fontScale="92500" lnSpcReduction="20000"/>
          </a:bodyPr>
          <a:lstStyle/>
          <a:p>
            <a:pPr eaLnBrk="1" fontAlgn="auto" hangingPunct="1">
              <a:spcAft>
                <a:spcPts val="0"/>
              </a:spcAft>
              <a:buFont typeface="Wingdings 2"/>
              <a:buNone/>
              <a:defRPr/>
            </a:pPr>
            <a:r>
              <a:rPr lang="zh-TW" altLang="en-US" dirty="0" smtClean="0"/>
              <a:t>          </a:t>
            </a:r>
            <a:r>
              <a:rPr lang="zh-TW" altLang="en-US" sz="4400" dirty="0" smtClean="0">
                <a:solidFill>
                  <a:srgbClr val="FF0000"/>
                </a:solidFill>
                <a:latin typeface="標楷體" pitchFamily="65" charset="-120"/>
                <a:ea typeface="標楷體" pitchFamily="65" charset="-120"/>
              </a:rPr>
              <a:t>牙線棒</a:t>
            </a:r>
            <a:endParaRPr lang="zh-TW" altLang="en-US" sz="4400" dirty="0">
              <a:solidFill>
                <a:srgbClr val="FF0000"/>
              </a:solidFill>
              <a:latin typeface="標楷體" pitchFamily="65" charset="-120"/>
              <a:ea typeface="標楷體" pitchFamily="65" charset="-120"/>
            </a:endParaRPr>
          </a:p>
        </p:txBody>
      </p:sp>
      <p:sp>
        <p:nvSpPr>
          <p:cNvPr id="2" name="投影片編號版面配置區 1"/>
          <p:cNvSpPr>
            <a:spLocks noGrp="1"/>
          </p:cNvSpPr>
          <p:nvPr>
            <p:ph type="sldNum" sz="quarter" idx="12"/>
          </p:nvPr>
        </p:nvSpPr>
        <p:spPr/>
        <p:txBody>
          <a:bodyPr/>
          <a:lstStyle/>
          <a:p>
            <a:pPr>
              <a:defRPr/>
            </a:pPr>
            <a:fld id="{1E8DD89C-F699-4A1F-BCE8-7056A60A7CBE}" type="slidenum">
              <a:rPr lang="zh-TW" altLang="en-US"/>
              <a:pPr>
                <a:defRPr/>
              </a:pPr>
              <a:t>60</a:t>
            </a:fld>
            <a:endParaRPr lang="zh-TW" altLang="en-US"/>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5494338"/>
            <a:ext cx="1538287"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3" y="5353050"/>
            <a:ext cx="2128837" cy="127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圖片 11" descr="2108571797_71c56cd9d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913" y="3549650"/>
            <a:ext cx="106362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6888" y="3673475"/>
            <a:ext cx="1201737" cy="14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7" name="Picture 2" descr="F:\6fc75ada88440f8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3550" y="3629025"/>
            <a:ext cx="119062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8" name="Picture 8" descr="http://t3.gstatic.com/images?q=tbn:ANd9GcS8Big3DiluVvfNwyM_ztszsXqGhKWt_aj6rAGj8S-qsPr2wro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9025" y="3449638"/>
            <a:ext cx="19050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813" y="3449638"/>
            <a:ext cx="1595437"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8125" y="381000"/>
            <a:ext cx="2973388"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5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9025" y="5157788"/>
            <a:ext cx="1544638"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52"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2425" y="5157788"/>
            <a:ext cx="190182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爆炸 1 19"/>
          <p:cNvSpPr/>
          <p:nvPr/>
        </p:nvSpPr>
        <p:spPr>
          <a:xfrm>
            <a:off x="246063" y="4451350"/>
            <a:ext cx="649287" cy="80327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b="1" dirty="0">
                <a:solidFill>
                  <a:schemeClr val="tx1"/>
                </a:solidFill>
              </a:rPr>
              <a:t>外</a:t>
            </a:r>
          </a:p>
        </p:txBody>
      </p:sp>
      <p:sp>
        <p:nvSpPr>
          <p:cNvPr id="24" name="爆炸 1 23"/>
          <p:cNvSpPr/>
          <p:nvPr/>
        </p:nvSpPr>
        <p:spPr>
          <a:xfrm>
            <a:off x="2265363" y="4549775"/>
            <a:ext cx="649287" cy="803275"/>
          </a:xfrm>
          <a:prstGeom prst="irregularSeal1">
            <a:avLst/>
          </a:prstGeom>
          <a:solidFill>
            <a:srgbClr val="0EE30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b="1" dirty="0">
                <a:solidFill>
                  <a:schemeClr val="tx1"/>
                </a:solidFill>
              </a:rPr>
              <a:t>內</a:t>
            </a:r>
          </a:p>
        </p:txBody>
      </p:sp>
    </p:spTree>
    <p:extLst>
      <p:ext uri="{BB962C8B-B14F-4D97-AF65-F5344CB8AC3E}">
        <p14:creationId xmlns:p14="http://schemas.microsoft.com/office/powerpoint/2010/main" val="26649296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4"/>
                                        </p:tgtEl>
                                        <p:attrNameLst>
                                          <p:attrName>r</p:attrName>
                                        </p:attrNameLst>
                                      </p:cBhvr>
                                    </p:animRot>
                                    <p:animRot by="-240000">
                                      <p:cBhvr>
                                        <p:cTn id="15" dur="200" fill="hold">
                                          <p:stCondLst>
                                            <p:cond delay="200"/>
                                          </p:stCondLst>
                                        </p:cTn>
                                        <p:tgtEl>
                                          <p:spTgt spid="24"/>
                                        </p:tgtEl>
                                        <p:attrNameLst>
                                          <p:attrName>r</p:attrName>
                                        </p:attrNameLst>
                                      </p:cBhvr>
                                    </p:animRot>
                                    <p:animRot by="240000">
                                      <p:cBhvr>
                                        <p:cTn id="16" dur="200" fill="hold">
                                          <p:stCondLst>
                                            <p:cond delay="400"/>
                                          </p:stCondLst>
                                        </p:cTn>
                                        <p:tgtEl>
                                          <p:spTgt spid="24"/>
                                        </p:tgtEl>
                                        <p:attrNameLst>
                                          <p:attrName>r</p:attrName>
                                        </p:attrNameLst>
                                      </p:cBhvr>
                                    </p:animRot>
                                    <p:animRot by="-240000">
                                      <p:cBhvr>
                                        <p:cTn id="17" dur="200" fill="hold">
                                          <p:stCondLst>
                                            <p:cond delay="600"/>
                                          </p:stCondLst>
                                        </p:cTn>
                                        <p:tgtEl>
                                          <p:spTgt spid="24"/>
                                        </p:tgtEl>
                                        <p:attrNameLst>
                                          <p:attrName>r</p:attrName>
                                        </p:attrNameLst>
                                      </p:cBhvr>
                                    </p:animRot>
                                    <p:animRot by="120000">
                                      <p:cBhvr>
                                        <p:cTn id="18" dur="200" fill="hold">
                                          <p:stCondLst>
                                            <p:cond delay="800"/>
                                          </p:stCondLst>
                                        </p:cTn>
                                        <p:tgtEl>
                                          <p:spTgt spid="24"/>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1632" y="338622"/>
            <a:ext cx="7886700" cy="1281111"/>
          </a:xfrm>
        </p:spPr>
        <p:txBody>
          <a:bodyPr/>
          <a:lstStyle/>
          <a:p>
            <a:r>
              <a:rPr lang="zh-TW" altLang="en-US" dirty="0" smtClean="0">
                <a:latin typeface="標楷體" panose="03000509000000000000" pitchFamily="65" charset="-120"/>
                <a:ea typeface="標楷體" panose="03000509000000000000" pitchFamily="65" charset="-120"/>
              </a:rPr>
              <a:t>潔牙輔具製作</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a:latin typeface="標楷體" panose="03000509000000000000" pitchFamily="65" charset="-120"/>
                <a:ea typeface="標楷體" panose="03000509000000000000" pitchFamily="65" charset="-120"/>
              </a:rPr>
              <a:t>若是牙刷刷柄太細、老年人施力較小握不住，可</a:t>
            </a:r>
            <a:r>
              <a:rPr lang="zh-TW" altLang="en-US" dirty="0" smtClean="0">
                <a:latin typeface="標楷體" panose="03000509000000000000" pitchFamily="65" charset="-120"/>
                <a:ea typeface="標楷體" panose="03000509000000000000" pitchFamily="65" charset="-120"/>
              </a:rPr>
              <a:t>使用小方巾或是泡綿筒加</a:t>
            </a:r>
            <a:r>
              <a:rPr lang="zh-TW" altLang="en-US" dirty="0">
                <a:latin typeface="標楷體" panose="03000509000000000000" pitchFamily="65" charset="-120"/>
                <a:ea typeface="標楷體" panose="03000509000000000000" pitchFamily="65" charset="-120"/>
              </a:rPr>
              <a:t>粗握柄</a:t>
            </a:r>
          </a:p>
          <a:p>
            <a:endParaRPr lang="zh-TW" altLang="en-US" dirty="0">
              <a:latin typeface="標楷體" panose="03000509000000000000" pitchFamily="65" charset="-120"/>
              <a:ea typeface="標楷體" panose="03000509000000000000" pitchFamily="65" charset="-120"/>
            </a:endParaRPr>
          </a:p>
        </p:txBody>
      </p:sp>
      <p:sp>
        <p:nvSpPr>
          <p:cNvPr id="8" name="投影片編號版面配置區 7"/>
          <p:cNvSpPr>
            <a:spLocks noGrp="1"/>
          </p:cNvSpPr>
          <p:nvPr>
            <p:ph type="sldNum" sz="quarter" idx="12"/>
          </p:nvPr>
        </p:nvSpPr>
        <p:spPr/>
        <p:txBody>
          <a:bodyPr/>
          <a:lstStyle/>
          <a:p>
            <a:fld id="{095370E7-ECF1-4574-B7AA-09F81203D914}" type="slidenum">
              <a:rPr lang="zh-TW" altLang="en-US" smtClean="0"/>
              <a:pPr/>
              <a:t>61</a:t>
            </a:fld>
            <a:endParaRPr lang="zh-TW" altLang="en-US" dirty="0"/>
          </a:p>
        </p:txBody>
      </p:sp>
      <p:pic>
        <p:nvPicPr>
          <p:cNvPr id="6" name="圖片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2436" t="9046" r="14260" b="4773"/>
          <a:stretch/>
        </p:blipFill>
        <p:spPr>
          <a:xfrm>
            <a:off x="5135654" y="2994211"/>
            <a:ext cx="3487272" cy="3026196"/>
          </a:xfrm>
          <a:prstGeom prst="rect">
            <a:avLst/>
          </a:prstGeom>
        </p:spPr>
      </p:pic>
      <p:sp>
        <p:nvSpPr>
          <p:cNvPr id="7" name="向右箭號 6"/>
          <p:cNvSpPr/>
          <p:nvPr/>
        </p:nvSpPr>
        <p:spPr>
          <a:xfrm>
            <a:off x="4508087" y="4247332"/>
            <a:ext cx="816950" cy="611539"/>
          </a:xfrm>
          <a:prstGeom prst="rightArrow">
            <a:avLst/>
          </a:prstGeom>
          <a:solidFill>
            <a:srgbClr val="82D2DA"/>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702" t="8936" r="10044" b="7024"/>
          <a:stretch/>
        </p:blipFill>
        <p:spPr>
          <a:xfrm rot="16200000">
            <a:off x="960583" y="2446008"/>
            <a:ext cx="3026195" cy="4122602"/>
          </a:xfrm>
          <a:prstGeom prst="rect">
            <a:avLst/>
          </a:prstGeom>
        </p:spPr>
      </p:pic>
    </p:spTree>
    <p:extLst>
      <p:ext uri="{BB962C8B-B14F-4D97-AF65-F5344CB8AC3E}">
        <p14:creationId xmlns:p14="http://schemas.microsoft.com/office/powerpoint/2010/main" val="12947554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407436" y="476672"/>
            <a:ext cx="8229600" cy="1143000"/>
          </a:xfrm>
        </p:spPr>
        <p:txBody>
          <a:bodyPr/>
          <a:lstStyle/>
          <a:p>
            <a:pPr algn="ctr"/>
            <a:r>
              <a:rPr lang="zh-TW" altLang="en-US" sz="5400" dirty="0" smtClean="0">
                <a:latin typeface="標楷體" panose="03000509000000000000" pitchFamily="65" charset="-120"/>
                <a:ea typeface="標楷體" panose="03000509000000000000" pitchFamily="65" charset="-120"/>
              </a:rPr>
              <a:t>潔牙輔具</a:t>
            </a:r>
            <a:endParaRPr lang="zh-TW" altLang="en-US" sz="5400" dirty="0">
              <a:latin typeface="標楷體" panose="03000509000000000000" pitchFamily="65" charset="-120"/>
              <a:ea typeface="標楷體" panose="03000509000000000000" pitchFamily="65" charset="-120"/>
            </a:endParaRPr>
          </a:p>
        </p:txBody>
      </p:sp>
      <p:pic>
        <p:nvPicPr>
          <p:cNvPr id="10" name="內容版面配置區 9"/>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1382" r="4625" b="5654"/>
          <a:stretch/>
        </p:blipFill>
        <p:spPr>
          <a:xfrm>
            <a:off x="4747662" y="1828800"/>
            <a:ext cx="3889374" cy="2418108"/>
          </a:xfrm>
        </p:spPr>
      </p:pic>
      <p:sp>
        <p:nvSpPr>
          <p:cNvPr id="5" name="投影片編號版面配置區 4"/>
          <p:cNvSpPr>
            <a:spLocks noGrp="1"/>
          </p:cNvSpPr>
          <p:nvPr>
            <p:ph type="sldNum" sz="quarter" idx="12"/>
          </p:nvPr>
        </p:nvSpPr>
        <p:spPr/>
        <p:txBody>
          <a:bodyPr/>
          <a:lstStyle/>
          <a:p>
            <a:fld id="{095370E7-ECF1-4574-B7AA-09F81203D914}" type="slidenum">
              <a:rPr lang="zh-TW" altLang="en-US" smtClean="0"/>
              <a:pPr/>
              <a:t>62</a:t>
            </a:fld>
            <a:endParaRPr lang="zh-TW" altLang="en-US" dirty="0"/>
          </a:p>
        </p:txBody>
      </p:sp>
      <p:pic>
        <p:nvPicPr>
          <p:cNvPr id="12" name="內容版面配置區 11"/>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942" t="4108" r="3020" b="16325"/>
          <a:stretch/>
        </p:blipFill>
        <p:spPr>
          <a:xfrm>
            <a:off x="610222" y="1855304"/>
            <a:ext cx="3760788" cy="2411896"/>
          </a:xfr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661" y="4458942"/>
            <a:ext cx="388937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22" y="4537523"/>
            <a:ext cx="3760787" cy="173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447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5092" y="1600200"/>
            <a:ext cx="7713815" cy="4525963"/>
          </a:xfrm>
        </p:spPr>
      </p:pic>
      <p:sp>
        <p:nvSpPr>
          <p:cNvPr id="2" name="文字方塊 1"/>
          <p:cNvSpPr txBox="1"/>
          <p:nvPr/>
        </p:nvSpPr>
        <p:spPr>
          <a:xfrm>
            <a:off x="1577009" y="596347"/>
            <a:ext cx="5473148" cy="923330"/>
          </a:xfrm>
          <a:prstGeom prst="rect">
            <a:avLst/>
          </a:prstGeom>
          <a:noFill/>
        </p:spPr>
        <p:txBody>
          <a:bodyPr wrap="square" rtlCol="0">
            <a:spAutoFit/>
          </a:bodyPr>
          <a:lstStyle/>
          <a:p>
            <a:pPr algn="ctr"/>
            <a:r>
              <a:rPr lang="zh-TW" altLang="en-US" sz="5400" dirty="0" smtClean="0">
                <a:latin typeface="標楷體" panose="03000509000000000000" pitchFamily="65" charset="-120"/>
                <a:ea typeface="標楷體" panose="03000509000000000000" pitchFamily="65" charset="-120"/>
              </a:rPr>
              <a:t>銀髮族輔具</a:t>
            </a:r>
            <a:endParaRPr lang="zh-TW" altLang="en-US" sz="5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840135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9136"/>
          <a:stretch/>
        </p:blipFill>
        <p:spPr>
          <a:xfrm>
            <a:off x="395536" y="4108174"/>
            <a:ext cx="4038600" cy="2565800"/>
          </a:xfrm>
        </p:spPr>
      </p:pic>
      <p:pic>
        <p:nvPicPr>
          <p:cNvPr id="10" name="內容版面配置區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9585" y="2279607"/>
            <a:ext cx="4035829" cy="3167149"/>
          </a:xfr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70" t="6467" r="4746" b="6786"/>
          <a:stretch/>
        </p:blipFill>
        <p:spPr bwMode="auto">
          <a:xfrm>
            <a:off x="370790" y="1775791"/>
            <a:ext cx="4104456" cy="225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275" y="513630"/>
            <a:ext cx="4041775"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172279" y="513630"/>
            <a:ext cx="4302967" cy="923330"/>
          </a:xfrm>
          <a:prstGeom prst="rect">
            <a:avLst/>
          </a:prstGeom>
          <a:noFill/>
        </p:spPr>
        <p:txBody>
          <a:bodyPr wrap="square" rtlCol="0">
            <a:spAutoFit/>
          </a:bodyPr>
          <a:lstStyle/>
          <a:p>
            <a:pPr algn="ctr"/>
            <a:r>
              <a:rPr lang="zh-TW" altLang="en-US" sz="5400" dirty="0" smtClean="0">
                <a:latin typeface="標楷體" panose="03000509000000000000" pitchFamily="65" charset="-120"/>
                <a:ea typeface="標楷體" panose="03000509000000000000" pitchFamily="65" charset="-120"/>
              </a:rPr>
              <a:t>銀髮族輔具</a:t>
            </a:r>
            <a:endParaRPr lang="zh-TW" altLang="en-US" sz="5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235467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5536" y="3501008"/>
            <a:ext cx="4038600" cy="2952502"/>
          </a:xfrm>
        </p:spPr>
      </p:pic>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2040" y="3501008"/>
            <a:ext cx="380438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268" t="3096" r="7899" b="12419"/>
          <a:stretch/>
        </p:blipFill>
        <p:spPr bwMode="auto">
          <a:xfrm>
            <a:off x="4943061" y="531537"/>
            <a:ext cx="3736775" cy="289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73" y="1106710"/>
            <a:ext cx="439382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7700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7071" r="10101"/>
          <a:stretch/>
        </p:blipFill>
        <p:spPr>
          <a:xfrm>
            <a:off x="683568" y="3356992"/>
            <a:ext cx="3514725" cy="3028950"/>
          </a:xfrm>
        </p:spPr>
      </p:pic>
      <p:pic>
        <p:nvPicPr>
          <p:cNvPr id="11" name="內容版面配置區 10"/>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4649585" y="2350265"/>
            <a:ext cx="4035829" cy="3025833"/>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7" y="260647"/>
            <a:ext cx="3752643"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419" y="940974"/>
            <a:ext cx="439578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8783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8585" y="2350265"/>
            <a:ext cx="4035829" cy="3025833"/>
          </a:xfrm>
        </p:spPr>
      </p:pic>
      <p:pic>
        <p:nvPicPr>
          <p:cNvPr id="6" name="內容版面配置區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9585" y="2350265"/>
            <a:ext cx="4035829" cy="3025833"/>
          </a:xfr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638" y="332656"/>
            <a:ext cx="403542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419" y="1033739"/>
            <a:ext cx="439578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7423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23888" y="3025347"/>
            <a:ext cx="7886700" cy="2402864"/>
          </a:xfrm>
        </p:spPr>
        <p:txBody>
          <a:bodyPr/>
          <a:lstStyle/>
          <a:p>
            <a:r>
              <a:rPr lang="zh-TW" altLang="en-US" dirty="0" smtClean="0">
                <a:latin typeface="標楷體" panose="03000509000000000000" pitchFamily="65" charset="-120"/>
                <a:ea typeface="標楷體" panose="03000509000000000000" pitchFamily="65" charset="-120"/>
              </a:rPr>
              <a:t>假牙</a:t>
            </a:r>
            <a:r>
              <a:rPr lang="zh-TW" altLang="en-US" dirty="0">
                <a:latin typeface="標楷體" panose="03000509000000000000" pitchFamily="65" charset="-120"/>
                <a:ea typeface="標楷體" panose="03000509000000000000" pitchFamily="65" charset="-120"/>
              </a:rPr>
              <a:t>的</a:t>
            </a:r>
            <a:r>
              <a:rPr lang="zh-TW" altLang="en-US" dirty="0" smtClean="0">
                <a:latin typeface="標楷體" panose="03000509000000000000" pitchFamily="65" charset="-120"/>
                <a:ea typeface="標楷體" panose="03000509000000000000" pitchFamily="65" charset="-120"/>
              </a:rPr>
              <a:t>清潔</a:t>
            </a:r>
            <a:r>
              <a:rPr lang="zh-TW" altLang="en-US" dirty="0">
                <a:latin typeface="標楷體" panose="03000509000000000000" pitchFamily="65" charset="-120"/>
                <a:ea typeface="標楷體" panose="03000509000000000000" pitchFamily="65" charset="-120"/>
              </a:rPr>
              <a:t>照護</a:t>
            </a:r>
          </a:p>
        </p:txBody>
      </p:sp>
      <p:sp>
        <p:nvSpPr>
          <p:cNvPr id="6" name="頁尾版面配置區 5"/>
          <p:cNvSpPr>
            <a:spLocks noGrp="1"/>
          </p:cNvSpPr>
          <p:nvPr>
            <p:ph type="ftr" sz="quarter" idx="11"/>
          </p:nvPr>
        </p:nvSpPr>
        <p:spPr/>
        <p:txBody>
          <a:bodyPr/>
          <a:lstStyle/>
          <a:p>
            <a:r>
              <a:rPr lang="zh-TW" altLang="en-US" dirty="0" smtClean="0">
                <a:solidFill>
                  <a:schemeClr val="bg1"/>
                </a:solidFill>
              </a:rPr>
              <a:t>銀髮族口腔機能促進及口腔衛生教育宣導</a:t>
            </a:r>
            <a:endParaRPr lang="zh-TW" altLang="en-US" dirty="0">
              <a:solidFill>
                <a:schemeClr val="bg1"/>
              </a:solidFill>
            </a:endParaRPr>
          </a:p>
        </p:txBody>
      </p:sp>
      <p:sp>
        <p:nvSpPr>
          <p:cNvPr id="2" name="投影片編號版面配置區 1"/>
          <p:cNvSpPr>
            <a:spLocks noGrp="1"/>
          </p:cNvSpPr>
          <p:nvPr>
            <p:ph type="sldNum" sz="quarter" idx="12"/>
          </p:nvPr>
        </p:nvSpPr>
        <p:spPr/>
        <p:txBody>
          <a:bodyPr/>
          <a:lstStyle/>
          <a:p>
            <a:fld id="{095370E7-ECF1-4574-B7AA-09F81203D914}" type="slidenum">
              <a:rPr lang="zh-TW" altLang="en-US" smtClean="0"/>
              <a:pPr/>
              <a:t>68</a:t>
            </a:fld>
            <a:endParaRPr lang="zh-TW" altLang="en-US" dirty="0"/>
          </a:p>
        </p:txBody>
      </p:sp>
      <p:pic>
        <p:nvPicPr>
          <p:cNvPr id="4" name="內容版面配置區 3"/>
          <p:cNvPicPr>
            <a:picLocks noGrp="1" noChangeAspect="1"/>
          </p:cNvPicPr>
          <p:nvPr>
            <p:ph idx="4294967295"/>
          </p:nvPr>
        </p:nvPicPr>
        <p:blipFill rotWithShape="1">
          <a:blip r:embed="rId3"/>
          <a:srcRect l="3474" t="20791" r="6189" b="8344"/>
          <a:stretch/>
        </p:blipFill>
        <p:spPr>
          <a:xfrm>
            <a:off x="5262563" y="1985963"/>
            <a:ext cx="3881437" cy="2286000"/>
          </a:xfrm>
          <a:prstGeom prst="rect">
            <a:avLst/>
          </a:prstGeom>
        </p:spPr>
      </p:pic>
      <p:pic>
        <p:nvPicPr>
          <p:cNvPr id="5" name="圖片 4"/>
          <p:cNvPicPr>
            <a:picLocks noChangeAspect="1"/>
          </p:cNvPicPr>
          <p:nvPr/>
        </p:nvPicPr>
        <p:blipFill rotWithShape="1">
          <a:blip r:embed="rId4"/>
          <a:srcRect l="10189" t="13421" r="2227" b="15122"/>
          <a:stretch/>
        </p:blipFill>
        <p:spPr>
          <a:xfrm>
            <a:off x="623888" y="581404"/>
            <a:ext cx="4389120" cy="2443943"/>
          </a:xfrm>
          <a:prstGeom prst="rect">
            <a:avLst/>
          </a:prstGeom>
        </p:spPr>
      </p:pic>
    </p:spTree>
    <p:extLst>
      <p:ext uri="{BB962C8B-B14F-4D97-AF65-F5344CB8AC3E}">
        <p14:creationId xmlns:p14="http://schemas.microsoft.com/office/powerpoint/2010/main" val="633986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活動假牙</a:t>
            </a:r>
            <a:r>
              <a:rPr lang="zh-TW" altLang="en-US" dirty="0">
                <a:latin typeface="標楷體" panose="03000509000000000000" pitchFamily="65" charset="-120"/>
                <a:ea typeface="標楷體" panose="03000509000000000000" pitchFamily="65" charset="-120"/>
              </a:rPr>
              <a:t>的清潔照護原則</a:t>
            </a:r>
          </a:p>
        </p:txBody>
      </p:sp>
      <p:sp>
        <p:nvSpPr>
          <p:cNvPr id="5" name="內容版面配置區 4"/>
          <p:cNvSpPr>
            <a:spLocks noGrp="1"/>
          </p:cNvSpPr>
          <p:nvPr>
            <p:ph idx="1"/>
          </p:nvPr>
        </p:nvSpPr>
        <p:spPr/>
        <p:txBody>
          <a:bodyPr/>
          <a:lstStyle/>
          <a:p>
            <a:pPr marL="514350" indent="-514350">
              <a:buFont typeface="+mj-lt"/>
              <a:buAutoNum type="arabicPeriod"/>
            </a:pPr>
            <a:r>
              <a:rPr lang="zh-TW" altLang="en-US" sz="3000" dirty="0">
                <a:latin typeface="標楷體" panose="03000509000000000000" pitchFamily="65" charset="-120"/>
                <a:ea typeface="標楷體" panose="03000509000000000000" pitchFamily="65" charset="-120"/>
              </a:rPr>
              <a:t>餐後</a:t>
            </a:r>
            <a:r>
              <a:rPr lang="zh-TW" altLang="en-US" sz="3000" dirty="0" smtClean="0">
                <a:latin typeface="標楷體" panose="03000509000000000000" pitchFamily="65" charset="-120"/>
                <a:ea typeface="標楷體" panose="03000509000000000000" pitchFamily="65" charset="-120"/>
              </a:rPr>
              <a:t>需拿下來</a:t>
            </a:r>
            <a:r>
              <a:rPr lang="zh-TW" altLang="en-US" sz="3000" dirty="0">
                <a:latin typeface="標楷體" panose="03000509000000000000" pitchFamily="65" charset="-120"/>
                <a:ea typeface="標楷體" panose="03000509000000000000" pitchFamily="65" charset="-120"/>
              </a:rPr>
              <a:t>，用</a:t>
            </a:r>
            <a:r>
              <a:rPr lang="zh-TW" altLang="en-US" sz="3000" dirty="0">
                <a:solidFill>
                  <a:srgbClr val="FF0000"/>
                </a:solidFill>
                <a:latin typeface="標楷體" panose="03000509000000000000" pitchFamily="65" charset="-120"/>
                <a:ea typeface="標楷體" panose="03000509000000000000" pitchFamily="65" charset="-120"/>
              </a:rPr>
              <a:t>清水及軟毛牙刷</a:t>
            </a:r>
            <a:r>
              <a:rPr lang="zh-TW" altLang="en-US" sz="3000" dirty="0">
                <a:latin typeface="標楷體" panose="03000509000000000000" pitchFamily="65" charset="-120"/>
                <a:ea typeface="標楷體" panose="03000509000000000000" pitchFamily="65" charset="-120"/>
              </a:rPr>
              <a:t>或是假牙專用清潔牙刷</a:t>
            </a:r>
            <a:r>
              <a:rPr lang="zh-TW" altLang="en-US" sz="3000" dirty="0" smtClean="0">
                <a:latin typeface="標楷體" panose="03000509000000000000" pitchFamily="65" charset="-120"/>
                <a:ea typeface="標楷體" panose="03000509000000000000" pitchFamily="65" charset="-120"/>
              </a:rPr>
              <a:t>清潔，不可使用牙膏刷</a:t>
            </a:r>
            <a:r>
              <a:rPr lang="zh-TW" altLang="en-US" sz="3000" dirty="0">
                <a:latin typeface="標楷體" panose="03000509000000000000" pitchFamily="65" charset="-120"/>
                <a:ea typeface="標楷體" panose="03000509000000000000" pitchFamily="65" charset="-120"/>
              </a:rPr>
              <a:t>洗</a:t>
            </a:r>
          </a:p>
          <a:p>
            <a:pPr marL="514350" indent="-514350">
              <a:buFont typeface="+mj-lt"/>
              <a:buAutoNum type="arabicPeriod"/>
            </a:pPr>
            <a:r>
              <a:rPr lang="zh-TW" altLang="en-US" sz="3000" dirty="0">
                <a:latin typeface="標楷體" panose="03000509000000000000" pitchFamily="65" charset="-120"/>
                <a:ea typeface="標楷體" panose="03000509000000000000" pitchFamily="65" charset="-120"/>
              </a:rPr>
              <a:t>睡前需拔下並</a:t>
            </a:r>
            <a:r>
              <a:rPr lang="zh-TW" altLang="en-US" sz="3000" dirty="0">
                <a:solidFill>
                  <a:srgbClr val="FF0000"/>
                </a:solidFill>
                <a:latin typeface="標楷體" panose="03000509000000000000" pitchFamily="65" charset="-120"/>
                <a:ea typeface="標楷體" panose="03000509000000000000" pitchFamily="65" charset="-120"/>
              </a:rPr>
              <a:t>泡在冷水中</a:t>
            </a:r>
            <a:r>
              <a:rPr lang="zh-TW" altLang="en-US" sz="3000" dirty="0">
                <a:latin typeface="標楷體" panose="03000509000000000000" pitchFamily="65" charset="-120"/>
                <a:ea typeface="標楷體" panose="03000509000000000000" pitchFamily="65" charset="-120"/>
              </a:rPr>
              <a:t>，不能使用熱水</a:t>
            </a:r>
          </a:p>
          <a:p>
            <a:pPr marL="514350" indent="-514350">
              <a:buFont typeface="+mj-lt"/>
              <a:buAutoNum type="arabicPeriod"/>
            </a:pPr>
            <a:r>
              <a:rPr lang="zh-TW" altLang="en-US" sz="3000" dirty="0">
                <a:latin typeface="標楷體" panose="03000509000000000000" pitchFamily="65" charset="-120"/>
                <a:ea typeface="標楷體" panose="03000509000000000000" pitchFamily="65" charset="-120"/>
              </a:rPr>
              <a:t>搭配假牙清潔錠，做進一步清潔，</a:t>
            </a:r>
            <a:r>
              <a:rPr lang="zh-TW" altLang="en-US" sz="3000" dirty="0" smtClean="0">
                <a:latin typeface="標楷體" panose="03000509000000000000" pitchFamily="65" charset="-120"/>
                <a:ea typeface="標楷體" panose="03000509000000000000" pitchFamily="65" charset="-120"/>
              </a:rPr>
              <a:t>浸泡</a:t>
            </a:r>
            <a:r>
              <a:rPr lang="en-US" altLang="zh-TW" sz="3000" dirty="0" smtClean="0">
                <a:latin typeface="標楷體" panose="03000509000000000000" pitchFamily="65" charset="-120"/>
                <a:ea typeface="標楷體" panose="03000509000000000000" pitchFamily="65" charset="-120"/>
              </a:rPr>
              <a:t>5</a:t>
            </a:r>
            <a:r>
              <a:rPr lang="zh-TW" altLang="en-US" sz="3000" dirty="0" smtClean="0">
                <a:latin typeface="標楷體" panose="03000509000000000000" pitchFamily="65" charset="-120"/>
                <a:ea typeface="標楷體" panose="03000509000000000000" pitchFamily="65" charset="-120"/>
              </a:rPr>
              <a:t>分鐘後，</a:t>
            </a:r>
            <a:r>
              <a:rPr lang="zh-TW" altLang="en-US" sz="3000" dirty="0">
                <a:latin typeface="標楷體" panose="03000509000000000000" pitchFamily="65" charset="-120"/>
                <a:ea typeface="標楷體" panose="03000509000000000000" pitchFamily="65" charset="-120"/>
              </a:rPr>
              <a:t>用清水清洗</a:t>
            </a:r>
            <a:r>
              <a:rPr lang="zh-TW" altLang="en-US" sz="3000" dirty="0" smtClean="0">
                <a:latin typeface="標楷體" panose="03000509000000000000" pitchFamily="65" charset="-120"/>
                <a:ea typeface="標楷體" panose="03000509000000000000" pitchFamily="65" charset="-120"/>
              </a:rPr>
              <a:t>乾淨</a:t>
            </a:r>
            <a:endParaRPr lang="en-US" altLang="zh-TW" sz="3000"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3000" dirty="0" smtClean="0">
                <a:latin typeface="標楷體" panose="03000509000000000000" pitchFamily="65" charset="-120"/>
                <a:ea typeface="標楷體" panose="03000509000000000000" pitchFamily="65" charset="-120"/>
              </a:rPr>
              <a:t>因為</a:t>
            </a:r>
            <a:r>
              <a:rPr lang="zh-TW" altLang="en-US" sz="3000" dirty="0">
                <a:latin typeface="標楷體" panose="03000509000000000000" pitchFamily="65" charset="-120"/>
                <a:ea typeface="標楷體" panose="03000509000000000000" pitchFamily="65" charset="-120"/>
              </a:rPr>
              <a:t>骨頭的吸收，會有配戴上的問題，需要</a:t>
            </a:r>
            <a:r>
              <a:rPr lang="zh-TW" altLang="en-US" sz="3000" dirty="0">
                <a:solidFill>
                  <a:srgbClr val="FF0000"/>
                </a:solidFill>
                <a:latin typeface="標楷體" panose="03000509000000000000" pitchFamily="65" charset="-120"/>
                <a:ea typeface="標楷體" panose="03000509000000000000" pitchFamily="65" charset="-120"/>
              </a:rPr>
              <a:t>定期回</a:t>
            </a:r>
            <a:r>
              <a:rPr lang="zh-TW" altLang="en-US" sz="3000" dirty="0" smtClean="0">
                <a:solidFill>
                  <a:srgbClr val="FF0000"/>
                </a:solidFill>
                <a:latin typeface="標楷體" panose="03000509000000000000" pitchFamily="65" charset="-120"/>
                <a:ea typeface="標楷體" panose="03000509000000000000" pitchFamily="65" charset="-120"/>
              </a:rPr>
              <a:t>診</a:t>
            </a:r>
            <a:r>
              <a:rPr lang="zh-TW" altLang="en-US" sz="3000" dirty="0" smtClean="0">
                <a:latin typeface="標楷體" panose="03000509000000000000" pitchFamily="65" charset="-120"/>
                <a:ea typeface="標楷體" panose="03000509000000000000" pitchFamily="65" charset="-120"/>
              </a:rPr>
              <a:t>調整假牙</a:t>
            </a:r>
            <a:endParaRPr lang="zh-TW" altLang="en-US" sz="3000"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095370E7-ECF1-4574-B7AA-09F81203D914}" type="slidenum">
              <a:rPr lang="zh-TW" altLang="en-US" smtClean="0"/>
              <a:pPr/>
              <a:t>69</a:t>
            </a:fld>
            <a:endParaRPr lang="zh-TW" altLang="en-US" dirty="0"/>
          </a:p>
        </p:txBody>
      </p:sp>
    </p:spTree>
    <p:extLst>
      <p:ext uri="{BB962C8B-B14F-4D97-AF65-F5344CB8AC3E}">
        <p14:creationId xmlns:p14="http://schemas.microsoft.com/office/powerpoint/2010/main" val="747301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7454282E-ACAF-492C-915E-FBF59E3235D6}" type="slidenum">
              <a:rPr lang="en-US" altLang="zh-TW" sz="1200" smtClean="0">
                <a:latin typeface="Arial" charset="0"/>
              </a:rPr>
              <a:pPr eaLnBrk="1" fontAlgn="base" hangingPunct="1">
                <a:spcBef>
                  <a:spcPct val="0"/>
                </a:spcBef>
                <a:spcAft>
                  <a:spcPct val="0"/>
                </a:spcAft>
                <a:buFontTx/>
                <a:buNone/>
              </a:pPr>
              <a:t>7</a:t>
            </a:fld>
            <a:endParaRPr lang="en-US" altLang="zh-TW" sz="1200" smtClean="0">
              <a:latin typeface="Arial" charset="0"/>
            </a:endParaRPr>
          </a:p>
        </p:txBody>
      </p:sp>
      <p:pic>
        <p:nvPicPr>
          <p:cNvPr id="26627" name="Picture 2" descr="11-1"/>
          <p:cNvPicPr>
            <a:picLocks noChangeAspect="1" noChangeArrowheads="1"/>
          </p:cNvPicPr>
          <p:nvPr/>
        </p:nvPicPr>
        <p:blipFill>
          <a:blip r:embed="rId2">
            <a:extLst>
              <a:ext uri="{28A0092B-C50C-407E-A947-70E740481C1C}">
                <a14:useLocalDpi xmlns:a14="http://schemas.microsoft.com/office/drawing/2010/main" val="0"/>
              </a:ext>
            </a:extLst>
          </a:blip>
          <a:srcRect l="1910" t="9050" r="2855" b="10094"/>
          <a:stretch>
            <a:fillRect/>
          </a:stretch>
        </p:blipFill>
        <p:spPr bwMode="auto">
          <a:xfrm>
            <a:off x="489142" y="2406738"/>
            <a:ext cx="8186546" cy="4262622"/>
          </a:xfrm>
          <a:prstGeom prst="rect">
            <a:avLst/>
          </a:prstGeom>
          <a:ln/>
          <a:extLst/>
        </p:spPr>
        <p:style>
          <a:lnRef idx="2">
            <a:schemeClr val="accent1"/>
          </a:lnRef>
          <a:fillRef idx="1">
            <a:schemeClr val="lt1"/>
          </a:fillRef>
          <a:effectRef idx="0">
            <a:schemeClr val="accent1"/>
          </a:effectRef>
          <a:fontRef idx="minor">
            <a:schemeClr val="dk1"/>
          </a:fontRef>
        </p:style>
      </p:pic>
      <p:sp>
        <p:nvSpPr>
          <p:cNvPr id="26628" name="Text Box 3"/>
          <p:cNvSpPr txBox="1">
            <a:spLocks noChangeArrowheads="1"/>
          </p:cNvSpPr>
          <p:nvPr/>
        </p:nvSpPr>
        <p:spPr bwMode="auto">
          <a:xfrm>
            <a:off x="929953" y="0"/>
            <a:ext cx="74993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4800" dirty="0">
                <a:solidFill>
                  <a:srgbClr val="CC0000"/>
                </a:solidFill>
                <a:latin typeface="Arial" charset="0"/>
                <a:ea typeface="標楷體" pitchFamily="65" charset="-120"/>
              </a:rPr>
              <a:t>臺灣推廣貝氏刷牙法的依據</a:t>
            </a:r>
          </a:p>
        </p:txBody>
      </p:sp>
      <p:sp>
        <p:nvSpPr>
          <p:cNvPr id="2" name="矩形 1"/>
          <p:cNvSpPr/>
          <p:nvPr/>
        </p:nvSpPr>
        <p:spPr>
          <a:xfrm>
            <a:off x="489142" y="816411"/>
            <a:ext cx="8208912"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Pilot </a:t>
            </a:r>
            <a:r>
              <a:rPr lang="en-US" altLang="zh-TW" sz="2400" dirty="0">
                <a:latin typeface="標楷體" panose="03000509000000000000" pitchFamily="65" charset="-120"/>
                <a:ea typeface="標楷體" panose="03000509000000000000" pitchFamily="65" charset="-120"/>
              </a:rPr>
              <a:t>study </a:t>
            </a:r>
            <a:r>
              <a:rPr lang="zh-TW" altLang="en-US" sz="2400" dirty="0">
                <a:latin typeface="標楷體" panose="03000509000000000000" pitchFamily="65" charset="-120"/>
                <a:ea typeface="標楷體" panose="03000509000000000000" pitchFamily="65" charset="-120"/>
              </a:rPr>
              <a:t>顯示</a:t>
            </a:r>
            <a:r>
              <a:rPr lang="en-US" altLang="zh-TW" sz="2400" dirty="0">
                <a:latin typeface="標楷體" panose="03000509000000000000" pitchFamily="65" charset="-120"/>
                <a:ea typeface="標楷體" panose="03000509000000000000" pitchFamily="65" charset="-120"/>
              </a:rPr>
              <a:t>Bass</a:t>
            </a:r>
            <a:r>
              <a:rPr lang="zh-TW" altLang="en-US" sz="2400" dirty="0">
                <a:latin typeface="標楷體" panose="03000509000000000000" pitchFamily="65" charset="-120"/>
                <a:ea typeface="標楷體" panose="03000509000000000000" pitchFamily="65" charset="-120"/>
              </a:rPr>
              <a:t>刷牙法最好</a:t>
            </a:r>
          </a:p>
          <a:p>
            <a:r>
              <a:rPr lang="zh-TW" altLang="en-US" sz="2400" dirty="0">
                <a:latin typeface="標楷體" panose="03000509000000000000" pitchFamily="65" charset="-120"/>
                <a:ea typeface="標楷體" panose="03000509000000000000" pitchFamily="65" charset="-120"/>
              </a:rPr>
              <a:t>陳時中</a:t>
            </a:r>
            <a:r>
              <a:rPr lang="zh-TW" altLang="en-US" sz="2400" dirty="0" smtClean="0">
                <a:latin typeface="標楷體" panose="03000509000000000000" pitchFamily="65" charset="-120"/>
                <a:ea typeface="標楷體" panose="03000509000000000000" pitchFamily="65" charset="-120"/>
              </a:rPr>
              <a:t>等針對</a:t>
            </a:r>
            <a:r>
              <a:rPr lang="zh-TW" altLang="en-US" sz="2400" dirty="0">
                <a:latin typeface="標楷體" panose="03000509000000000000" pitchFamily="65" charset="-120"/>
                <a:ea typeface="標楷體" panose="03000509000000000000" pitchFamily="65" charset="-120"/>
              </a:rPr>
              <a:t>台北市師院附校之高年級生，比較實作</a:t>
            </a:r>
            <a:r>
              <a:rPr lang="en-US" altLang="zh-TW" sz="2400" dirty="0">
                <a:latin typeface="標楷體" panose="03000509000000000000" pitchFamily="65" charset="-120"/>
                <a:ea typeface="標楷體" panose="03000509000000000000" pitchFamily="65" charset="-120"/>
              </a:rPr>
              <a:t>Bass</a:t>
            </a:r>
            <a:r>
              <a:rPr lang="zh-TW" altLang="en-US" sz="2400" dirty="0">
                <a:latin typeface="標楷體" panose="03000509000000000000" pitchFamily="65" charset="-120"/>
                <a:ea typeface="標楷體" panose="03000509000000000000" pitchFamily="65" charset="-120"/>
              </a:rPr>
              <a:t>法、實作</a:t>
            </a:r>
            <a:r>
              <a:rPr lang="en-US" altLang="zh-TW" sz="2400" dirty="0">
                <a:latin typeface="標楷體" panose="03000509000000000000" pitchFamily="65" charset="-120"/>
                <a:ea typeface="標楷體" panose="03000509000000000000" pitchFamily="65" charset="-120"/>
              </a:rPr>
              <a:t>Roll</a:t>
            </a:r>
            <a:r>
              <a:rPr lang="zh-TW" altLang="en-US" sz="2400" dirty="0">
                <a:latin typeface="標楷體" panose="03000509000000000000" pitchFamily="65" charset="-120"/>
                <a:ea typeface="標楷體" panose="03000509000000000000" pitchFamily="65" charset="-120"/>
              </a:rPr>
              <a:t>法、只觀賞錄影帶三種教學法。六個月後，發現</a:t>
            </a:r>
            <a:r>
              <a:rPr lang="en-US" altLang="zh-TW" sz="2400" dirty="0">
                <a:latin typeface="標楷體" panose="03000509000000000000" pitchFamily="65" charset="-120"/>
                <a:ea typeface="標楷體" panose="03000509000000000000" pitchFamily="65" charset="-120"/>
              </a:rPr>
              <a:t>Bass</a:t>
            </a:r>
            <a:r>
              <a:rPr lang="zh-TW" altLang="en-US" sz="2400" dirty="0">
                <a:latin typeface="標楷體" panose="03000509000000000000" pitchFamily="65" charset="-120"/>
                <a:ea typeface="標楷體" panose="03000509000000000000" pitchFamily="65" charset="-120"/>
              </a:rPr>
              <a:t>法效果最好且維持性最好。</a:t>
            </a:r>
          </a:p>
        </p:txBody>
      </p:sp>
    </p:spTree>
    <p:extLst>
      <p:ext uri="{BB962C8B-B14F-4D97-AF65-F5344CB8AC3E}">
        <p14:creationId xmlns:p14="http://schemas.microsoft.com/office/powerpoint/2010/main" val="41382581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260648"/>
            <a:ext cx="8229600" cy="1008112"/>
          </a:xfrm>
        </p:spPr>
        <p:txBody>
          <a:bodyPr>
            <a:normAutofit/>
          </a:bodyPr>
          <a:lstStyle/>
          <a:p>
            <a:pPr algn="l"/>
            <a:r>
              <a:rPr lang="zh-TW" altLang="en-US" sz="3600" dirty="0" smtClean="0">
                <a:latin typeface="標楷體" pitchFamily="65" charset="-120"/>
                <a:ea typeface="標楷體" pitchFamily="65" charset="-120"/>
              </a:rPr>
              <a:t>活動假牙清潔方法及注意事項</a:t>
            </a:r>
            <a:endParaRPr lang="zh-TW" altLang="en-US" sz="3600" dirty="0">
              <a:latin typeface="標楷體" pitchFamily="65" charset="-120"/>
              <a:ea typeface="標楷體" pitchFamily="65" charset="-120"/>
            </a:endParaRPr>
          </a:p>
        </p:txBody>
      </p:sp>
      <p:sp>
        <p:nvSpPr>
          <p:cNvPr id="3" name="內容版面配置區 2"/>
          <p:cNvSpPr>
            <a:spLocks noGrp="1"/>
          </p:cNvSpPr>
          <p:nvPr>
            <p:ph idx="1"/>
          </p:nvPr>
        </p:nvSpPr>
        <p:spPr>
          <a:xfrm>
            <a:off x="251520" y="1340768"/>
            <a:ext cx="8686800" cy="5246043"/>
          </a:xfrm>
        </p:spPr>
        <p:txBody>
          <a:bodyPr>
            <a:noAutofit/>
          </a:bodyPr>
          <a:lstStyle/>
          <a:p>
            <a:pPr>
              <a:buNone/>
            </a:pPr>
            <a:r>
              <a:rPr lang="en-US" altLang="zh-TW" sz="2400" dirty="0" smtClean="0">
                <a:latin typeface="標楷體" pitchFamily="65" charset="-120"/>
                <a:ea typeface="標楷體" pitchFamily="65" charset="-120"/>
              </a:rPr>
              <a:t>1.</a:t>
            </a:r>
            <a:r>
              <a:rPr lang="zh-TW" altLang="en-US" sz="2400" dirty="0" smtClean="0">
                <a:latin typeface="標楷體" pitchFamily="65" charset="-120"/>
                <a:ea typeface="標楷體" pitchFamily="65" charset="-120"/>
              </a:rPr>
              <a:t>每天配戴假牙最長</a:t>
            </a:r>
            <a:r>
              <a:rPr lang="zh-TW" altLang="en-US" sz="2400" dirty="0" smtClean="0">
                <a:solidFill>
                  <a:srgbClr val="FF0000"/>
                </a:solidFill>
                <a:latin typeface="標楷體" pitchFamily="65" charset="-120"/>
                <a:ea typeface="標楷體" pitchFamily="65" charset="-120"/>
              </a:rPr>
              <a:t>勿超過 </a:t>
            </a:r>
            <a:r>
              <a:rPr lang="en-US" altLang="zh-TW" sz="2400" dirty="0" smtClean="0">
                <a:solidFill>
                  <a:srgbClr val="FF0000"/>
                </a:solidFill>
                <a:latin typeface="標楷體" pitchFamily="65" charset="-120"/>
                <a:ea typeface="標楷體" pitchFamily="65" charset="-120"/>
              </a:rPr>
              <a:t>16 </a:t>
            </a:r>
            <a:r>
              <a:rPr lang="zh-TW" altLang="en-US" sz="2400" dirty="0" smtClean="0">
                <a:solidFill>
                  <a:srgbClr val="FF0000"/>
                </a:solidFill>
                <a:latin typeface="標楷體" pitchFamily="65" charset="-120"/>
                <a:ea typeface="標楷體" pitchFamily="65" charset="-120"/>
              </a:rPr>
              <a:t>小時</a:t>
            </a:r>
            <a:r>
              <a:rPr lang="zh-TW" altLang="en-US" sz="2400" dirty="0" smtClean="0">
                <a:latin typeface="標楷體" pitchFamily="65" charset="-120"/>
                <a:ea typeface="標楷體" pitchFamily="65" charset="-120"/>
              </a:rPr>
              <a:t>，至少讓牙齦休息</a:t>
            </a:r>
            <a:r>
              <a:rPr lang="en-US" altLang="zh-TW" sz="2400" b="1" dirty="0" smtClean="0">
                <a:latin typeface="標楷體" pitchFamily="65" charset="-120"/>
                <a:ea typeface="標楷體" pitchFamily="65" charset="-120"/>
              </a:rPr>
              <a:t>8</a:t>
            </a:r>
            <a:r>
              <a:rPr lang="zh-TW" altLang="en-US" sz="2400" b="1" dirty="0" smtClean="0">
                <a:latin typeface="標楷體" pitchFamily="65" charset="-120"/>
                <a:ea typeface="標楷體" pitchFamily="65" charset="-120"/>
              </a:rPr>
              <a:t>小時</a:t>
            </a:r>
            <a:r>
              <a:rPr lang="zh-TW" altLang="en-US" sz="2400" dirty="0" smtClean="0">
                <a:latin typeface="標楷體" pitchFamily="65" charset="-120"/>
                <a:ea typeface="標楷體" pitchFamily="65" charset="-120"/>
              </a:rPr>
              <a:t>睡前需將假牙取下</a:t>
            </a:r>
            <a:r>
              <a:rPr lang="en-US" altLang="zh-TW" sz="2400" dirty="0" smtClean="0">
                <a:latin typeface="標楷體" pitchFamily="65" charset="-120"/>
                <a:ea typeface="標楷體" pitchFamily="65" charset="-120"/>
              </a:rPr>
              <a:t>.</a:t>
            </a:r>
          </a:p>
          <a:p>
            <a:pPr>
              <a:lnSpc>
                <a:spcPct val="150000"/>
              </a:lnSpc>
              <a:buNone/>
            </a:pPr>
            <a:r>
              <a:rPr lang="en-US" altLang="zh-TW" sz="2400" dirty="0" smtClean="0">
                <a:latin typeface="標楷體" pitchFamily="65" charset="-120"/>
                <a:ea typeface="標楷體" pitchFamily="65" charset="-120"/>
              </a:rPr>
              <a:t>2.</a:t>
            </a:r>
            <a:r>
              <a:rPr lang="zh-TW" altLang="en-US" sz="2400" dirty="0" smtClean="0">
                <a:latin typeface="標楷體" pitchFamily="65" charset="-120"/>
                <a:ea typeface="標楷體" pitchFamily="65" charset="-120"/>
              </a:rPr>
              <a:t>取下假牙必須放置自來水或冷水中。</a:t>
            </a:r>
            <a:endParaRPr lang="en-US" altLang="zh-TW" sz="2400" dirty="0" smtClean="0">
              <a:latin typeface="標楷體" pitchFamily="65" charset="-120"/>
              <a:ea typeface="標楷體" pitchFamily="65" charset="-120"/>
            </a:endParaRPr>
          </a:p>
          <a:p>
            <a:pPr>
              <a:lnSpc>
                <a:spcPct val="150000"/>
              </a:lnSpc>
              <a:buNone/>
            </a:pPr>
            <a:r>
              <a:rPr lang="en-US" altLang="zh-TW" sz="2400" dirty="0" smtClean="0">
                <a:latin typeface="標楷體" pitchFamily="65" charset="-120"/>
                <a:ea typeface="標楷體" pitchFamily="65" charset="-120"/>
              </a:rPr>
              <a:t>3.</a:t>
            </a:r>
            <a:r>
              <a:rPr lang="zh-TW" altLang="en-US" sz="2400" dirty="0" smtClean="0">
                <a:latin typeface="標楷體" pitchFamily="65" charset="-120"/>
                <a:ea typeface="標楷體" pitchFamily="65" charset="-120"/>
              </a:rPr>
              <a:t>假牙清潔錠</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劑</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置入假牙清潔盒的水中，浸泡</a:t>
            </a:r>
            <a:r>
              <a:rPr lang="en-US" altLang="zh-TW" sz="2400" dirty="0" smtClean="0">
                <a:latin typeface="標楷體" pitchFamily="65" charset="-120"/>
                <a:ea typeface="標楷體" pitchFamily="65" charset="-120"/>
              </a:rPr>
              <a:t>5-15</a:t>
            </a:r>
            <a:r>
              <a:rPr lang="zh-TW" altLang="en-US" sz="2400" dirty="0" smtClean="0">
                <a:latin typeface="標楷體" pitchFamily="65" charset="-120"/>
                <a:ea typeface="標楷體" pitchFamily="65" charset="-120"/>
              </a:rPr>
              <a:t>分鐘</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或隔夜</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a:t>
            </a:r>
            <a:r>
              <a:rPr lang="zh-TW" altLang="en-US" sz="2400" dirty="0" smtClean="0">
                <a:solidFill>
                  <a:srgbClr val="FF0000"/>
                </a:solidFill>
                <a:latin typeface="標楷體" pitchFamily="65" charset="-120"/>
                <a:ea typeface="標楷體" pitchFamily="65" charset="-120"/>
              </a:rPr>
              <a:t>配戴前務必用清水沖洗乾淨</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 </a:t>
            </a:r>
          </a:p>
          <a:p>
            <a:pPr>
              <a:lnSpc>
                <a:spcPct val="150000"/>
              </a:lnSpc>
              <a:buNone/>
            </a:pPr>
            <a:r>
              <a:rPr lang="en-US" altLang="zh-TW" sz="2400" dirty="0" smtClean="0">
                <a:latin typeface="標楷體" pitchFamily="65" charset="-120"/>
                <a:ea typeface="標楷體" pitchFamily="65" charset="-120"/>
              </a:rPr>
              <a:t>4.</a:t>
            </a:r>
            <a:r>
              <a:rPr lang="zh-TW" altLang="en-US" sz="2400" dirty="0" smtClean="0">
                <a:solidFill>
                  <a:srgbClr val="FF0000"/>
                </a:solidFill>
                <a:latin typeface="標楷體" pitchFamily="65" charset="-120"/>
                <a:ea typeface="標楷體" pitchFamily="65" charset="-120"/>
              </a:rPr>
              <a:t>浸泡後以清水沖洗乾淨</a:t>
            </a:r>
            <a:r>
              <a:rPr lang="zh-TW" altLang="en-US" sz="2400" dirty="0" smtClean="0">
                <a:latin typeface="標楷體" pitchFamily="65" charset="-120"/>
                <a:ea typeface="標楷體" pitchFamily="65" charset="-120"/>
              </a:rPr>
              <a:t>，</a:t>
            </a:r>
            <a:r>
              <a:rPr lang="zh-TW" altLang="en-US" sz="2400" dirty="0" smtClean="0">
                <a:solidFill>
                  <a:srgbClr val="C00000"/>
                </a:solidFill>
                <a:latin typeface="標楷體" pitchFamily="65" charset="-120"/>
                <a:ea typeface="標楷體" pitchFamily="65" charset="-120"/>
              </a:rPr>
              <a:t>不可使用熱水清洗或煮沸消毒</a:t>
            </a:r>
            <a:r>
              <a:rPr lang="en-US" altLang="zh-TW" sz="2400" dirty="0" smtClean="0">
                <a:solidFill>
                  <a:srgbClr val="C00000"/>
                </a:solidFill>
                <a:latin typeface="標楷體" pitchFamily="65" charset="-120"/>
                <a:ea typeface="標楷體" pitchFamily="65" charset="-120"/>
              </a:rPr>
              <a:t>.</a:t>
            </a:r>
          </a:p>
          <a:p>
            <a:pPr>
              <a:lnSpc>
                <a:spcPct val="150000"/>
              </a:lnSpc>
              <a:buNone/>
            </a:pPr>
            <a:r>
              <a:rPr lang="en-US" altLang="zh-TW" sz="2400" dirty="0" smtClean="0">
                <a:latin typeface="標楷體" pitchFamily="65" charset="-120"/>
                <a:ea typeface="標楷體" pitchFamily="65" charset="-120"/>
              </a:rPr>
              <a:t>5.</a:t>
            </a:r>
            <a:r>
              <a:rPr lang="zh-TW" altLang="en-US" sz="2400" dirty="0">
                <a:latin typeface="標楷體" pitchFamily="65" charset="-120"/>
                <a:ea typeface="標楷體" pitchFamily="65" charset="-120"/>
              </a:rPr>
              <a:t>吃完東西及睡前，用牙刷刷洗假牙，</a:t>
            </a:r>
            <a:r>
              <a:rPr lang="zh-TW" altLang="en-US" sz="2500" dirty="0">
                <a:solidFill>
                  <a:srgbClr val="FF0000"/>
                </a:solidFill>
                <a:latin typeface="標楷體" pitchFamily="65" charset="-120"/>
                <a:ea typeface="標楷體" pitchFamily="65" charset="-120"/>
              </a:rPr>
              <a:t>不可用牙膏刷洗</a:t>
            </a:r>
            <a:r>
              <a:rPr lang="en-US" altLang="zh-TW" sz="2500" dirty="0">
                <a:solidFill>
                  <a:srgbClr val="FF0000"/>
                </a:solidFill>
                <a:latin typeface="標楷體" pitchFamily="65" charset="-120"/>
                <a:ea typeface="標楷體" pitchFamily="65" charset="-120"/>
              </a:rPr>
              <a:t>.</a:t>
            </a:r>
            <a:r>
              <a:rPr lang="zh-TW" altLang="en-US" sz="2500" dirty="0">
                <a:solidFill>
                  <a:srgbClr val="FF0000"/>
                </a:solidFill>
                <a:latin typeface="標楷體" pitchFamily="65" charset="-120"/>
                <a:ea typeface="標楷體" pitchFamily="65" charset="-120"/>
              </a:rPr>
              <a:t> </a:t>
            </a:r>
            <a:endParaRPr lang="en-US" altLang="zh-TW" sz="2500" dirty="0">
              <a:solidFill>
                <a:srgbClr val="FF0000"/>
              </a:solidFill>
              <a:latin typeface="標楷體" pitchFamily="65" charset="-120"/>
              <a:ea typeface="標楷體" pitchFamily="65" charset="-120"/>
            </a:endParaRPr>
          </a:p>
          <a:p>
            <a:pPr>
              <a:lnSpc>
                <a:spcPct val="150000"/>
              </a:lnSpc>
              <a:buNone/>
            </a:pPr>
            <a:r>
              <a:rPr lang="en-US" altLang="zh-TW" sz="2400" dirty="0" smtClean="0">
                <a:latin typeface="標楷體" pitchFamily="65" charset="-120"/>
                <a:ea typeface="標楷體" pitchFamily="65" charset="-120"/>
              </a:rPr>
              <a:t>6.</a:t>
            </a:r>
            <a:r>
              <a:rPr lang="zh-TW" altLang="en-US" sz="2400" dirty="0" smtClean="0">
                <a:latin typeface="標楷體" pitchFamily="65" charset="-120"/>
                <a:ea typeface="標楷體" pitchFamily="65" charset="-120"/>
              </a:rPr>
              <a:t>定期檢查</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全面口腔及假牙檢查，每</a:t>
            </a:r>
            <a:r>
              <a:rPr lang="en-US" altLang="zh-TW" sz="2400" dirty="0" smtClean="0">
                <a:solidFill>
                  <a:srgbClr val="FF0000"/>
                </a:solidFill>
                <a:latin typeface="標楷體" pitchFamily="65" charset="-120"/>
                <a:ea typeface="標楷體" pitchFamily="65" charset="-120"/>
              </a:rPr>
              <a:t>3-6</a:t>
            </a:r>
            <a:r>
              <a:rPr lang="zh-TW" altLang="en-US" sz="2400" dirty="0" smtClean="0">
                <a:solidFill>
                  <a:srgbClr val="FF0000"/>
                </a:solidFill>
                <a:latin typeface="標楷體" pitchFamily="65" charset="-120"/>
                <a:ea typeface="標楷體" pitchFamily="65" charset="-120"/>
              </a:rPr>
              <a:t>個月</a:t>
            </a:r>
            <a:r>
              <a:rPr lang="zh-TW" altLang="en-US" sz="2400" dirty="0" smtClean="0">
                <a:latin typeface="標楷體" pitchFamily="65" charset="-120"/>
                <a:ea typeface="標楷體" pitchFamily="65" charset="-120"/>
              </a:rPr>
              <a:t>一次。 </a:t>
            </a:r>
            <a:r>
              <a:rPr lang="zh-TW" altLang="en-US" sz="2400" dirty="0" smtClean="0"/>
              <a:t/>
            </a:r>
            <a:br>
              <a:rPr lang="zh-TW" altLang="en-US" sz="2400" dirty="0" smtClean="0"/>
            </a:br>
            <a:endParaRPr lang="zh-TW" altLang="en-US" sz="2400"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153A2E19-AF0B-4D98-8194-7BEC73F50611}" type="slidenum">
              <a:rPr lang="zh-TW" altLang="en-US" smtClean="0"/>
              <a:pPr/>
              <a:t>70</a:t>
            </a:fld>
            <a:endParaRPr lang="zh-TW" altLang="en-US"/>
          </a:p>
        </p:txBody>
      </p:sp>
      <p:pic>
        <p:nvPicPr>
          <p:cNvPr id="128001" name="Picture 1"/>
          <p:cNvPicPr>
            <a:picLocks noChangeAspect="1" noChangeArrowheads="1"/>
          </p:cNvPicPr>
          <p:nvPr/>
        </p:nvPicPr>
        <p:blipFill>
          <a:blip r:embed="rId2" cstate="print"/>
          <a:srcRect/>
          <a:stretch>
            <a:fillRect/>
          </a:stretch>
        </p:blipFill>
        <p:spPr bwMode="auto">
          <a:xfrm>
            <a:off x="6588224" y="260648"/>
            <a:ext cx="2339752" cy="971804"/>
          </a:xfrm>
          <a:prstGeom prst="rect">
            <a:avLst/>
          </a:prstGeom>
          <a:noFill/>
          <a:ln w="9525">
            <a:noFill/>
            <a:miter lim="800000"/>
            <a:headEnd/>
            <a:tailEnd/>
          </a:ln>
        </p:spPr>
      </p:pic>
    </p:spTree>
    <p:extLst>
      <p:ext uri="{BB962C8B-B14F-4D97-AF65-F5344CB8AC3E}">
        <p14:creationId xmlns:p14="http://schemas.microsoft.com/office/powerpoint/2010/main" val="31926833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71668" y="538944"/>
            <a:ext cx="8872331" cy="838200"/>
          </a:xfrm>
        </p:spPr>
        <p:txBody>
          <a:bodyPr>
            <a:normAutofit/>
          </a:bodyPr>
          <a:lstStyle/>
          <a:p>
            <a:r>
              <a:rPr lang="zh-TW" altLang="en-US" dirty="0" smtClean="0">
                <a:latin typeface="標楷體" pitchFamily="65" charset="-120"/>
                <a:ea typeface="標楷體" pitchFamily="65" charset="-120"/>
              </a:rPr>
              <a:t>假牙清潔錠</a:t>
            </a:r>
            <a:r>
              <a:rPr lang="en-US" altLang="zh-TW" dirty="0" smtClean="0">
                <a:latin typeface="標楷體" pitchFamily="65" charset="-120"/>
                <a:ea typeface="標楷體" pitchFamily="65" charset="-120"/>
              </a:rPr>
              <a:t>-</a:t>
            </a:r>
            <a:r>
              <a:rPr lang="zh-TW" altLang="en-US" dirty="0" smtClean="0"/>
              <a:t> </a:t>
            </a:r>
            <a:r>
              <a:rPr lang="zh-TW" altLang="en-US" sz="3200" dirty="0" smtClean="0">
                <a:latin typeface="標楷體" pitchFamily="65" charset="-120"/>
                <a:ea typeface="標楷體" pitchFamily="65" charset="-120"/>
              </a:rPr>
              <a:t>每週至少</a:t>
            </a:r>
            <a:r>
              <a:rPr lang="en-US" altLang="zh-TW" sz="3200" dirty="0" smtClean="0">
                <a:latin typeface="標楷體" pitchFamily="65" charset="-120"/>
                <a:ea typeface="標楷體" pitchFamily="65" charset="-120"/>
              </a:rPr>
              <a:t>1</a:t>
            </a:r>
            <a:r>
              <a:rPr lang="zh-TW" altLang="en-US" sz="3200" dirty="0" smtClean="0">
                <a:latin typeface="標楷體" pitchFamily="65" charset="-120"/>
                <a:ea typeface="標楷體" pitchFamily="65" charset="-120"/>
              </a:rPr>
              <a:t>次</a:t>
            </a:r>
            <a:r>
              <a:rPr lang="en-US" altLang="zh-TW" sz="3200" dirty="0" smtClean="0">
                <a:latin typeface="標楷體" pitchFamily="65" charset="-120"/>
                <a:ea typeface="標楷體" pitchFamily="65" charset="-120"/>
              </a:rPr>
              <a:t>(</a:t>
            </a:r>
            <a:r>
              <a:rPr lang="zh-TW" altLang="en-US" sz="3200" dirty="0" smtClean="0">
                <a:latin typeface="標楷體" pitchFamily="65" charset="-120"/>
                <a:ea typeface="標楷體" pitchFamily="65" charset="-120"/>
              </a:rPr>
              <a:t>或天天使用</a:t>
            </a:r>
            <a:r>
              <a:rPr lang="en-US" altLang="zh-TW" sz="3200" dirty="0" smtClean="0">
                <a:latin typeface="標楷體" pitchFamily="65" charset="-120"/>
                <a:ea typeface="標楷體" pitchFamily="65" charset="-120"/>
              </a:rPr>
              <a:t>)</a:t>
            </a:r>
            <a:endParaRPr lang="zh-TW" altLang="en-US" sz="3200" dirty="0">
              <a:latin typeface="標楷體" pitchFamily="65" charset="-120"/>
              <a:ea typeface="標楷體" pitchFamily="65" charset="-120"/>
            </a:endParaRPr>
          </a:p>
        </p:txBody>
      </p:sp>
      <p:sp>
        <p:nvSpPr>
          <p:cNvPr id="7" name="內容版面配置區 6"/>
          <p:cNvSpPr>
            <a:spLocks noGrp="1"/>
          </p:cNvSpPr>
          <p:nvPr>
            <p:ph idx="1"/>
          </p:nvPr>
        </p:nvSpPr>
        <p:spPr>
          <a:xfrm>
            <a:off x="271669" y="1696345"/>
            <a:ext cx="8514522" cy="5445224"/>
          </a:xfrm>
        </p:spPr>
        <p:txBody>
          <a:bodyPr>
            <a:noAutofit/>
          </a:bodyPr>
          <a:lstStyle/>
          <a:p>
            <a:pPr>
              <a:lnSpc>
                <a:spcPct val="100000"/>
              </a:lnSpc>
            </a:pPr>
            <a:r>
              <a:rPr lang="zh-TW" altLang="en-US" sz="2400" dirty="0" smtClean="0">
                <a:latin typeface="標楷體" pitchFamily="65" charset="-120"/>
                <a:ea typeface="標楷體" pitchFamily="65" charset="-120"/>
              </a:rPr>
              <a:t>活動假牙清潔錠之主要成分及效果</a:t>
            </a:r>
            <a:r>
              <a:rPr lang="en-US" altLang="zh-TW" sz="2400" dirty="0" smtClean="0">
                <a:latin typeface="標楷體" pitchFamily="65" charset="-120"/>
                <a:ea typeface="標楷體" pitchFamily="65" charset="-120"/>
              </a:rPr>
              <a:t>:</a:t>
            </a:r>
          </a:p>
          <a:p>
            <a:pPr>
              <a:lnSpc>
                <a:spcPct val="100000"/>
              </a:lnSpc>
              <a:buNone/>
            </a:pPr>
            <a:r>
              <a:rPr lang="zh-TW" altLang="en-US" sz="2400" dirty="0" smtClean="0">
                <a:latin typeface="標楷體" pitchFamily="65" charset="-120"/>
                <a:ea typeface="標楷體" pitchFamily="65" charset="-120"/>
              </a:rPr>
              <a:t>一、氧化型</a:t>
            </a:r>
            <a:r>
              <a:rPr lang="zh-TW" altLang="en-US" sz="2400" dirty="0" smtClean="0">
                <a:solidFill>
                  <a:srgbClr val="FF0000"/>
                </a:solidFill>
                <a:latin typeface="標楷體" pitchFamily="65" charset="-120"/>
                <a:ea typeface="標楷體" pitchFamily="65" charset="-120"/>
              </a:rPr>
              <a:t>殺菌劑 </a:t>
            </a:r>
            <a:endParaRPr lang="en-US" altLang="zh-TW" sz="2400" dirty="0" smtClean="0">
              <a:solidFill>
                <a:srgbClr val="FF0000"/>
              </a:solidFill>
              <a:latin typeface="標楷體" pitchFamily="65" charset="-120"/>
              <a:ea typeface="標楷體" pitchFamily="65" charset="-120"/>
            </a:endParaRPr>
          </a:p>
          <a:p>
            <a:pPr>
              <a:lnSpc>
                <a:spcPct val="100000"/>
              </a:lnSpc>
              <a:buNone/>
            </a:pPr>
            <a:r>
              <a:rPr lang="zh-TW" altLang="en-US" sz="2400" dirty="0" smtClean="0">
                <a:solidFill>
                  <a:schemeClr val="tx1"/>
                </a:solidFill>
                <a:latin typeface="標楷體" pitchFamily="65" charset="-120"/>
                <a:ea typeface="標楷體" pitchFamily="65" charset="-120"/>
              </a:rPr>
              <a:t>   </a:t>
            </a:r>
            <a:r>
              <a:rPr lang="en-US" altLang="zh-TW" sz="2400" dirty="0" smtClean="0">
                <a:solidFill>
                  <a:schemeClr val="tx1"/>
                </a:solidFill>
                <a:latin typeface="標楷體" pitchFamily="65" charset="-120"/>
                <a:ea typeface="標楷體" pitchFamily="65" charset="-120"/>
              </a:rPr>
              <a:t>1.</a:t>
            </a:r>
            <a:r>
              <a:rPr lang="zh-TW" altLang="en-US" sz="2400" dirty="0" smtClean="0">
                <a:latin typeface="標楷體" pitchFamily="65" charset="-120"/>
                <a:ea typeface="標楷體" pitchFamily="65" charset="-120"/>
              </a:rPr>
              <a:t>過硼酸鈉</a:t>
            </a:r>
            <a:r>
              <a:rPr lang="en-US" altLang="zh-TW" sz="2400" dirty="0" smtClean="0">
                <a:latin typeface="標楷體" pitchFamily="65" charset="-120"/>
                <a:ea typeface="標楷體" pitchFamily="65" charset="-120"/>
              </a:rPr>
              <a:t>(Sodium </a:t>
            </a:r>
            <a:r>
              <a:rPr lang="en-US" altLang="zh-TW" sz="2400" dirty="0" err="1" smtClean="0">
                <a:latin typeface="標楷體" pitchFamily="65" charset="-120"/>
                <a:ea typeface="標楷體" pitchFamily="65" charset="-120"/>
              </a:rPr>
              <a:t>Perborate</a:t>
            </a:r>
            <a:r>
              <a:rPr lang="en-US" altLang="zh-TW" sz="2400" dirty="0" smtClean="0">
                <a:latin typeface="標楷體" pitchFamily="65" charset="-120"/>
                <a:ea typeface="標楷體" pitchFamily="65" charset="-120"/>
              </a:rPr>
              <a:t>)-</a:t>
            </a:r>
            <a:r>
              <a:rPr lang="zh-TW" altLang="en-US" sz="2400" dirty="0" smtClean="0">
                <a:solidFill>
                  <a:srgbClr val="0070C0"/>
                </a:solidFill>
              </a:rPr>
              <a:t>過敏反應</a:t>
            </a:r>
            <a:endParaRPr lang="en-US" altLang="zh-TW" sz="2400" dirty="0" smtClean="0">
              <a:latin typeface="標楷體" pitchFamily="65" charset="-120"/>
              <a:ea typeface="標楷體" pitchFamily="65" charset="-120"/>
            </a:endParaRPr>
          </a:p>
          <a:p>
            <a:pPr>
              <a:lnSpc>
                <a:spcPct val="100000"/>
              </a:lnSpc>
              <a:buNone/>
            </a:pPr>
            <a:r>
              <a:rPr lang="zh-TW" altLang="en-US" sz="2400" dirty="0">
                <a:latin typeface="標楷體" pitchFamily="65" charset="-120"/>
              </a:rPr>
              <a:t> </a:t>
            </a:r>
            <a:r>
              <a:rPr lang="zh-TW" altLang="en-US" sz="2400" dirty="0" smtClean="0">
                <a:latin typeface="標楷體" pitchFamily="65" charset="-120"/>
              </a:rPr>
              <a:t> </a:t>
            </a:r>
            <a:r>
              <a:rPr lang="zh-TW" altLang="en-US" sz="2400" dirty="0" smtClean="0">
                <a:latin typeface="標楷體" pitchFamily="65" charset="-120"/>
                <a:ea typeface="標楷體" pitchFamily="65" charset="-120"/>
              </a:rPr>
              <a:t> </a:t>
            </a:r>
            <a:r>
              <a:rPr lang="en-US" altLang="zh-TW" sz="2400" dirty="0" smtClean="0">
                <a:latin typeface="標楷體" pitchFamily="65" charset="-120"/>
                <a:ea typeface="標楷體" pitchFamily="65" charset="-120"/>
              </a:rPr>
              <a:t>2.</a:t>
            </a:r>
            <a:r>
              <a:rPr lang="zh-TW" altLang="en-US" sz="2400" dirty="0" smtClean="0">
                <a:latin typeface="標楷體" pitchFamily="65" charset="-120"/>
                <a:ea typeface="標楷體" pitchFamily="65" charset="-120"/>
              </a:rPr>
              <a:t>單過硫酸鈉</a:t>
            </a:r>
            <a:r>
              <a:rPr lang="en-US" altLang="zh-TW" sz="2400" dirty="0" smtClean="0">
                <a:latin typeface="標楷體" pitchFamily="65" charset="-120"/>
                <a:ea typeface="標楷體" pitchFamily="65" charset="-120"/>
              </a:rPr>
              <a:t>(Potassium </a:t>
            </a:r>
            <a:r>
              <a:rPr lang="en-US" altLang="zh-TW" sz="2400" dirty="0" err="1" smtClean="0">
                <a:latin typeface="標楷體" pitchFamily="65" charset="-120"/>
                <a:ea typeface="標楷體" pitchFamily="65" charset="-120"/>
              </a:rPr>
              <a:t>monopersulfate</a:t>
            </a:r>
            <a:r>
              <a:rPr lang="en-US" altLang="zh-TW" sz="2400"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殺死細亂黴菌</a:t>
            </a:r>
            <a:endParaRPr lang="en-US" altLang="zh-TW" sz="2400" dirty="0" smtClean="0">
              <a:latin typeface="標楷體" pitchFamily="65" charset="-120"/>
              <a:ea typeface="標楷體" pitchFamily="65" charset="-120"/>
            </a:endParaRPr>
          </a:p>
          <a:p>
            <a:pPr>
              <a:lnSpc>
                <a:spcPct val="100000"/>
              </a:lnSpc>
              <a:buNone/>
            </a:pPr>
            <a:r>
              <a:rPr lang="zh-TW" altLang="en-US" sz="2400" dirty="0" smtClean="0">
                <a:latin typeface="標楷體" pitchFamily="65" charset="-120"/>
                <a:ea typeface="標楷體" pitchFamily="65" charset="-120"/>
              </a:rPr>
              <a:t>     微生物</a:t>
            </a:r>
            <a:endParaRPr lang="en-US" altLang="zh-TW" sz="2400" dirty="0" smtClean="0">
              <a:latin typeface="標楷體" pitchFamily="65" charset="-120"/>
              <a:ea typeface="標楷體" pitchFamily="65" charset="-120"/>
            </a:endParaRPr>
          </a:p>
          <a:p>
            <a:pPr>
              <a:lnSpc>
                <a:spcPct val="100000"/>
              </a:lnSpc>
              <a:buNone/>
            </a:pPr>
            <a:r>
              <a:rPr lang="zh-TW" altLang="en-US" sz="2400" dirty="0" smtClean="0">
                <a:latin typeface="標楷體" pitchFamily="65" charset="-120"/>
                <a:ea typeface="標楷體" pitchFamily="65" charset="-120"/>
              </a:rPr>
              <a:t>二、</a:t>
            </a:r>
            <a:r>
              <a:rPr lang="zh-TW" altLang="en-US" sz="2400" dirty="0" smtClean="0">
                <a:solidFill>
                  <a:srgbClr val="FF0000"/>
                </a:solidFill>
                <a:latin typeface="標楷體" pitchFamily="65" charset="-120"/>
                <a:ea typeface="標楷體" pitchFamily="65" charset="-120"/>
              </a:rPr>
              <a:t>清潔劑</a:t>
            </a:r>
            <a:r>
              <a:rPr lang="en-US" altLang="zh-TW" sz="2400" dirty="0" smtClean="0">
                <a:solidFill>
                  <a:srgbClr val="FF0000"/>
                </a:solidFill>
                <a:latin typeface="標楷體" pitchFamily="65" charset="-120"/>
                <a:ea typeface="標楷體" pitchFamily="65" charset="-120"/>
              </a:rPr>
              <a:t>-</a:t>
            </a:r>
            <a:r>
              <a:rPr lang="zh-TW" altLang="en-US" sz="2400" dirty="0" smtClean="0">
                <a:latin typeface="標楷體" pitchFamily="65" charset="-120"/>
                <a:ea typeface="標楷體" pitchFamily="65" charset="-120"/>
              </a:rPr>
              <a:t>磷酸鈉</a:t>
            </a:r>
            <a:r>
              <a:rPr lang="en-US" altLang="zh-TW" sz="2400" dirty="0" smtClean="0">
                <a:latin typeface="標楷體" pitchFamily="65" charset="-120"/>
                <a:ea typeface="標楷體" pitchFamily="65" charset="-120"/>
              </a:rPr>
              <a:t>(Sodium Polyphosphate) </a:t>
            </a:r>
            <a:r>
              <a:rPr lang="zh-TW" altLang="en-US" sz="2400" dirty="0" smtClean="0">
                <a:latin typeface="標楷體" pitchFamily="65" charset="-120"/>
                <a:ea typeface="標楷體" pitchFamily="65" charset="-120"/>
              </a:rPr>
              <a:t>提供清洗的效果</a:t>
            </a:r>
            <a:endParaRPr lang="en-US" altLang="zh-TW" sz="2400" dirty="0" smtClean="0">
              <a:latin typeface="標楷體" pitchFamily="65" charset="-120"/>
              <a:ea typeface="標楷體" pitchFamily="65" charset="-120"/>
            </a:endParaRPr>
          </a:p>
          <a:p>
            <a:pPr>
              <a:lnSpc>
                <a:spcPct val="100000"/>
              </a:lnSpc>
              <a:buNone/>
            </a:pPr>
            <a:r>
              <a:rPr lang="zh-TW" altLang="en-US" sz="2400" dirty="0" smtClean="0">
                <a:latin typeface="標楷體" pitchFamily="65" charset="-120"/>
                <a:ea typeface="標楷體" pitchFamily="65" charset="-120"/>
              </a:rPr>
              <a:t>    ，幫助清除牙垢及牙菌斑</a:t>
            </a:r>
            <a:endParaRPr lang="en-US" altLang="zh-TW" sz="2400" dirty="0" smtClean="0">
              <a:latin typeface="標楷體" pitchFamily="65" charset="-120"/>
              <a:ea typeface="標楷體" pitchFamily="65" charset="-120"/>
            </a:endParaRPr>
          </a:p>
          <a:p>
            <a:pPr>
              <a:lnSpc>
                <a:spcPct val="100000"/>
              </a:lnSpc>
              <a:buNone/>
            </a:pPr>
            <a:r>
              <a:rPr lang="zh-TW" altLang="en-US" sz="2400" dirty="0" smtClean="0">
                <a:latin typeface="標楷體" pitchFamily="65" charset="-120"/>
                <a:ea typeface="標楷體" pitchFamily="65" charset="-120"/>
              </a:rPr>
              <a:t>三、</a:t>
            </a:r>
            <a:r>
              <a:rPr lang="zh-TW" altLang="en-US" sz="2400" dirty="0" smtClean="0">
                <a:solidFill>
                  <a:srgbClr val="FF0000"/>
                </a:solidFill>
                <a:latin typeface="標楷體" pitchFamily="65" charset="-120"/>
                <a:ea typeface="標楷體" pitchFamily="65" charset="-120"/>
              </a:rPr>
              <a:t>發泡劑</a:t>
            </a:r>
            <a:r>
              <a:rPr lang="en-US" altLang="zh-TW" sz="2400" dirty="0" smtClean="0">
                <a:solidFill>
                  <a:srgbClr val="FF0000"/>
                </a:solidFill>
                <a:latin typeface="標楷體" pitchFamily="65" charset="-120"/>
                <a:ea typeface="標楷體" pitchFamily="65" charset="-120"/>
              </a:rPr>
              <a:t>-</a:t>
            </a:r>
            <a:r>
              <a:rPr lang="zh-TW" altLang="en-US" sz="2400" dirty="0" smtClean="0">
                <a:latin typeface="標楷體" pitchFamily="65" charset="-120"/>
                <a:ea typeface="標楷體" pitchFamily="65" charset="-120"/>
              </a:rPr>
              <a:t>提供發泡效果以達到物理性的清潔</a:t>
            </a:r>
            <a:r>
              <a:rPr lang="en-US" altLang="zh-TW" sz="2400" dirty="0" smtClean="0">
                <a:latin typeface="標楷體" pitchFamily="65" charset="-120"/>
                <a:ea typeface="標楷體" pitchFamily="65" charset="-120"/>
              </a:rPr>
              <a:t>.</a:t>
            </a:r>
            <a:endParaRPr lang="en-US" altLang="zh-TW" sz="2400" dirty="0" smtClean="0">
              <a:solidFill>
                <a:srgbClr val="FF0000"/>
              </a:solidFill>
              <a:latin typeface="標楷體" pitchFamily="65" charset="-120"/>
              <a:ea typeface="標楷體" pitchFamily="65" charset="-120"/>
            </a:endParaRPr>
          </a:p>
          <a:p>
            <a:pPr>
              <a:lnSpc>
                <a:spcPct val="100000"/>
              </a:lnSpc>
              <a:buNone/>
            </a:pPr>
            <a:r>
              <a:rPr lang="zh-TW" altLang="en-US" sz="2400" dirty="0" smtClean="0">
                <a:solidFill>
                  <a:srgbClr val="FF0000"/>
                </a:solidFill>
                <a:latin typeface="標楷體" pitchFamily="65" charset="-120"/>
                <a:ea typeface="標楷體" pitchFamily="65" charset="-120"/>
              </a:rPr>
              <a:t>   </a:t>
            </a:r>
            <a:r>
              <a:rPr lang="zh-TW" altLang="en-US" sz="2400" dirty="0" smtClean="0">
                <a:solidFill>
                  <a:schemeClr val="tx1"/>
                </a:solidFill>
                <a:latin typeface="標楷體" pitchFamily="65" charset="-120"/>
                <a:ea typeface="標楷體" pitchFamily="65" charset="-120"/>
              </a:rPr>
              <a:t> </a:t>
            </a:r>
            <a:r>
              <a:rPr lang="en-US" altLang="zh-TW" sz="2400" dirty="0" smtClean="0">
                <a:solidFill>
                  <a:schemeClr val="tx1"/>
                </a:solidFill>
                <a:latin typeface="標楷體" pitchFamily="65" charset="-120"/>
                <a:ea typeface="標楷體" pitchFamily="65" charset="-120"/>
              </a:rPr>
              <a:t>1.</a:t>
            </a:r>
            <a:r>
              <a:rPr lang="zh-TW" altLang="en-US" sz="2400" dirty="0" smtClean="0">
                <a:latin typeface="標楷體" pitchFamily="65" charset="-120"/>
                <a:ea typeface="標楷體" pitchFamily="65" charset="-120"/>
              </a:rPr>
              <a:t>碳酸納</a:t>
            </a:r>
            <a:r>
              <a:rPr lang="en-US" altLang="zh-TW" sz="2400" dirty="0" smtClean="0">
                <a:latin typeface="標楷體" pitchFamily="65" charset="-120"/>
                <a:ea typeface="標楷體" pitchFamily="65" charset="-120"/>
              </a:rPr>
              <a:t>(Sodium Carbonate).2.</a:t>
            </a:r>
            <a:r>
              <a:rPr lang="zh-TW" altLang="en-US" sz="2400" dirty="0" smtClean="0">
                <a:latin typeface="標楷體" pitchFamily="65" charset="-120"/>
                <a:ea typeface="標楷體" pitchFamily="65" charset="-120"/>
              </a:rPr>
              <a:t>檸檬酸</a:t>
            </a:r>
            <a:r>
              <a:rPr lang="en-US" altLang="zh-TW" sz="2400" dirty="0" smtClean="0">
                <a:latin typeface="標楷體" pitchFamily="65" charset="-120"/>
                <a:ea typeface="標楷體" pitchFamily="65" charset="-120"/>
              </a:rPr>
              <a:t>(Citric acid)</a:t>
            </a:r>
          </a:p>
        </p:txBody>
      </p:sp>
      <p:sp>
        <p:nvSpPr>
          <p:cNvPr id="5" name="投影片編號版面配置區 4"/>
          <p:cNvSpPr>
            <a:spLocks noGrp="1"/>
          </p:cNvSpPr>
          <p:nvPr>
            <p:ph type="sldNum" sz="quarter" idx="12"/>
          </p:nvPr>
        </p:nvSpPr>
        <p:spPr/>
        <p:txBody>
          <a:bodyPr/>
          <a:lstStyle/>
          <a:p>
            <a:fld id="{153A2E19-AF0B-4D98-8194-7BEC73F50611}" type="slidenum">
              <a:rPr lang="zh-TW" altLang="en-US" smtClean="0"/>
              <a:pPr/>
              <a:t>71</a:t>
            </a:fld>
            <a:endParaRPr lang="zh-TW" altLang="en-US"/>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22" t="46665" r="8690" b="17315"/>
          <a:stretch/>
        </p:blipFill>
        <p:spPr bwMode="auto">
          <a:xfrm>
            <a:off x="5808523" y="1333500"/>
            <a:ext cx="3028950" cy="11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5676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編號版面配置區 3"/>
          <p:cNvSpPr txBox="1">
            <a:spLocks noGrp="1"/>
          </p:cNvSpPr>
          <p:nvPr/>
        </p:nvSpPr>
        <p:spPr bwMode="auto">
          <a:xfrm>
            <a:off x="5562600" y="6248400"/>
            <a:ext cx="2133600" cy="476250"/>
          </a:xfrm>
          <a:prstGeom prst="rect">
            <a:avLst/>
          </a:prstGeom>
          <a:noFill/>
          <a:ln w="9525">
            <a:noFill/>
            <a:miter lim="800000"/>
            <a:headEnd/>
            <a:tailEnd/>
          </a:ln>
        </p:spPr>
        <p:txBody>
          <a:bodyPr/>
          <a:lstStyle/>
          <a:p>
            <a:pPr algn="r"/>
            <a:fld id="{EEF23F63-4534-43B3-879B-C9025AE58DDD}" type="slidenum">
              <a:rPr kumimoji="0" lang="en-US" altLang="zh-TW" sz="1400"/>
              <a:pPr algn="r"/>
              <a:t>72</a:t>
            </a:fld>
            <a:endParaRPr kumimoji="0" lang="en-US" altLang="zh-TW" sz="1400"/>
          </a:p>
        </p:txBody>
      </p:sp>
      <p:sp>
        <p:nvSpPr>
          <p:cNvPr id="58371" name="標題 1"/>
          <p:cNvSpPr>
            <a:spLocks noGrp="1"/>
          </p:cNvSpPr>
          <p:nvPr>
            <p:ph type="title" idx="4294967295"/>
          </p:nvPr>
        </p:nvSpPr>
        <p:spPr>
          <a:xfrm>
            <a:off x="914400" y="0"/>
            <a:ext cx="8229600" cy="1143000"/>
          </a:xfrm>
        </p:spPr>
        <p:txBody>
          <a:bodyPr>
            <a:normAutofit/>
          </a:bodyPr>
          <a:lstStyle/>
          <a:p>
            <a:pPr eaLnBrk="1" hangingPunct="1"/>
            <a:r>
              <a:rPr lang="zh-TW" altLang="en-US" sz="4000" dirty="0" smtClean="0">
                <a:solidFill>
                  <a:srgbClr val="CC0000"/>
                </a:solidFill>
                <a:latin typeface="標楷體" pitchFamily="65" charset="-120"/>
                <a:ea typeface="標楷體" pitchFamily="65" charset="-120"/>
              </a:rPr>
              <a:t>活動</a:t>
            </a:r>
            <a:r>
              <a:rPr lang="zh-TW" altLang="zh-TW" sz="4000" dirty="0" smtClean="0">
                <a:solidFill>
                  <a:srgbClr val="CC0000"/>
                </a:solidFill>
                <a:latin typeface="標楷體" pitchFamily="65" charset="-120"/>
                <a:ea typeface="標楷體" pitchFamily="65" charset="-120"/>
              </a:rPr>
              <a:t>假牙保養的注意事項</a:t>
            </a:r>
            <a:endParaRPr lang="zh-TW" altLang="en-US" sz="4000" dirty="0" smtClean="0">
              <a:solidFill>
                <a:srgbClr val="CC0000"/>
              </a:solidFill>
              <a:latin typeface="標楷體" pitchFamily="65" charset="-120"/>
              <a:ea typeface="標楷體" pitchFamily="65" charset="-120"/>
            </a:endParaRPr>
          </a:p>
        </p:txBody>
      </p:sp>
      <p:sp>
        <p:nvSpPr>
          <p:cNvPr id="58372" name="內容版面配置區 2"/>
          <p:cNvSpPr>
            <a:spLocks noGrp="1"/>
          </p:cNvSpPr>
          <p:nvPr>
            <p:ph idx="4294967295"/>
          </p:nvPr>
        </p:nvSpPr>
        <p:spPr>
          <a:xfrm>
            <a:off x="0" y="1600200"/>
            <a:ext cx="8229600" cy="4525963"/>
          </a:xfrm>
        </p:spPr>
        <p:txBody>
          <a:bodyPr/>
          <a:lstStyle/>
          <a:p>
            <a:pPr eaLnBrk="1" hangingPunct="1"/>
            <a:endParaRPr lang="en-US" altLang="zh-TW" smtClean="0">
              <a:latin typeface="Calibri" pitchFamily="34" charset="0"/>
            </a:endParaRPr>
          </a:p>
          <a:p>
            <a:pPr eaLnBrk="1" hangingPunct="1"/>
            <a:endParaRPr lang="en-US" altLang="zh-TW" smtClean="0">
              <a:latin typeface="Calibri" pitchFamily="34" charset="0"/>
            </a:endParaRPr>
          </a:p>
        </p:txBody>
      </p:sp>
      <p:pic>
        <p:nvPicPr>
          <p:cNvPr id="4" name="Picture 3" descr="H:\DCIM\100NIKON\DSCN4135.JPG"/>
          <p:cNvPicPr>
            <a:picLocks noChangeArrowheads="1"/>
          </p:cNvPicPr>
          <p:nvPr/>
        </p:nvPicPr>
        <p:blipFill>
          <a:blip r:embed="rId3" cstate="print"/>
          <a:srcRect t="2400" r="15180" b="18046"/>
          <a:stretch>
            <a:fillRect/>
          </a:stretch>
        </p:blipFill>
        <p:spPr bwMode="auto">
          <a:xfrm>
            <a:off x="611560" y="1196752"/>
            <a:ext cx="3529410" cy="2376264"/>
          </a:xfrm>
          <a:prstGeom prst="rect">
            <a:avLst/>
          </a:prstGeom>
          <a:ln w="88900" cap="sq" cmpd="thickThin">
            <a:solidFill>
              <a:srgbClr val="002060"/>
            </a:solidFill>
            <a:prstDash val="solid"/>
            <a:miter lim="800000"/>
          </a:ln>
          <a:effectLst>
            <a:innerShdw blurRad="76200">
              <a:srgbClr val="000000"/>
            </a:innerShdw>
          </a:effectLst>
        </p:spPr>
      </p:pic>
      <p:pic>
        <p:nvPicPr>
          <p:cNvPr id="8" name="圖片 7" descr="P1050869.JPG"/>
          <p:cNvPicPr>
            <a:picLocks/>
          </p:cNvPicPr>
          <p:nvPr/>
        </p:nvPicPr>
        <p:blipFill>
          <a:blip r:embed="rId4" cstate="print"/>
          <a:srcRect l="20739" r="28977"/>
          <a:stretch>
            <a:fillRect/>
          </a:stretch>
        </p:blipFill>
        <p:spPr>
          <a:xfrm rot="16200000">
            <a:off x="1101924" y="3442692"/>
            <a:ext cx="2520280" cy="3645024"/>
          </a:xfrm>
          <a:prstGeom prst="rect">
            <a:avLst/>
          </a:prstGeom>
          <a:ln w="88900" cap="sq" cmpd="thickThin">
            <a:solidFill>
              <a:srgbClr val="002060"/>
            </a:solidFill>
            <a:prstDash val="solid"/>
            <a:miter lim="800000"/>
          </a:ln>
          <a:effectLst>
            <a:innerShdw blurRad="76200">
              <a:srgbClr val="000000"/>
            </a:innerShdw>
          </a:effectLst>
        </p:spPr>
      </p:pic>
      <p:pic>
        <p:nvPicPr>
          <p:cNvPr id="9" name="圖片 8" descr="P1050872.JPG"/>
          <p:cNvPicPr>
            <a:picLocks/>
          </p:cNvPicPr>
          <p:nvPr/>
        </p:nvPicPr>
        <p:blipFill>
          <a:blip r:embed="rId5" cstate="print"/>
          <a:srcRect l="3604" t="5316" r="8096" b="12280"/>
          <a:stretch>
            <a:fillRect/>
          </a:stretch>
        </p:blipFill>
        <p:spPr>
          <a:xfrm>
            <a:off x="4891335" y="4144699"/>
            <a:ext cx="3744417" cy="2376265"/>
          </a:xfrm>
          <a:prstGeom prst="rect">
            <a:avLst/>
          </a:prstGeom>
          <a:ln w="88900" cap="sq" cmpd="thickThin">
            <a:solidFill>
              <a:srgbClr val="002060"/>
            </a:solidFill>
            <a:prstDash val="solid"/>
            <a:miter lim="800000"/>
          </a:ln>
          <a:effectLst>
            <a:innerShdw blurRad="76200">
              <a:srgbClr val="000000"/>
            </a:innerShdw>
          </a:effectLst>
        </p:spPr>
      </p:pic>
      <p:grpSp>
        <p:nvGrpSpPr>
          <p:cNvPr id="2" name="群組 10"/>
          <p:cNvGrpSpPr>
            <a:grpSpLocks/>
          </p:cNvGrpSpPr>
          <p:nvPr/>
        </p:nvGrpSpPr>
        <p:grpSpPr bwMode="auto">
          <a:xfrm>
            <a:off x="4800600" y="1143000"/>
            <a:ext cx="3822700" cy="2640013"/>
            <a:chOff x="4913611" y="1103141"/>
            <a:chExt cx="3822740" cy="2639941"/>
          </a:xfrm>
        </p:grpSpPr>
        <p:pic>
          <p:nvPicPr>
            <p:cNvPr id="7" name="圖片 6" descr="P1050873.JPG"/>
            <p:cNvPicPr>
              <a:picLocks/>
            </p:cNvPicPr>
            <p:nvPr/>
          </p:nvPicPr>
          <p:blipFill>
            <a:blip r:embed="rId6" cstate="print"/>
            <a:srcRect b="10077"/>
            <a:stretch>
              <a:fillRect/>
            </a:stretch>
          </p:blipFill>
          <p:spPr>
            <a:xfrm>
              <a:off x="5004048" y="1196753"/>
              <a:ext cx="3635896" cy="2448271"/>
            </a:xfrm>
            <a:prstGeom prst="rect">
              <a:avLst/>
            </a:prstGeom>
            <a:ln w="88900" cap="sq" cmpd="thickThin">
              <a:solidFill>
                <a:srgbClr val="002060"/>
              </a:solidFill>
              <a:prstDash val="solid"/>
              <a:miter lim="800000"/>
            </a:ln>
            <a:effectLst>
              <a:innerShdw blurRad="76200">
                <a:srgbClr val="000000"/>
              </a:innerShdw>
            </a:effectLst>
          </p:spPr>
        </p:pic>
        <p:sp>
          <p:nvSpPr>
            <p:cNvPr id="58378" name="矩形 9"/>
            <p:cNvSpPr>
              <a:spLocks noChangeArrowheads="1"/>
            </p:cNvSpPr>
            <p:nvPr/>
          </p:nvSpPr>
          <p:spPr bwMode="auto">
            <a:xfrm>
              <a:off x="5885171" y="1444444"/>
              <a:ext cx="1606567" cy="519099"/>
            </a:xfrm>
            <a:prstGeom prst="rect">
              <a:avLst/>
            </a:prstGeom>
            <a:noFill/>
            <a:ln w="9525">
              <a:noFill/>
              <a:miter lim="800000"/>
              <a:headEnd/>
              <a:tailEnd/>
            </a:ln>
          </p:spPr>
          <p:txBody>
            <a:bodyPr wrap="none">
              <a:spAutoFit/>
            </a:bodyPr>
            <a:lstStyle/>
            <a:p>
              <a:pPr algn="ctr">
                <a:spcBef>
                  <a:spcPct val="50000"/>
                </a:spcBef>
              </a:pPr>
              <a:r>
                <a:rPr kumimoji="0" lang="zh-TW" altLang="en-US" sz="2800" b="1">
                  <a:solidFill>
                    <a:srgbClr val="FF0000"/>
                  </a:solidFill>
                  <a:ea typeface="標楷體" pitchFamily="65" charset="-120"/>
                </a:rPr>
                <a:t>餐後潔牙</a:t>
              </a:r>
            </a:p>
          </p:txBody>
        </p:sp>
      </p:grpSp>
    </p:spTree>
    <p:extLst>
      <p:ext uri="{BB962C8B-B14F-4D97-AF65-F5344CB8AC3E}">
        <p14:creationId xmlns:p14="http://schemas.microsoft.com/office/powerpoint/2010/main" val="1500639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53A2E19-AF0B-4D98-8194-7BEC73F50611}" type="slidenum">
              <a:rPr lang="zh-TW" altLang="en-US" smtClean="0"/>
              <a:pPr/>
              <a:t>73</a:t>
            </a:fld>
            <a:endParaRPr lang="zh-TW" altLang="en-US"/>
          </a:p>
        </p:txBody>
      </p:sp>
      <p:pic>
        <p:nvPicPr>
          <p:cNvPr id="2050" name="Picture 2" descr="圖中所見是由三節外觀不一的線段連接而成的特效牙線"/>
          <p:cNvPicPr>
            <a:picLocks noChangeAspect="1" noChangeArrowheads="1"/>
          </p:cNvPicPr>
          <p:nvPr/>
        </p:nvPicPr>
        <p:blipFill>
          <a:blip r:embed="rId3" cstate="print"/>
          <a:srcRect/>
          <a:stretch>
            <a:fillRect/>
          </a:stretch>
        </p:blipFill>
        <p:spPr bwMode="auto">
          <a:xfrm>
            <a:off x="3079264" y="1669954"/>
            <a:ext cx="1299024" cy="1893289"/>
          </a:xfrm>
          <a:prstGeom prst="rect">
            <a:avLst/>
          </a:prstGeom>
          <a:noFill/>
        </p:spPr>
      </p:pic>
      <p:sp>
        <p:nvSpPr>
          <p:cNvPr id="10" name="矩形 9"/>
          <p:cNvSpPr/>
          <p:nvPr/>
        </p:nvSpPr>
        <p:spPr>
          <a:xfrm>
            <a:off x="4988207" y="5991780"/>
            <a:ext cx="3518478"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zh-TW" altLang="en-US" sz="2000" dirty="0" smtClean="0">
                <a:latin typeface="標楷體" pitchFamily="65" charset="-120"/>
                <a:ea typeface="標楷體" pitchFamily="65" charset="-120"/>
              </a:rPr>
              <a:t>特效牙線較硬的部分穿入</a:t>
            </a:r>
            <a:endParaRPr lang="en-US" altLang="zh-TW" sz="2000" dirty="0" smtClean="0">
              <a:latin typeface="標楷體" pitchFamily="65" charset="-120"/>
              <a:ea typeface="標楷體" pitchFamily="65" charset="-120"/>
            </a:endParaRPr>
          </a:p>
          <a:p>
            <a:pPr algn="ctr"/>
            <a:r>
              <a:rPr lang="zh-TW" altLang="en-US" sz="2000" dirty="0" smtClean="0">
                <a:latin typeface="標楷體" pitchFamily="65" charset="-120"/>
                <a:ea typeface="標楷體" pitchFamily="65" charset="-120"/>
              </a:rPr>
              <a:t>牙橋與牙齒之間的縫隙</a:t>
            </a:r>
            <a:endParaRPr lang="zh-TW" altLang="en-US" sz="2000" dirty="0">
              <a:latin typeface="標楷體" pitchFamily="65" charset="-120"/>
              <a:ea typeface="標楷體" pitchFamily="65" charset="-120"/>
            </a:endParaRPr>
          </a:p>
        </p:txBody>
      </p:sp>
      <p:sp>
        <p:nvSpPr>
          <p:cNvPr id="11" name="矩形 10"/>
          <p:cNvSpPr/>
          <p:nvPr/>
        </p:nvSpPr>
        <p:spPr>
          <a:xfrm>
            <a:off x="600162" y="6145668"/>
            <a:ext cx="288032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TW" altLang="en-US" sz="2000" dirty="0" smtClean="0">
                <a:latin typeface="標楷體" pitchFamily="65" charset="-120"/>
                <a:ea typeface="標楷體" pitchFamily="65" charset="-120"/>
              </a:rPr>
              <a:t>特效牙線、牙橋穿引線</a:t>
            </a:r>
            <a:endParaRPr lang="zh-TW" altLang="en-US" sz="2000" dirty="0">
              <a:latin typeface="標楷體" pitchFamily="65" charset="-120"/>
              <a:ea typeface="標楷體" pitchFamily="65" charset="-120"/>
            </a:endParaRPr>
          </a:p>
        </p:txBody>
      </p:sp>
      <p:sp>
        <p:nvSpPr>
          <p:cNvPr id="12" name="矩形 11"/>
          <p:cNvSpPr/>
          <p:nvPr/>
        </p:nvSpPr>
        <p:spPr>
          <a:xfrm>
            <a:off x="755576" y="332656"/>
            <a:ext cx="7560839" cy="830997"/>
          </a:xfrm>
          <a:prstGeom prst="rect">
            <a:avLst/>
          </a:prstGeom>
        </p:spPr>
        <p:txBody>
          <a:bodyPr wrap="square">
            <a:spAutoFit/>
          </a:bodyPr>
          <a:lstStyle/>
          <a:p>
            <a:r>
              <a:rPr lang="zh-TW" altLang="en-US" sz="4800" dirty="0" smtClean="0">
                <a:latin typeface="標楷體" panose="03000509000000000000" pitchFamily="65" charset="-120"/>
                <a:ea typeface="標楷體" panose="03000509000000000000" pitchFamily="65" charset="-120"/>
              </a:rPr>
              <a:t>固定假牙</a:t>
            </a:r>
            <a:r>
              <a:rPr lang="en-US" altLang="zh-TW" sz="4800" dirty="0" smtClean="0">
                <a:latin typeface="標楷體" panose="03000509000000000000" pitchFamily="65" charset="-120"/>
                <a:ea typeface="標楷體" panose="03000509000000000000" pitchFamily="65" charset="-120"/>
              </a:rPr>
              <a:t>(</a:t>
            </a:r>
            <a:r>
              <a:rPr lang="zh-TW" altLang="en-US" sz="4800" dirty="0">
                <a:latin typeface="標楷體" panose="03000509000000000000" pitchFamily="65" charset="-120"/>
                <a:ea typeface="標楷體" panose="03000509000000000000" pitchFamily="65" charset="-120"/>
              </a:rPr>
              <a:t>牙橋</a:t>
            </a:r>
            <a:r>
              <a:rPr lang="en-US" altLang="zh-TW" sz="4800" dirty="0" smtClean="0">
                <a:latin typeface="標楷體" panose="03000509000000000000" pitchFamily="65" charset="-120"/>
                <a:ea typeface="標楷體" panose="03000509000000000000" pitchFamily="65" charset="-120"/>
              </a:rPr>
              <a:t>)</a:t>
            </a:r>
            <a:r>
              <a:rPr lang="zh-TW" altLang="en-US" sz="4800" dirty="0" smtClean="0">
                <a:latin typeface="標楷體" panose="03000509000000000000" pitchFamily="65" charset="-120"/>
                <a:ea typeface="標楷體" panose="03000509000000000000" pitchFamily="65" charset="-120"/>
              </a:rPr>
              <a:t>清潔方法</a:t>
            </a:r>
            <a:endParaRPr lang="zh-TW" altLang="en-US" sz="4800" dirty="0">
              <a:latin typeface="標楷體" panose="03000509000000000000" pitchFamily="65" charset="-120"/>
              <a:ea typeface="標楷體" panose="03000509000000000000" pitchFamily="65" charset="-120"/>
            </a:endParaRPr>
          </a:p>
        </p:txBody>
      </p:sp>
      <p:sp>
        <p:nvSpPr>
          <p:cNvPr id="125956" name="AutoShape 4" descr="data:image/jpeg;base64,/9j/4AAQSkZJRgABAQAAAQABAAD/2wCEAAkGBwgHBgkIBwgKCgkLDRYPDQwMDRsUFRAWIB0iIiAdHx8kKDQsJCYxJx8fLT0tMTU3Ojo6Iys/RD84QzQ5OjcBCgoKDQwNGg8PGjclHyU3Nzc3Nzc3Nzc3Nzc3Nzc3Nzc3Nzc3Nzc3Nzc3Nzc3Nzc3Nzc3Nzc3Nzc3Nzc3Nzc3N//AABEIAFoAWgMBIgACEQEDEQH/xAAbAAEAAQUBAAAAAAAAAAAAAAAABgEDBAUHAv/EADsQAAEDAgQEAQgHCQEAAAAAAAEAAgMEEQUGEiETMVGRQQcUImFxgaHBIzIzUoLC0RYXJEJDkrHS8RX/xAAZAQADAQEBAAAAAAAAAAAAAAAAAwQCBQH/xAAjEQADAAIBBAIDAQAAAAAAAAAAAQIDEQQSE0FRMTMhMmEi/9oADAMBAAIRAxEAPwDuKIiACKPZrx6bCOFFTxt1ytJ4j+Qt0HVZeD1//qUkc8QcGuG7iNrjmAtvHShW/hilll24XyjbIvI0xtsTt1JVQ5p5Ed1gaVREQAREQAREQAREQBoc54cMQwSUtbeaD6WPbpzHa6xsiYk2rwvzV1hJTbAdWnl+nZSY7hcxp5jlnNc0W4gY+xA8Y3bjsCOyrwru46x+V+UR5n2ss5PD/DOkzva3TqcBc+PitbUYzhVPHG+asgtISI7OB1keA6rEzdS1NbSQuoXxsMQdO2W13agPRDfDe53+BUZwjE6OHD8QmoabU6OWF7GsP00wkH2Yda7nB2q1/hzU/b/w79Fae7ULySZ2YIHX83wnFZ7eLaB7R3cAD7lhVWcaOiBdX4LjNNGOcjsPe5o9paCrFDiMr/N5nGdsBe08eKfVHIeHqDd2i4PL1npyOZ+2DGl2qj1NaBeSKXUy5aXD0tI6EHxuDsbFYVSO7N70X8FzXl3HHMGF4pSyyO3bEToefwusVJFz+vwHBM5VLp20QpK+mdHKKuMW4npmwOw1i7DvzHUG4U/Wn0/Mi3Ll6ZVERZPAqKqogAuc+UaIRY1TTDYyQ7+sgn9V0dc58pziMSobj0eEbH8Sq4X3Ij530s3GFYlIcv4e4QmdzS+JwvawadvhZQaiylVYvjFVQUmIvoHUT9Vxc623sAbEerupnkK1RhdVCbao5g4ewtH6LextghMkzmta+9nOAAc73ou3iu5XkZiSyY4r0RD932MN+zzEQb+Ebht0+sn7D5iZq05imOog248jeXSx2UqqK8uaRBqHV1+SxHSVJA/iJm+FxIUju0P0iJsydm9mJRyjNbhC2ZjnQGqlN2gi43Pj811JR3B+JPiEsdRNI7hgPbqvd1/+KRryqdfILXgIiLJ6ERUQBVQTypwA0lBUW3bI6PuAfyqchwUV8o8fEy695/pSsd+X5p/Ges0k/KW8NGq8ms549ZH4via/+0n/AGUlmgaPSeR6Sg/k9nMeKkA/Wge34g/JbzMFbPSUjKyEkGOUsuLXdqtsE/k4urka9k/Gy9HH6vRuJImwtfxDoA3uD9UdfWFiyzxwyBrpIwS3Uxpds8eo8vZ1UcrXYlLRxOfK+WqsbG/Inbs0aj7VYgw91TE+GFxc2jp+LGDvqJO/Yb9kLhyluqM1zab1MklypXNrsZqX8Ph6Yg1rT6ipeud5FOjHNJ/mjk7hx+S6Gk8mFGTSKeJbvFtlURFOUhERAFicEC4UfzZ/EZbr43cxFqH4SD8lJiLixWjzBSk0FUxouHwvHcFah6tMxkW4aOc5Ll0YzAPvah3aVtsyzulx2Oha60TJWtu7kHE3v7jbso7laTTjFLvzlaO5spd5u2qxOeUxcVzi7SLX5nn7guzlSWbrfo4uOt4VP9LmYKmno6CrqGeDRFBY8wdLT8bd1qMBxmOmxansPRmcIneywb/kK/iWETS0FRLKyQMEjJN2i1rgAdR129/gr+U8tgS+e1ELxJC8hrSNrkb3HvStxOJ7exmrvKulGPgkwpc5RxsP0ZqHNYerXN2XTlCaXK7oaijq5C5klLOX2b6Wtu1h6uSmoUPJtVSaOhxYcS0yqIinKQiIgAvE0bZWFrhcFe0QBCMP8n8NFi4q2VpdAx+tkJjsQeYBdfcD2KVRYbBG5zmtALiSbDmsxVTLy3f7MVGHHH6osCkiHge6qIGjk5w96vIljSz5u37z+6ugWFlVEAEREAf/2Q=="/>
          <p:cNvSpPr>
            <a:spLocks noChangeAspect="1" noChangeArrowheads="1"/>
          </p:cNvSpPr>
          <p:nvPr/>
        </p:nvSpPr>
        <p:spPr bwMode="auto">
          <a:xfrm>
            <a:off x="0" y="-673100"/>
            <a:ext cx="857250" cy="85725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5958" name="AutoShape 6" descr="data:image/jpeg;base64,/9j/4AAQSkZJRgABAQAAAQABAAD/2wCEAAkGBwgHBgkIBwgKCgkLDRYPDQwMDRsUFRAWIB0iIiAdHx8kKDQsJCYxJx8fLT0tMTU3Ojo6Iys/RD84QzQ5OjcBCgoKDQwNGg8PGjclHyU3Nzc3Nzc3Nzc3Nzc3Nzc3Nzc3Nzc3Nzc3Nzc3Nzc3Nzc3Nzc3Nzc3Nzc3Nzc3Nzc3N//AABEIAFoAWgMBIgACEQEDEQH/xAAbAAEAAQUBAAAAAAAAAAAAAAAABgEDBAUHAv/EADsQAAEDAgQEAQgHCQEAAAAAAAEAAgMEEQUGEiETMVGRQQcUImFxgaHBIzIzUoLC0RYXJEJDkrHS8RX/xAAZAQADAQEBAAAAAAAAAAAAAAAAAwQCBQH/xAAjEQADAAIBBAIDAQAAAAAAAAAAAQIDEQQSE0FRMTMhMmEi/9oADAMBAAIRAxEAPwDuKIiACKPZrx6bCOFFTxt1ytJ4j+Qt0HVZeD1//qUkc8QcGuG7iNrjmAtvHShW/hilll24XyjbIvI0xtsTt1JVQ5p5Ed1gaVREQAREQAREQAREQBoc54cMQwSUtbeaD6WPbpzHa6xsiYk2rwvzV1hJTbAdWnl+nZSY7hcxp5jlnNc0W4gY+xA8Y3bjsCOyrwru46x+V+UR5n2ss5PD/DOkzva3TqcBc+PitbUYzhVPHG+asgtISI7OB1keA6rEzdS1NbSQuoXxsMQdO2W13agPRDfDe53+BUZwjE6OHD8QmoabU6OWF7GsP00wkH2Yda7nB2q1/hzU/b/w79Fae7ULySZ2YIHX83wnFZ7eLaB7R3cAD7lhVWcaOiBdX4LjNNGOcjsPe5o9paCrFDiMr/N5nGdsBe08eKfVHIeHqDd2i4PL1npyOZ+2DGl2qj1NaBeSKXUy5aXD0tI6EHxuDsbFYVSO7N70X8FzXl3HHMGF4pSyyO3bEToefwusVJFz+vwHBM5VLp20QpK+mdHKKuMW4npmwOw1i7DvzHUG4U/Wn0/Mi3Ll6ZVERZPAqKqogAuc+UaIRY1TTDYyQ7+sgn9V0dc58pziMSobj0eEbH8Sq4X3Ij530s3GFYlIcv4e4QmdzS+JwvawadvhZQaiylVYvjFVQUmIvoHUT9Vxc623sAbEerupnkK1RhdVCbao5g4ewtH6LextghMkzmta+9nOAAc73ou3iu5XkZiSyY4r0RD932MN+zzEQb+Ebht0+sn7D5iZq05imOog248jeXSx2UqqK8uaRBqHV1+SxHSVJA/iJm+FxIUju0P0iJsydm9mJRyjNbhC2ZjnQGqlN2gi43Pj811JR3B+JPiEsdRNI7hgPbqvd1/+KRryqdfILXgIiLJ6ERUQBVQTypwA0lBUW3bI6PuAfyqchwUV8o8fEy695/pSsd+X5p/Ges0k/KW8NGq8ms549ZH4via/+0n/AGUlmgaPSeR6Sg/k9nMeKkA/Wge34g/JbzMFbPSUjKyEkGOUsuLXdqtsE/k4urka9k/Gy9HH6vRuJImwtfxDoA3uD9UdfWFiyzxwyBrpIwS3Uxpds8eo8vZ1UcrXYlLRxOfK+WqsbG/Inbs0aj7VYgw91TE+GFxc2jp+LGDvqJO/Yb9kLhyluqM1zab1MklypXNrsZqX8Ph6Yg1rT6ipeud5FOjHNJ/mjk7hx+S6Gk8mFGTSKeJbvFtlURFOUhERAFicEC4UfzZ/EZbr43cxFqH4SD8lJiLixWjzBSk0FUxouHwvHcFah6tMxkW4aOc5Ll0YzAPvah3aVtsyzulx2Oha60TJWtu7kHE3v7jbso7laTTjFLvzlaO5spd5u2qxOeUxcVzi7SLX5nn7guzlSWbrfo4uOt4VP9LmYKmno6CrqGeDRFBY8wdLT8bd1qMBxmOmxansPRmcIneywb/kK/iWETS0FRLKyQMEjJN2i1rgAdR129/gr+U8tgS+e1ELxJC8hrSNrkb3HvStxOJ7exmrvKulGPgkwpc5RxsP0ZqHNYerXN2XTlCaXK7oaijq5C5klLOX2b6Wtu1h6uSmoUPJtVSaOhxYcS0yqIinKQiIgAvE0bZWFrhcFe0QBCMP8n8NFi4q2VpdAx+tkJjsQeYBdfcD2KVRYbBG5zmtALiSbDmsxVTLy3f7MVGHHH6osCkiHge6qIGjk5w96vIljSz5u37z+6ugWFlVEAEREAf/2Q=="/>
          <p:cNvSpPr>
            <a:spLocks noChangeAspect="1" noChangeArrowheads="1"/>
          </p:cNvSpPr>
          <p:nvPr/>
        </p:nvSpPr>
        <p:spPr bwMode="auto">
          <a:xfrm>
            <a:off x="0" y="-673100"/>
            <a:ext cx="857250" cy="85725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89" y="3759805"/>
            <a:ext cx="3752071" cy="2231975"/>
          </a:xfrm>
          <a:prstGeom prst="rect">
            <a:avLst/>
          </a:prstGeom>
          <a:ln/>
        </p:spPr>
        <p:style>
          <a:lnRef idx="2">
            <a:schemeClr val="accent3">
              <a:shade val="50000"/>
            </a:schemeClr>
          </a:lnRef>
          <a:fillRef idx="1">
            <a:schemeClr val="accent3"/>
          </a:fillRef>
          <a:effectRef idx="0">
            <a:schemeClr val="accent3"/>
          </a:effectRef>
          <a:fontRef idx="minor">
            <a:schemeClr val="lt1"/>
          </a:fontRef>
        </p:style>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89" y="1669954"/>
            <a:ext cx="2619375" cy="1893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6219" y="1669954"/>
            <a:ext cx="3600466" cy="1543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6219" y="3563244"/>
            <a:ext cx="3600465" cy="224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44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48159" y="404664"/>
            <a:ext cx="8686800" cy="841248"/>
          </a:xfrm>
        </p:spPr>
        <p:txBody>
          <a:bodyPr>
            <a:normAutofit/>
          </a:bodyPr>
          <a:lstStyle/>
          <a:p>
            <a:r>
              <a:rPr lang="zh-TW" altLang="en-US" sz="4400" dirty="0" smtClean="0">
                <a:solidFill>
                  <a:srgbClr val="C00000"/>
                </a:solidFill>
                <a:latin typeface="標楷體" pitchFamily="65" charset="-120"/>
                <a:ea typeface="標楷體" pitchFamily="65" charset="-120"/>
              </a:rPr>
              <a:t>活動假牙清潔方法</a:t>
            </a:r>
            <a:r>
              <a:rPr lang="en-US" altLang="zh-TW" dirty="0">
                <a:solidFill>
                  <a:srgbClr val="C00000"/>
                </a:solidFill>
                <a:latin typeface="標楷體" pitchFamily="65" charset="-120"/>
                <a:ea typeface="標楷體" pitchFamily="65" charset="-120"/>
              </a:rPr>
              <a:t>(</a:t>
            </a:r>
            <a:r>
              <a:rPr lang="zh-TW" altLang="en-US" dirty="0">
                <a:solidFill>
                  <a:srgbClr val="C00000"/>
                </a:solidFill>
                <a:latin typeface="標楷體" pitchFamily="65" charset="-120"/>
                <a:ea typeface="標楷體" pitchFamily="65" charset="-120"/>
              </a:rPr>
              <a:t>洗</a:t>
            </a:r>
            <a:r>
              <a:rPr lang="en-US" altLang="zh-TW" dirty="0">
                <a:solidFill>
                  <a:srgbClr val="C00000"/>
                </a:solidFill>
                <a:latin typeface="標楷體" pitchFamily="65" charset="-120"/>
                <a:ea typeface="標楷體" pitchFamily="65" charset="-120"/>
              </a:rPr>
              <a:t>-</a:t>
            </a:r>
            <a:r>
              <a:rPr lang="zh-TW" altLang="en-US" dirty="0">
                <a:solidFill>
                  <a:srgbClr val="C00000"/>
                </a:solidFill>
                <a:latin typeface="標楷體" pitchFamily="65" charset="-120"/>
                <a:ea typeface="標楷體" pitchFamily="65" charset="-120"/>
              </a:rPr>
              <a:t>泡</a:t>
            </a:r>
            <a:r>
              <a:rPr lang="en-US" altLang="zh-TW" dirty="0">
                <a:solidFill>
                  <a:srgbClr val="C00000"/>
                </a:solidFill>
                <a:latin typeface="標楷體" pitchFamily="65" charset="-120"/>
                <a:ea typeface="標楷體" pitchFamily="65" charset="-120"/>
              </a:rPr>
              <a:t>-</a:t>
            </a:r>
            <a:r>
              <a:rPr lang="zh-TW" altLang="en-US" dirty="0">
                <a:solidFill>
                  <a:srgbClr val="C00000"/>
                </a:solidFill>
                <a:latin typeface="標楷體" pitchFamily="65" charset="-120"/>
                <a:ea typeface="標楷體" pitchFamily="65" charset="-120"/>
              </a:rPr>
              <a:t>沖</a:t>
            </a:r>
            <a:r>
              <a:rPr lang="en-US" altLang="zh-TW" dirty="0">
                <a:solidFill>
                  <a:srgbClr val="C00000"/>
                </a:solidFill>
                <a:latin typeface="標楷體" pitchFamily="65" charset="-120"/>
                <a:ea typeface="標楷體" pitchFamily="65" charset="-120"/>
              </a:rPr>
              <a:t>)</a:t>
            </a:r>
            <a:endParaRPr lang="zh-TW" altLang="en-US" sz="4400" dirty="0">
              <a:solidFill>
                <a:srgbClr val="C00000"/>
              </a:solidFill>
            </a:endParaRPr>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611560" y="3861048"/>
            <a:ext cx="2520280" cy="1872208"/>
          </a:xfrm>
          <a:prstGeom prst="rect">
            <a:avLst/>
          </a:prstGeom>
          <a:noFill/>
          <a:ln w="9525">
            <a:noFill/>
            <a:miter lim="800000"/>
            <a:headEnd/>
            <a:tailEnd/>
          </a:ln>
        </p:spPr>
      </p:pic>
      <p:pic>
        <p:nvPicPr>
          <p:cNvPr id="1028" name="Picture 4"/>
          <p:cNvPicPr>
            <a:picLocks noGrp="1" noChangeAspect="1" noChangeArrowheads="1"/>
          </p:cNvPicPr>
          <p:nvPr>
            <p:ph sz="half" idx="2"/>
          </p:nvPr>
        </p:nvPicPr>
        <p:blipFill>
          <a:blip r:embed="rId3" cstate="print"/>
          <a:srcRect/>
          <a:stretch>
            <a:fillRect/>
          </a:stretch>
        </p:blipFill>
        <p:spPr bwMode="auto">
          <a:xfrm>
            <a:off x="5868144" y="1772816"/>
            <a:ext cx="2840286" cy="1872208"/>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153A2E19-AF0B-4D98-8194-7BEC73F50611}" type="slidenum">
              <a:rPr lang="zh-TW" altLang="en-US" smtClean="0"/>
              <a:pPr/>
              <a:t>74</a:t>
            </a:fld>
            <a:endParaRPr lang="zh-TW" altLang="en-US"/>
          </a:p>
        </p:txBody>
      </p:sp>
      <p:pic>
        <p:nvPicPr>
          <p:cNvPr id="1027" name="Picture 3"/>
          <p:cNvPicPr>
            <a:picLocks noChangeAspect="1" noChangeArrowheads="1"/>
          </p:cNvPicPr>
          <p:nvPr/>
        </p:nvPicPr>
        <p:blipFill>
          <a:blip r:embed="rId4" cstate="print"/>
          <a:srcRect/>
          <a:stretch>
            <a:fillRect/>
          </a:stretch>
        </p:blipFill>
        <p:spPr bwMode="auto">
          <a:xfrm>
            <a:off x="611560" y="1772816"/>
            <a:ext cx="2520280" cy="1758685"/>
          </a:xfrm>
          <a:prstGeom prst="rect">
            <a:avLst/>
          </a:prstGeom>
          <a:noFill/>
          <a:ln w="9525">
            <a:noFill/>
            <a:miter lim="800000"/>
            <a:headEnd/>
            <a:tailEnd/>
          </a:ln>
        </p:spPr>
      </p:pic>
      <p:sp>
        <p:nvSpPr>
          <p:cNvPr id="10" name="矩形 9"/>
          <p:cNvSpPr/>
          <p:nvPr/>
        </p:nvSpPr>
        <p:spPr>
          <a:xfrm>
            <a:off x="395536" y="5949280"/>
            <a:ext cx="2954655"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altLang="zh-TW" dirty="0" smtClean="0">
                <a:latin typeface="標楷體" pitchFamily="65" charset="-120"/>
                <a:ea typeface="標楷體" pitchFamily="65" charset="-120"/>
              </a:rPr>
              <a:t>1.</a:t>
            </a:r>
            <a:r>
              <a:rPr lang="zh-TW" altLang="en-US" dirty="0" smtClean="0">
                <a:latin typeface="標楷體" pitchFamily="65" charset="-120"/>
                <a:ea typeface="標楷體" pitchFamily="65" charset="-120"/>
              </a:rPr>
              <a:t>先用清水清洗</a:t>
            </a:r>
            <a:endParaRPr lang="en-US" altLang="zh-TW" dirty="0" smtClean="0">
              <a:latin typeface="標楷體" pitchFamily="65" charset="-120"/>
              <a:ea typeface="標楷體" pitchFamily="65" charset="-120"/>
            </a:endParaRPr>
          </a:p>
          <a:p>
            <a:r>
              <a:rPr lang="en-US" altLang="zh-TW" dirty="0" smtClean="0">
                <a:latin typeface="標楷體" pitchFamily="65" charset="-120"/>
                <a:ea typeface="標楷體" pitchFamily="65" charset="-120"/>
              </a:rPr>
              <a:t>2.</a:t>
            </a:r>
            <a:r>
              <a:rPr lang="zh-TW" altLang="en-US" dirty="0" smtClean="0">
                <a:latin typeface="標楷體" pitchFamily="65" charset="-120"/>
                <a:ea typeface="標楷體" pitchFamily="65" charset="-120"/>
              </a:rPr>
              <a:t>再使用大刷毛端清潔假牙</a:t>
            </a:r>
            <a:endParaRPr lang="zh-TW" altLang="en-US" dirty="0">
              <a:latin typeface="標楷體" pitchFamily="65" charset="-120"/>
              <a:ea typeface="標楷體" pitchFamily="65" charset="-120"/>
            </a:endParaRPr>
          </a:p>
        </p:txBody>
      </p:sp>
      <p:pic>
        <p:nvPicPr>
          <p:cNvPr id="1029" name="Picture 5"/>
          <p:cNvPicPr>
            <a:picLocks noChangeAspect="1" noChangeArrowheads="1"/>
          </p:cNvPicPr>
          <p:nvPr/>
        </p:nvPicPr>
        <p:blipFill>
          <a:blip r:embed="rId5" cstate="print"/>
          <a:srcRect/>
          <a:stretch>
            <a:fillRect/>
          </a:stretch>
        </p:blipFill>
        <p:spPr bwMode="auto">
          <a:xfrm>
            <a:off x="5868144" y="3933056"/>
            <a:ext cx="2952328" cy="1872208"/>
          </a:xfrm>
          <a:prstGeom prst="rect">
            <a:avLst/>
          </a:prstGeom>
          <a:noFill/>
          <a:ln w="9525">
            <a:noFill/>
            <a:miter lim="800000"/>
            <a:headEnd/>
            <a:tailEnd/>
          </a:ln>
        </p:spPr>
      </p:pic>
      <p:sp>
        <p:nvSpPr>
          <p:cNvPr id="13" name="矩形 12"/>
          <p:cNvSpPr/>
          <p:nvPr/>
        </p:nvSpPr>
        <p:spPr>
          <a:xfrm>
            <a:off x="5964852" y="5949280"/>
            <a:ext cx="2953493"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dirty="0" smtClean="0">
                <a:latin typeface="標楷體" pitchFamily="65" charset="-120"/>
                <a:ea typeface="標楷體" pitchFamily="65" charset="-120"/>
              </a:rPr>
              <a:t>使用小刷毛端可以深入較難進入的凹溝與死角進行清潔</a:t>
            </a:r>
            <a:endParaRPr lang="zh-TW" altLang="en-US" dirty="0">
              <a:latin typeface="標楷體" pitchFamily="65" charset="-120"/>
              <a:ea typeface="標楷體" pitchFamily="65" charset="-120"/>
            </a:endParaRPr>
          </a:p>
        </p:txBody>
      </p:sp>
      <p:pic>
        <p:nvPicPr>
          <p:cNvPr id="1030" name="Picture 6"/>
          <p:cNvPicPr>
            <a:picLocks noChangeAspect="1" noChangeArrowheads="1"/>
          </p:cNvPicPr>
          <p:nvPr/>
        </p:nvPicPr>
        <p:blipFill>
          <a:blip r:embed="rId6" cstate="print"/>
          <a:srcRect/>
          <a:stretch>
            <a:fillRect/>
          </a:stretch>
        </p:blipFill>
        <p:spPr bwMode="auto">
          <a:xfrm>
            <a:off x="3471881" y="1772816"/>
            <a:ext cx="2016223" cy="2531915"/>
          </a:xfrm>
          <a:prstGeom prst="rect">
            <a:avLst/>
          </a:prstGeom>
          <a:noFill/>
          <a:ln w="9525">
            <a:noFill/>
            <a:miter lim="800000"/>
            <a:headEnd/>
            <a:tailEnd/>
          </a:ln>
        </p:spPr>
      </p:pic>
      <p:sp>
        <p:nvSpPr>
          <p:cNvPr id="15" name="矩形 14"/>
          <p:cNvSpPr/>
          <p:nvPr/>
        </p:nvSpPr>
        <p:spPr>
          <a:xfrm>
            <a:off x="3163849" y="4376739"/>
            <a:ext cx="2632288"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zh-TW" altLang="en-US" dirty="0" smtClean="0">
                <a:latin typeface="標楷體" pitchFamily="65" charset="-120"/>
                <a:ea typeface="標楷體" pitchFamily="65" charset="-120"/>
              </a:rPr>
              <a:t>假牙清潔錠於水中產生殺菌性液體消毒假牙、酵素分解食物殘屑</a:t>
            </a:r>
            <a:endParaRPr lang="zh-TW" altLang="en-US" dirty="0">
              <a:latin typeface="標楷體" pitchFamily="65" charset="-120"/>
              <a:ea typeface="標楷體" pitchFamily="65" charset="-120"/>
            </a:endParaRPr>
          </a:p>
        </p:txBody>
      </p:sp>
      <p:pic>
        <p:nvPicPr>
          <p:cNvPr id="583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0994" y="5300069"/>
            <a:ext cx="2877993" cy="129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347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圖片 7" descr="一張含有 地面, 割, 柑橘, 食物 的圖片&#10;&#10;產生非常高可信度的描述"/>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546" y="-332534"/>
            <a:ext cx="9495235"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extLst>
          </p:cNvPr>
          <p:cNvSpPr>
            <a:spLocks noGrp="1"/>
          </p:cNvSpPr>
          <p:nvPr>
            <p:ph type="title"/>
          </p:nvPr>
        </p:nvSpPr>
        <p:spPr>
          <a:xfrm>
            <a:off x="615554" y="1"/>
            <a:ext cx="7886700" cy="1325563"/>
          </a:xfrm>
        </p:spPr>
        <p:txBody>
          <a:bodyPr rtlCol="0">
            <a:normAutofit/>
          </a:bodyPr>
          <a:lstStyle/>
          <a:p>
            <a:pPr eaLnBrk="1" fontAlgn="auto" hangingPunct="1">
              <a:spcAft>
                <a:spcPts val="0"/>
              </a:spcAft>
              <a:buClr>
                <a:schemeClr val="accent4">
                  <a:lumMod val="75000"/>
                </a:schemeClr>
              </a:buClr>
              <a:buSzPct val="60000"/>
              <a:defRPr/>
            </a:pPr>
            <a:r>
              <a:rPr lang="zh-TW" altLang="en-US" sz="6600" dirty="0">
                <a:solidFill>
                  <a:schemeClr val="accent2">
                    <a:lumMod val="50000"/>
                  </a:schemeClr>
                </a:solidFill>
                <a:latin typeface="標楷體" panose="03000509000000000000" pitchFamily="65" charset="-120"/>
                <a:ea typeface="標楷體" panose="03000509000000000000" pitchFamily="65" charset="-120"/>
              </a:rPr>
              <a:t>活動假牙</a:t>
            </a:r>
          </a:p>
        </p:txBody>
      </p:sp>
      <p:sp>
        <p:nvSpPr>
          <p:cNvPr id="3" name="內容版面配置區 2">
            <a:extLst>
              <a:ext uri="{FF2B5EF4-FFF2-40B4-BE49-F238E27FC236}"/>
            </a:extLst>
          </p:cNvPr>
          <p:cNvSpPr>
            <a:spLocks noGrp="1"/>
          </p:cNvSpPr>
          <p:nvPr>
            <p:ph sz="quarter" idx="1"/>
          </p:nvPr>
        </p:nvSpPr>
        <p:spPr/>
        <p:txBody>
          <a:bodyPr rtlCol="0">
            <a:normAutofit/>
          </a:bodyPr>
          <a:lstStyle/>
          <a:p>
            <a:pPr eaLnBrk="1" fontAlgn="auto" hangingPunct="1">
              <a:spcAft>
                <a:spcPts val="0"/>
              </a:spcAft>
              <a:buClr>
                <a:schemeClr val="accent4">
                  <a:lumMod val="75000"/>
                </a:schemeClr>
              </a:buClr>
              <a:buSzPct val="60000"/>
              <a:buFont typeface="Wingdings" panose="05000000000000000000" pitchFamily="2" charset="2"/>
              <a:buChar char="u"/>
              <a:defRPr/>
            </a:pPr>
            <a:endParaRPr lang="zh-TW" altLang="en-US" sz="2400" dirty="0">
              <a:solidFill>
                <a:schemeClr val="accent2">
                  <a:lumMod val="50000"/>
                </a:schemeClr>
              </a:solidFill>
              <a:latin typeface="微軟正黑體" panose="020B0604030504040204" pitchFamily="34" charset="-120"/>
              <a:ea typeface="微軟正黑體" panose="020B0604030504040204" pitchFamily="34" charset="-120"/>
            </a:endParaRPr>
          </a:p>
          <a:p>
            <a:pPr eaLnBrk="1" fontAlgn="auto" hangingPunct="1">
              <a:spcAft>
                <a:spcPts val="0"/>
              </a:spcAft>
              <a:buClr>
                <a:schemeClr val="accent4">
                  <a:lumMod val="75000"/>
                </a:schemeClr>
              </a:buClr>
              <a:buSzPct val="60000"/>
              <a:buFont typeface="Wingdings" panose="05000000000000000000" pitchFamily="2" charset="2"/>
              <a:buChar char="u"/>
              <a:defRPr/>
            </a:pPr>
            <a:endParaRPr lang="zh-TW" altLang="en-US" dirty="0">
              <a:solidFill>
                <a:schemeClr val="accent2">
                  <a:lumMod val="50000"/>
                </a:schemeClr>
              </a:solidFill>
              <a:latin typeface="微軟正黑體" panose="020B0604030504040204" pitchFamily="34" charset="-120"/>
              <a:ea typeface="微軟正黑體" panose="020B0604030504040204" pitchFamily="34" charset="-120"/>
            </a:endParaRPr>
          </a:p>
        </p:txBody>
      </p:sp>
      <p:pic>
        <p:nvPicPr>
          <p:cNvPr id="35845" name="圖片 3"/>
          <p:cNvPicPr>
            <a:picLocks noChangeAspect="1" noChangeArrowheads="1"/>
          </p:cNvPicPr>
          <p:nvPr/>
        </p:nvPicPr>
        <p:blipFill>
          <a:blip r:embed="rId4">
            <a:extLst>
              <a:ext uri="{28A0092B-C50C-407E-A947-70E740481C1C}">
                <a14:useLocalDpi xmlns:a14="http://schemas.microsoft.com/office/drawing/2010/main" val="0"/>
              </a:ext>
            </a:extLst>
          </a:blip>
          <a:srcRect l="34061" t="38808" r="16206" b="29474"/>
          <a:stretch>
            <a:fillRect/>
          </a:stretch>
        </p:blipFill>
        <p:spPr bwMode="auto">
          <a:xfrm>
            <a:off x="292325" y="1466851"/>
            <a:ext cx="5633397" cy="25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圖片 5" descr="一張含有 容器, 室內, 桌, 牆 的圖片&#10;&#10;產生非常高可信度的描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466851"/>
            <a:ext cx="2564606" cy="245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圖片 7" descr="一張含有 刷子, 工具​​, 室內, 牙刷 的圖片&#10;&#10;產生非常高可信度的描述"/>
          <p:cNvPicPr>
            <a:picLocks noChangeAspect="1" noChangeArrowheads="1"/>
          </p:cNvPicPr>
          <p:nvPr/>
        </p:nvPicPr>
        <p:blipFill>
          <a:blip r:embed="rId6">
            <a:extLst>
              <a:ext uri="{28A0092B-C50C-407E-A947-70E740481C1C}">
                <a14:useLocalDpi xmlns:a14="http://schemas.microsoft.com/office/drawing/2010/main" val="0"/>
              </a:ext>
            </a:extLst>
          </a:blip>
          <a:srcRect t="19746" b="18651"/>
          <a:stretch>
            <a:fillRect/>
          </a:stretch>
        </p:blipFill>
        <p:spPr bwMode="auto">
          <a:xfrm>
            <a:off x="4860032" y="4466749"/>
            <a:ext cx="1065690" cy="228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675" y="4466749"/>
            <a:ext cx="2063077"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4466749"/>
            <a:ext cx="2564606" cy="228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5375" y="4461029"/>
            <a:ext cx="2284432" cy="239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0046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dirty="0" smtClean="0">
                <a:latin typeface="標楷體" panose="03000509000000000000" pitchFamily="65" charset="-120"/>
                <a:ea typeface="標楷體" panose="03000509000000000000" pitchFamily="65" charset="-120"/>
              </a:rPr>
              <a:t>假牙清潔錠使用方法</a:t>
            </a:r>
            <a:r>
              <a:rPr lang="en-US" altLang="zh-TW" sz="4800" dirty="0" smtClean="0">
                <a:latin typeface="標楷體" panose="03000509000000000000" pitchFamily="65" charset="-120"/>
                <a:ea typeface="標楷體" panose="03000509000000000000" pitchFamily="65" charset="-120"/>
              </a:rPr>
              <a:t>(</a:t>
            </a:r>
            <a:r>
              <a:rPr lang="zh-TW" altLang="en-US" sz="4800" dirty="0" smtClean="0">
                <a:latin typeface="標楷體" panose="03000509000000000000" pitchFamily="65" charset="-120"/>
                <a:ea typeface="標楷體" panose="03000509000000000000" pitchFamily="65" charset="-120"/>
              </a:rPr>
              <a:t>洗</a:t>
            </a:r>
            <a:r>
              <a:rPr lang="en-US" altLang="zh-TW" sz="4800" dirty="0" smtClean="0">
                <a:latin typeface="標楷體" panose="03000509000000000000" pitchFamily="65" charset="-120"/>
                <a:ea typeface="標楷體" panose="03000509000000000000" pitchFamily="65" charset="-120"/>
              </a:rPr>
              <a:t>-</a:t>
            </a:r>
            <a:r>
              <a:rPr lang="zh-TW" altLang="en-US" sz="4800" dirty="0" smtClean="0">
                <a:latin typeface="標楷體" panose="03000509000000000000" pitchFamily="65" charset="-120"/>
                <a:ea typeface="標楷體" panose="03000509000000000000" pitchFamily="65" charset="-120"/>
              </a:rPr>
              <a:t>泡</a:t>
            </a:r>
            <a:r>
              <a:rPr lang="en-US" altLang="zh-TW" sz="4800" dirty="0" smtClean="0">
                <a:latin typeface="標楷體" panose="03000509000000000000" pitchFamily="65" charset="-120"/>
                <a:ea typeface="標楷體" panose="03000509000000000000" pitchFamily="65" charset="-120"/>
              </a:rPr>
              <a:t>-</a:t>
            </a:r>
            <a:r>
              <a:rPr lang="zh-TW" altLang="en-US" sz="4800" dirty="0" smtClean="0">
                <a:latin typeface="標楷體" panose="03000509000000000000" pitchFamily="65" charset="-120"/>
                <a:ea typeface="標楷體" panose="03000509000000000000" pitchFamily="65" charset="-120"/>
              </a:rPr>
              <a:t>沖</a:t>
            </a:r>
            <a:r>
              <a:rPr lang="en-US" altLang="zh-TW" sz="4800" dirty="0" smtClean="0">
                <a:latin typeface="標楷體" panose="03000509000000000000" pitchFamily="65" charset="-120"/>
                <a:ea typeface="標楷體" panose="03000509000000000000" pitchFamily="65" charset="-120"/>
              </a:rPr>
              <a:t>)</a:t>
            </a:r>
            <a:br>
              <a:rPr lang="en-US" altLang="zh-TW" sz="4800" dirty="0" smtClean="0">
                <a:latin typeface="標楷體" panose="03000509000000000000" pitchFamily="65" charset="-120"/>
                <a:ea typeface="標楷體" panose="03000509000000000000" pitchFamily="65" charset="-120"/>
              </a:rPr>
            </a:br>
            <a:r>
              <a:rPr lang="en-US" altLang="zh-TW" sz="4800" dirty="0" smtClean="0">
                <a:latin typeface="標楷體" panose="03000509000000000000" pitchFamily="65" charset="-120"/>
                <a:ea typeface="標楷體" panose="03000509000000000000" pitchFamily="65" charset="-120"/>
              </a:rPr>
              <a:t>(</a:t>
            </a:r>
            <a:r>
              <a:rPr lang="zh-TW" altLang="en-US" sz="3100" dirty="0" smtClean="0">
                <a:latin typeface="標楷體" panose="03000509000000000000" pitchFamily="65" charset="-120"/>
                <a:ea typeface="標楷體" panose="03000509000000000000" pitchFamily="65" charset="-120"/>
              </a:rPr>
              <a:t>清潔錠一週使用</a:t>
            </a:r>
            <a:r>
              <a:rPr lang="en-US" altLang="zh-TW" sz="3100" dirty="0" smtClean="0">
                <a:latin typeface="標楷體" panose="03000509000000000000" pitchFamily="65" charset="-120"/>
                <a:ea typeface="標楷體" panose="03000509000000000000" pitchFamily="65" charset="-120"/>
              </a:rPr>
              <a:t>1-2</a:t>
            </a:r>
            <a:r>
              <a:rPr lang="zh-TW" altLang="en-US" sz="3100" dirty="0" smtClean="0">
                <a:latin typeface="標楷體" panose="03000509000000000000" pitchFamily="65" charset="-120"/>
                <a:ea typeface="標楷體" panose="03000509000000000000" pitchFamily="65" charset="-120"/>
              </a:rPr>
              <a:t>次或天天使用</a:t>
            </a:r>
            <a:r>
              <a:rPr lang="en-US" altLang="zh-TW" sz="3100" dirty="0" smtClean="0">
                <a:latin typeface="標楷體" panose="03000509000000000000" pitchFamily="65" charset="-120"/>
                <a:ea typeface="標楷體" panose="03000509000000000000" pitchFamily="65" charset="-120"/>
              </a:rPr>
              <a:t>)</a:t>
            </a:r>
            <a:endParaRPr lang="zh-TW" altLang="en-US" sz="3100" dirty="0">
              <a:latin typeface="標楷體" panose="03000509000000000000" pitchFamily="65" charset="-120"/>
              <a:ea typeface="標楷體" panose="03000509000000000000" pitchFamily="65" charset="-120"/>
            </a:endParaRPr>
          </a:p>
        </p:txBody>
      </p:sp>
      <p:pic>
        <p:nvPicPr>
          <p:cNvPr id="1026" name="Picture 2" descr="G:\雙和\雙合照片103\103-9\萬華9.2.10\20140909_07505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576188"/>
            <a:ext cx="3216672" cy="22848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雙和\雙合照片103\103-9\萬華9.2.10\20140909_075127.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9149" t="13105" r="5560" b="6712"/>
          <a:stretch/>
        </p:blipFill>
        <p:spPr bwMode="auto">
          <a:xfrm>
            <a:off x="1259632" y="3940830"/>
            <a:ext cx="3312368" cy="25906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19" y="1544657"/>
            <a:ext cx="302418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09" t="7210" r="10048" b="5779"/>
          <a:stretch/>
        </p:blipFill>
        <p:spPr bwMode="auto">
          <a:xfrm>
            <a:off x="5652120" y="3934231"/>
            <a:ext cx="3024187" cy="260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5030997" y="4005064"/>
            <a:ext cx="466794" cy="246221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zh-TW" altLang="en-US" sz="2200" dirty="0" smtClean="0">
                <a:latin typeface="標楷體" panose="03000509000000000000" pitchFamily="65" charset="-120"/>
                <a:ea typeface="標楷體" panose="03000509000000000000" pitchFamily="65" charset="-120"/>
              </a:rPr>
              <a:t>配</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戴</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前</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務</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必</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清</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洗</a:t>
            </a:r>
            <a:endParaRPr lang="zh-TW" altLang="en-US" sz="2200" dirty="0">
              <a:latin typeface="標楷體" panose="03000509000000000000" pitchFamily="65" charset="-120"/>
              <a:ea typeface="標楷體" panose="03000509000000000000" pitchFamily="65" charset="-120"/>
            </a:endParaRPr>
          </a:p>
        </p:txBody>
      </p:sp>
      <p:sp>
        <p:nvSpPr>
          <p:cNvPr id="7" name="文字方塊 6"/>
          <p:cNvSpPr txBox="1"/>
          <p:nvPr/>
        </p:nvSpPr>
        <p:spPr>
          <a:xfrm>
            <a:off x="4771167" y="1576188"/>
            <a:ext cx="748923" cy="2123658"/>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zh-TW" altLang="en-US" sz="2200" dirty="0" smtClean="0">
                <a:latin typeface="標楷體" panose="03000509000000000000" pitchFamily="65" charset="-120"/>
                <a:ea typeface="標楷體" panose="03000509000000000000" pitchFamily="65" charset="-120"/>
              </a:rPr>
              <a:t>假</a:t>
            </a:r>
            <a:r>
              <a:rPr lang="zh-TW" altLang="en-US" sz="2200" dirty="0">
                <a:latin typeface="標楷體" panose="03000509000000000000" pitchFamily="65" charset="-120"/>
                <a:ea typeface="標楷體" panose="03000509000000000000" pitchFamily="65" charset="-120"/>
              </a:rPr>
              <a:t>少</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牙浸</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清泡</a:t>
            </a:r>
            <a:endParaRPr lang="en-US" altLang="zh-TW" sz="2200" dirty="0" smtClean="0">
              <a:latin typeface="標楷體" panose="03000509000000000000" pitchFamily="65" charset="-120"/>
              <a:ea typeface="標楷體" panose="03000509000000000000" pitchFamily="65" charset="-120"/>
            </a:endParaRPr>
          </a:p>
          <a:p>
            <a:pPr algn="ctr"/>
            <a:r>
              <a:rPr lang="zh-TW" altLang="en-US" sz="2200" dirty="0" smtClean="0">
                <a:latin typeface="標楷體" panose="03000509000000000000" pitchFamily="65" charset="-120"/>
                <a:ea typeface="標楷體" panose="03000509000000000000" pitchFamily="65" charset="-120"/>
              </a:rPr>
              <a:t>潔 </a:t>
            </a:r>
            <a:r>
              <a:rPr lang="en-US" altLang="zh-TW" sz="2200" dirty="0" smtClean="0">
                <a:latin typeface="標楷體" panose="03000509000000000000" pitchFamily="65" charset="-120"/>
                <a:ea typeface="標楷體" panose="03000509000000000000" pitchFamily="65" charset="-120"/>
              </a:rPr>
              <a:t>5</a:t>
            </a:r>
          </a:p>
          <a:p>
            <a:r>
              <a:rPr lang="zh-TW" altLang="en-US" sz="2200" dirty="0" smtClean="0">
                <a:latin typeface="標楷體" panose="03000509000000000000" pitchFamily="65" charset="-120"/>
                <a:ea typeface="標楷體" panose="03000509000000000000" pitchFamily="65" charset="-120"/>
              </a:rPr>
              <a:t>錠分</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至</a:t>
            </a:r>
            <a:r>
              <a:rPr lang="zh-TW" altLang="en-US" sz="2200" dirty="0">
                <a:latin typeface="標楷體" panose="03000509000000000000" pitchFamily="65" charset="-120"/>
                <a:ea typeface="標楷體" panose="03000509000000000000" pitchFamily="65" charset="-120"/>
              </a:rPr>
              <a:t>鐘</a:t>
            </a:r>
          </a:p>
        </p:txBody>
      </p:sp>
      <p:sp>
        <p:nvSpPr>
          <p:cNvPr id="8" name="文字方塊 7"/>
          <p:cNvSpPr txBox="1"/>
          <p:nvPr/>
        </p:nvSpPr>
        <p:spPr>
          <a:xfrm>
            <a:off x="323528" y="1607096"/>
            <a:ext cx="748087"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200" dirty="0" smtClean="0">
                <a:latin typeface="標楷體" panose="03000509000000000000" pitchFamily="65" charset="-120"/>
                <a:ea typeface="標楷體" panose="03000509000000000000" pitchFamily="65" charset="-120"/>
              </a:rPr>
              <a:t>三</a:t>
            </a:r>
            <a:r>
              <a:rPr lang="zh-TW" altLang="en-US" sz="2200" dirty="0">
                <a:latin typeface="標楷體" panose="03000509000000000000" pitchFamily="65" charset="-120"/>
                <a:ea typeface="標楷體" panose="03000509000000000000" pitchFamily="65" charset="-120"/>
              </a:rPr>
              <a:t>刷</a:t>
            </a:r>
            <a:endParaRPr lang="en-US" altLang="zh-TW" sz="2200" dirty="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餐</a:t>
            </a:r>
            <a:r>
              <a:rPr lang="zh-TW" altLang="en-US" sz="2200" dirty="0">
                <a:latin typeface="標楷體" panose="03000509000000000000" pitchFamily="65" charset="-120"/>
                <a:ea typeface="標楷體" panose="03000509000000000000" pitchFamily="65" charset="-120"/>
              </a:rPr>
              <a:t>洗</a:t>
            </a:r>
            <a:endParaRPr lang="en-US" altLang="zh-TW" sz="2200" dirty="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飯</a:t>
            </a:r>
            <a:r>
              <a:rPr lang="zh-TW" altLang="en-US" sz="2200" dirty="0">
                <a:latin typeface="標楷體" panose="03000509000000000000" pitchFamily="65" charset="-120"/>
                <a:ea typeface="標楷體" panose="03000509000000000000" pitchFamily="65" charset="-120"/>
              </a:rPr>
              <a:t>假</a:t>
            </a:r>
            <a:endParaRPr lang="en-US" altLang="zh-TW" sz="2200" dirty="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後牙</a:t>
            </a:r>
            <a:endParaRPr lang="zh-TW" altLang="en-US" sz="2200" dirty="0">
              <a:latin typeface="標楷體" panose="03000509000000000000" pitchFamily="65" charset="-120"/>
              <a:ea typeface="標楷體" panose="03000509000000000000" pitchFamily="65" charset="-120"/>
            </a:endParaRPr>
          </a:p>
        </p:txBody>
      </p:sp>
      <p:sp>
        <p:nvSpPr>
          <p:cNvPr id="9" name="文字方塊 8"/>
          <p:cNvSpPr txBox="1"/>
          <p:nvPr/>
        </p:nvSpPr>
        <p:spPr>
          <a:xfrm>
            <a:off x="209980" y="4130496"/>
            <a:ext cx="975182"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TW" altLang="en-US" sz="2400" dirty="0" smtClean="0">
                <a:latin typeface="標楷體" panose="03000509000000000000" pitchFamily="65" charset="-120"/>
                <a:ea typeface="標楷體" panose="03000509000000000000" pitchFamily="65" charset="-120"/>
              </a:rPr>
              <a:t>假水</a:t>
            </a:r>
            <a:endParaRPr lang="en-US" altLang="zh-TW" sz="2400" dirty="0" smtClean="0">
              <a:latin typeface="標楷體" panose="03000509000000000000" pitchFamily="65" charset="-120"/>
              <a:ea typeface="標楷體" panose="03000509000000000000" pitchFamily="65" charset="-120"/>
            </a:endParaRPr>
          </a:p>
          <a:p>
            <a:pPr algn="ctr"/>
            <a:r>
              <a:rPr lang="zh-TW" altLang="en-US" sz="2400" dirty="0" smtClean="0">
                <a:latin typeface="標楷體" panose="03000509000000000000" pitchFamily="65" charset="-120"/>
                <a:ea typeface="標楷體" panose="03000509000000000000" pitchFamily="65" charset="-120"/>
              </a:rPr>
              <a:t>牙需</a:t>
            </a:r>
            <a:endParaRPr lang="en-US" altLang="zh-TW" sz="2400" dirty="0" smtClean="0">
              <a:latin typeface="標楷體" panose="03000509000000000000" pitchFamily="65" charset="-120"/>
              <a:ea typeface="標楷體" panose="03000509000000000000" pitchFamily="65" charset="-120"/>
            </a:endParaRPr>
          </a:p>
          <a:p>
            <a:pPr algn="ctr"/>
            <a:r>
              <a:rPr lang="zh-TW" altLang="en-US" sz="2400" dirty="0" smtClean="0">
                <a:latin typeface="標楷體" panose="03000509000000000000" pitchFamily="65" charset="-120"/>
                <a:ea typeface="標楷體" panose="03000509000000000000" pitchFamily="65" charset="-120"/>
              </a:rPr>
              <a:t>浸蓋</a:t>
            </a:r>
            <a:endParaRPr lang="en-US" altLang="zh-TW" sz="2400" dirty="0" smtClean="0">
              <a:latin typeface="標楷體" panose="03000509000000000000" pitchFamily="65" charset="-120"/>
              <a:ea typeface="標楷體" panose="03000509000000000000" pitchFamily="65" charset="-120"/>
            </a:endParaRPr>
          </a:p>
          <a:p>
            <a:pPr algn="ctr"/>
            <a:r>
              <a:rPr lang="zh-TW" altLang="en-US" sz="2400" dirty="0" smtClean="0">
                <a:latin typeface="標楷體" panose="03000509000000000000" pitchFamily="65" charset="-120"/>
                <a:ea typeface="標楷體" panose="03000509000000000000" pitchFamily="65" charset="-120"/>
              </a:rPr>
              <a:t>泡過</a:t>
            </a:r>
            <a:endParaRPr lang="en-US" altLang="zh-TW" sz="2400" dirty="0" smtClean="0">
              <a:latin typeface="標楷體" panose="03000509000000000000" pitchFamily="65" charset="-120"/>
              <a:ea typeface="標楷體" panose="03000509000000000000" pitchFamily="65" charset="-120"/>
            </a:endParaRPr>
          </a:p>
          <a:p>
            <a:pPr algn="ctr"/>
            <a:r>
              <a:rPr lang="zh-TW" altLang="en-US" sz="2400" dirty="0" smtClean="0">
                <a:latin typeface="標楷體" panose="03000509000000000000" pitchFamily="65" charset="-120"/>
                <a:ea typeface="標楷體" panose="03000509000000000000" pitchFamily="65" charset="-120"/>
              </a:rPr>
              <a:t>盒假</a:t>
            </a:r>
            <a:endParaRPr lang="en-US" altLang="zh-TW" sz="2400" dirty="0" smtClean="0">
              <a:latin typeface="標楷體" panose="03000509000000000000" pitchFamily="65" charset="-120"/>
              <a:ea typeface="標楷體" panose="03000509000000000000" pitchFamily="65" charset="-120"/>
            </a:endParaRPr>
          </a:p>
          <a:p>
            <a:pPr algn="ctr"/>
            <a:r>
              <a:rPr lang="zh-TW" altLang="en-US" sz="2400" dirty="0" smtClean="0">
                <a:latin typeface="標楷體" panose="03000509000000000000" pitchFamily="65" charset="-120"/>
                <a:ea typeface="標楷體" panose="03000509000000000000" pitchFamily="65" charset="-120"/>
              </a:rPr>
              <a:t>中牙</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5173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假牙黏著劑使用</a:t>
            </a:r>
            <a:r>
              <a:rPr lang="en-US" altLang="zh-TW"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不一定要用</a:t>
            </a:r>
            <a:endParaRPr lang="zh-TW" altLang="en-US" sz="2400" dirty="0">
              <a:latin typeface="標楷體" panose="03000509000000000000" pitchFamily="65" charset="-120"/>
              <a:ea typeface="標楷體" panose="03000509000000000000" pitchFamily="65" charset="-120"/>
            </a:endParaRPr>
          </a:p>
        </p:txBody>
      </p:sp>
      <p:pic>
        <p:nvPicPr>
          <p:cNvPr id="2052" name="Picture 4" descr="G:\雙和\雙合照片103\103-9\萬華9.2.10\20140909_075159.jp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36695" t="32102" r="10467" b="16709"/>
          <a:stretch/>
        </p:blipFill>
        <p:spPr bwMode="auto">
          <a:xfrm>
            <a:off x="1331640" y="1340768"/>
            <a:ext cx="316835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G:\雙和\雙合照片103\103-9\萬華9.2.10\20140909_075209.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1536" r="14444" b="9422"/>
          <a:stretch/>
        </p:blipFill>
        <p:spPr bwMode="auto">
          <a:xfrm>
            <a:off x="1331640" y="3853796"/>
            <a:ext cx="3168352" cy="27435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340768"/>
            <a:ext cx="288032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4005064"/>
            <a:ext cx="288032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179512" y="1325959"/>
            <a:ext cx="1008112"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zh-TW" altLang="en-US" sz="2800" dirty="0" smtClean="0">
                <a:latin typeface="標楷體" panose="03000509000000000000" pitchFamily="65" charset="-120"/>
                <a:ea typeface="標楷體" panose="03000509000000000000" pitchFamily="65" charset="-120"/>
              </a:rPr>
              <a:t>上顎</a:t>
            </a:r>
            <a:endParaRPr lang="zh-TW" altLang="en-US" sz="2800" dirty="0">
              <a:latin typeface="標楷體" panose="03000509000000000000" pitchFamily="65" charset="-120"/>
              <a:ea typeface="標楷體" panose="03000509000000000000" pitchFamily="65" charset="-120"/>
            </a:endParaRPr>
          </a:p>
        </p:txBody>
      </p:sp>
      <p:sp>
        <p:nvSpPr>
          <p:cNvPr id="15" name="文字方塊 14"/>
          <p:cNvSpPr txBox="1"/>
          <p:nvPr/>
        </p:nvSpPr>
        <p:spPr>
          <a:xfrm>
            <a:off x="4572000" y="1340768"/>
            <a:ext cx="1008112"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2800" dirty="0">
                <a:latin typeface="標楷體" panose="03000509000000000000" pitchFamily="65" charset="-120"/>
                <a:ea typeface="標楷體" panose="03000509000000000000" pitchFamily="65" charset="-120"/>
              </a:rPr>
              <a:t>下</a:t>
            </a:r>
            <a:r>
              <a:rPr lang="zh-TW" altLang="en-US" sz="2800" dirty="0" smtClean="0">
                <a:latin typeface="標楷體" panose="03000509000000000000" pitchFamily="65" charset="-120"/>
                <a:ea typeface="標楷體" panose="03000509000000000000" pitchFamily="65" charset="-120"/>
              </a:rPr>
              <a:t>顎</a:t>
            </a:r>
            <a:endParaRPr lang="zh-TW" altLang="en-US" sz="2800" dirty="0">
              <a:latin typeface="標楷體" panose="03000509000000000000" pitchFamily="65" charset="-120"/>
              <a:ea typeface="標楷體" panose="03000509000000000000" pitchFamily="65" charset="-120"/>
            </a:endParaRPr>
          </a:p>
        </p:txBody>
      </p:sp>
      <p:sp>
        <p:nvSpPr>
          <p:cNvPr id="8" name="文字方塊 7"/>
          <p:cNvSpPr txBox="1"/>
          <p:nvPr/>
        </p:nvSpPr>
        <p:spPr>
          <a:xfrm>
            <a:off x="201369" y="2974012"/>
            <a:ext cx="1008112"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zh-TW" altLang="en-US" sz="3200" dirty="0" smtClean="0">
                <a:latin typeface="標楷體" panose="03000509000000000000" pitchFamily="65" charset="-120"/>
                <a:ea typeface="標楷體" panose="03000509000000000000" pitchFamily="65" charset="-120"/>
              </a:rPr>
              <a:t>綠</a:t>
            </a:r>
            <a:r>
              <a:rPr lang="zh-TW" altLang="en-US" sz="3200" dirty="0">
                <a:latin typeface="標楷體" panose="03000509000000000000" pitchFamily="65" charset="-120"/>
                <a:ea typeface="標楷體" panose="03000509000000000000" pitchFamily="65" charset="-120"/>
              </a:rPr>
              <a:t>三</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豆點</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大塗</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小抹</a:t>
            </a:r>
            <a:endParaRPr lang="zh-TW" altLang="en-US" sz="3200" dirty="0">
              <a:latin typeface="標楷體" panose="03000509000000000000" pitchFamily="65" charset="-120"/>
              <a:ea typeface="標楷體" panose="03000509000000000000" pitchFamily="65" charset="-120"/>
            </a:endParaRPr>
          </a:p>
        </p:txBody>
      </p:sp>
      <p:sp>
        <p:nvSpPr>
          <p:cNvPr id="17" name="文字方塊 16"/>
          <p:cNvSpPr txBox="1"/>
          <p:nvPr/>
        </p:nvSpPr>
        <p:spPr>
          <a:xfrm>
            <a:off x="4572000" y="2974012"/>
            <a:ext cx="1008112"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dirty="0" smtClean="0">
                <a:latin typeface="標楷體" panose="03000509000000000000" pitchFamily="65" charset="-120"/>
                <a:ea typeface="標楷體" panose="03000509000000000000" pitchFamily="65" charset="-120"/>
              </a:rPr>
              <a:t>綠二</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豆點</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大塗</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小抹</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1653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400" dirty="0">
                <a:latin typeface="標楷體" panose="03000509000000000000" pitchFamily="65" charset="-120"/>
                <a:ea typeface="標楷體" panose="03000509000000000000" pitchFamily="65" charset="-120"/>
              </a:rPr>
              <a:t>假牙黏著劑</a:t>
            </a:r>
            <a:r>
              <a:rPr lang="zh-TW" altLang="en-US" sz="4400" dirty="0" smtClean="0">
                <a:latin typeface="標楷體" panose="03000509000000000000" pitchFamily="65" charset="-120"/>
                <a:ea typeface="標楷體" panose="03000509000000000000" pitchFamily="65" charset="-120"/>
              </a:rPr>
              <a:t>使用</a:t>
            </a:r>
            <a:r>
              <a:rPr lang="en-US" altLang="zh-TW" sz="3100" dirty="0" smtClean="0">
                <a:latin typeface="標楷體" panose="03000509000000000000" pitchFamily="65" charset="-120"/>
                <a:ea typeface="標楷體" panose="03000509000000000000" pitchFamily="65" charset="-120"/>
              </a:rPr>
              <a:t>(</a:t>
            </a:r>
            <a:r>
              <a:rPr lang="zh-TW" altLang="en-US" sz="3100" dirty="0" smtClean="0">
                <a:latin typeface="標楷體" panose="03000509000000000000" pitchFamily="65" charset="-120"/>
                <a:ea typeface="標楷體" panose="03000509000000000000" pitchFamily="65" charset="-120"/>
              </a:rPr>
              <a:t>不一定</a:t>
            </a:r>
            <a:r>
              <a:rPr lang="zh-TW" altLang="en-US" sz="3100" dirty="0">
                <a:latin typeface="標楷體" panose="03000509000000000000" pitchFamily="65" charset="-120"/>
                <a:ea typeface="標楷體" panose="03000509000000000000" pitchFamily="65" charset="-120"/>
              </a:rPr>
              <a:t>要</a:t>
            </a:r>
            <a:r>
              <a:rPr lang="zh-TW" altLang="en-US" sz="3100" dirty="0" smtClean="0">
                <a:latin typeface="標楷體" panose="03000509000000000000" pitchFamily="65" charset="-120"/>
                <a:ea typeface="標楷體" panose="03000509000000000000" pitchFamily="65" charset="-120"/>
              </a:rPr>
              <a:t>用</a:t>
            </a:r>
            <a:r>
              <a:rPr lang="en-US" altLang="zh-TW" sz="3100"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全口假牙</a:t>
            </a:r>
            <a:endParaRPr lang="zh-TW" altLang="en-US" dirty="0"/>
          </a:p>
        </p:txBody>
      </p:sp>
      <p:pic>
        <p:nvPicPr>
          <p:cNvPr id="3076" name="Picture 4" descr="G:\雙和\雙合照片103\103-9\萬華9.2.10\20140909_075640.jp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t="10507" b="26453"/>
          <a:stretch/>
        </p:blipFill>
        <p:spPr bwMode="auto">
          <a:xfrm>
            <a:off x="899592" y="1268760"/>
            <a:ext cx="6408712"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5013176"/>
            <a:ext cx="1440160" cy="1425001"/>
          </a:xfrm>
          <a:prstGeom prst="rect">
            <a:avLst/>
          </a:prstGeom>
        </p:spPr>
      </p:pic>
    </p:spTree>
    <p:extLst>
      <p:ext uri="{BB962C8B-B14F-4D97-AF65-F5344CB8AC3E}">
        <p14:creationId xmlns:p14="http://schemas.microsoft.com/office/powerpoint/2010/main" val="326497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920335"/>
          </a:xfrm>
        </p:spPr>
        <p:txBody>
          <a:bodyPr>
            <a:normAutofit/>
          </a:bodyPr>
          <a:lstStyle/>
          <a:p>
            <a:r>
              <a:rPr lang="zh-TW" altLang="en-US" dirty="0" smtClean="0">
                <a:latin typeface="標楷體" panose="03000509000000000000" pitchFamily="65" charset="-120"/>
                <a:ea typeface="標楷體" panose="03000509000000000000" pitchFamily="65" charset="-120"/>
              </a:rPr>
              <a:t>假牙</a:t>
            </a:r>
            <a:r>
              <a:rPr lang="zh-TW" altLang="en-US" dirty="0">
                <a:latin typeface="標楷體" panose="03000509000000000000" pitchFamily="65" charset="-120"/>
                <a:ea typeface="標楷體" panose="03000509000000000000" pitchFamily="65" charset="-120"/>
              </a:rPr>
              <a:t>不密合檢查要點</a:t>
            </a:r>
          </a:p>
        </p:txBody>
      </p:sp>
      <p:sp>
        <p:nvSpPr>
          <p:cNvPr id="3" name="內容版面配置區 2"/>
          <p:cNvSpPr>
            <a:spLocks noGrp="1"/>
          </p:cNvSpPr>
          <p:nvPr>
            <p:ph idx="1"/>
          </p:nvPr>
        </p:nvSpPr>
        <p:spPr>
          <a:xfrm>
            <a:off x="1043608" y="1268760"/>
            <a:ext cx="7643192" cy="5256584"/>
          </a:xfrm>
        </p:spPr>
        <p:txBody>
          <a:bodyPr>
            <a:normAutofit fontScale="85000" lnSpcReduction="20000"/>
          </a:bodyPr>
          <a:lstStyle/>
          <a:p>
            <a:pPr marL="0" indent="0">
              <a:buNone/>
            </a:pPr>
            <a:r>
              <a:rPr lang="en-US" altLang="zh-TW" dirty="0">
                <a:latin typeface="標楷體" panose="03000509000000000000" pitchFamily="65" charset="-120"/>
                <a:ea typeface="標楷體" panose="03000509000000000000" pitchFamily="65" charset="-120"/>
              </a:rPr>
              <a:t>1. </a:t>
            </a:r>
            <a:r>
              <a:rPr lang="zh-TW" altLang="en-US" dirty="0">
                <a:latin typeface="標楷體" panose="03000509000000000000" pitchFamily="65" charset="-120"/>
                <a:ea typeface="標楷體" panose="03000509000000000000" pitchFamily="65" charset="-120"/>
              </a:rPr>
              <a:t>活動顎部時，假牙會隨著搖動。</a:t>
            </a:r>
          </a:p>
          <a:p>
            <a:pPr marL="0" indent="0">
              <a:buNone/>
            </a:pPr>
            <a:r>
              <a:rPr lang="en-US" altLang="zh-TW" dirty="0">
                <a:latin typeface="標楷體" panose="03000509000000000000" pitchFamily="65" charset="-120"/>
                <a:ea typeface="標楷體" panose="03000509000000000000" pitchFamily="65" charset="-120"/>
              </a:rPr>
              <a:t>2. </a:t>
            </a:r>
            <a:r>
              <a:rPr lang="zh-TW" altLang="en-US" dirty="0">
                <a:latin typeface="標楷體" panose="03000509000000000000" pitchFamily="65" charset="-120"/>
                <a:ea typeface="標楷體" panose="03000509000000000000" pitchFamily="65" charset="-120"/>
              </a:rPr>
              <a:t>安裝假牙後，牙床痛得不能咬合。</a:t>
            </a:r>
          </a:p>
          <a:p>
            <a:pPr marL="0" indent="0">
              <a:buNone/>
            </a:pPr>
            <a:r>
              <a:rPr lang="en-US" altLang="zh-TW" dirty="0">
                <a:latin typeface="標楷體" panose="03000509000000000000" pitchFamily="65" charset="-120"/>
                <a:ea typeface="標楷體" panose="03000509000000000000" pitchFamily="65" charset="-120"/>
              </a:rPr>
              <a:t>3. </a:t>
            </a:r>
            <a:r>
              <a:rPr lang="zh-TW" altLang="en-US" dirty="0">
                <a:latin typeface="標楷體" panose="03000509000000000000" pitchFamily="65" charset="-120"/>
                <a:ea typeface="標楷體" panose="03000509000000000000" pitchFamily="65" charset="-120"/>
              </a:rPr>
              <a:t>上排的假牙掉落，下排假牙浮起。</a:t>
            </a:r>
          </a:p>
          <a:p>
            <a:pPr marL="0" indent="0">
              <a:buNone/>
            </a:pPr>
            <a:r>
              <a:rPr lang="en-US" altLang="zh-TW" dirty="0">
                <a:latin typeface="標楷體" panose="03000509000000000000" pitchFamily="65" charset="-120"/>
                <a:ea typeface="標楷體" panose="03000509000000000000" pitchFamily="65" charset="-120"/>
              </a:rPr>
              <a:t>4. </a:t>
            </a:r>
            <a:r>
              <a:rPr lang="zh-TW" altLang="en-US" dirty="0">
                <a:latin typeface="標楷體" panose="03000509000000000000" pitchFamily="65" charset="-120"/>
                <a:ea typeface="標楷體" panose="03000509000000000000" pitchFamily="65" charset="-120"/>
              </a:rPr>
              <a:t>口腔時常發炎。</a:t>
            </a:r>
          </a:p>
          <a:p>
            <a:pPr marL="0" indent="0">
              <a:buNone/>
            </a:pPr>
            <a:r>
              <a:rPr lang="en-US" altLang="zh-TW" dirty="0">
                <a:latin typeface="標楷體" panose="03000509000000000000" pitchFamily="65" charset="-120"/>
                <a:ea typeface="標楷體" panose="03000509000000000000" pitchFamily="65" charset="-120"/>
              </a:rPr>
              <a:t>5. </a:t>
            </a:r>
            <a:r>
              <a:rPr lang="zh-TW" altLang="en-US" dirty="0">
                <a:latin typeface="標楷體" panose="03000509000000000000" pitchFamily="65" charset="-120"/>
                <a:ea typeface="標楷體" panose="03000509000000000000" pitchFamily="65" charset="-120"/>
              </a:rPr>
              <a:t>部分假牙掛鈎會碰到舌頭。</a:t>
            </a:r>
          </a:p>
          <a:p>
            <a:pPr marL="0" indent="0">
              <a:buNone/>
            </a:pPr>
            <a:r>
              <a:rPr lang="en-US" altLang="zh-TW" dirty="0">
                <a:latin typeface="標楷體" panose="03000509000000000000" pitchFamily="65" charset="-120"/>
                <a:ea typeface="標楷體" panose="03000509000000000000" pitchFamily="65" charset="-120"/>
              </a:rPr>
              <a:t>6. </a:t>
            </a:r>
            <a:r>
              <a:rPr lang="zh-TW" altLang="en-US" dirty="0">
                <a:latin typeface="標楷體" panose="03000509000000000000" pitchFamily="65" charset="-120"/>
                <a:ea typeface="標楷體" panose="03000509000000000000" pitchFamily="65" charset="-120"/>
              </a:rPr>
              <a:t>不容易裝上假牙。</a:t>
            </a:r>
          </a:p>
          <a:p>
            <a:pPr marL="0" indent="0">
              <a:buNone/>
            </a:pPr>
            <a:r>
              <a:rPr lang="en-US" altLang="zh-TW" dirty="0">
                <a:latin typeface="標楷體" panose="03000509000000000000" pitchFamily="65" charset="-120"/>
                <a:ea typeface="標楷體" panose="03000509000000000000" pitchFamily="65" charset="-120"/>
              </a:rPr>
              <a:t>7. </a:t>
            </a:r>
            <a:r>
              <a:rPr lang="zh-TW" altLang="en-US" dirty="0">
                <a:latin typeface="標楷體" panose="03000509000000000000" pitchFamily="65" charset="-120"/>
                <a:ea typeface="標楷體" panose="03000509000000000000" pitchFamily="65" charset="-120"/>
              </a:rPr>
              <a:t>塑膠部份有細的裂痕，牙齒部份有缺角。</a:t>
            </a:r>
          </a:p>
          <a:p>
            <a:pPr marL="0" indent="0">
              <a:buNone/>
            </a:pPr>
            <a:r>
              <a:rPr lang="en-US" altLang="zh-TW" dirty="0">
                <a:latin typeface="標楷體" panose="03000509000000000000" pitchFamily="65" charset="-120"/>
                <a:ea typeface="標楷體" panose="03000509000000000000" pitchFamily="65" charset="-120"/>
              </a:rPr>
              <a:t>8. </a:t>
            </a:r>
            <a:r>
              <a:rPr lang="zh-TW" altLang="en-US" dirty="0">
                <a:latin typeface="標楷體" panose="03000509000000000000" pitchFamily="65" charset="-120"/>
                <a:ea typeface="標楷體" panose="03000509000000000000" pitchFamily="65" charset="-120"/>
              </a:rPr>
              <a:t>假牙上有結石</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0" indent="0">
              <a:buNone/>
            </a:pPr>
            <a:r>
              <a:rPr lang="en-US" altLang="zh-TW" sz="3800" dirty="0" smtClean="0">
                <a:solidFill>
                  <a:srgbClr val="FF0000"/>
                </a:solidFill>
                <a:latin typeface="標楷體" panose="03000509000000000000" pitchFamily="65" charset="-120"/>
                <a:ea typeface="標楷體" panose="03000509000000000000" pitchFamily="65" charset="-120"/>
              </a:rPr>
              <a:t>9.</a:t>
            </a:r>
            <a:r>
              <a:rPr lang="zh-TW" altLang="en-US" sz="3800" dirty="0" smtClean="0">
                <a:solidFill>
                  <a:srgbClr val="FF0000"/>
                </a:solidFill>
                <a:latin typeface="標楷體" panose="03000509000000000000" pitchFamily="65" charset="-120"/>
                <a:ea typeface="標楷體" panose="03000509000000000000" pitchFamily="65" charset="-120"/>
              </a:rPr>
              <a:t> 以下情形</a:t>
            </a:r>
            <a:r>
              <a:rPr lang="zh-TW" altLang="en-US" sz="3800" dirty="0">
                <a:solidFill>
                  <a:srgbClr val="FF0000"/>
                </a:solidFill>
                <a:latin typeface="標楷體" panose="03000509000000000000" pitchFamily="65" charset="-120"/>
                <a:ea typeface="標楷體" panose="03000509000000000000" pitchFamily="65" charset="-120"/>
              </a:rPr>
              <a:t>要立即請</a:t>
            </a:r>
            <a:r>
              <a:rPr lang="zh-TW" altLang="en-US" sz="3800" dirty="0" smtClean="0">
                <a:solidFill>
                  <a:srgbClr val="FF0000"/>
                </a:solidFill>
                <a:latin typeface="標楷體" panose="03000509000000000000" pitchFamily="65" charset="-120"/>
                <a:ea typeface="標楷體" panose="03000509000000000000" pitchFamily="65" charset="-120"/>
              </a:rPr>
              <a:t>牙醫師檢查</a:t>
            </a:r>
            <a:r>
              <a:rPr lang="en-US" altLang="zh-TW" sz="3800" dirty="0" smtClean="0">
                <a:solidFill>
                  <a:srgbClr val="FF0000"/>
                </a:solidFill>
                <a:latin typeface="標楷體" panose="03000509000000000000" pitchFamily="65" charset="-120"/>
                <a:ea typeface="標楷體" panose="03000509000000000000" pitchFamily="65" charset="-120"/>
              </a:rPr>
              <a:t>:</a:t>
            </a:r>
            <a:endParaRPr lang="zh-TW" altLang="en-US" sz="3800" dirty="0">
              <a:solidFill>
                <a:srgbClr val="FF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3800" dirty="0" smtClean="0">
                <a:solidFill>
                  <a:srgbClr val="FF0000"/>
                </a:solidFill>
                <a:latin typeface="標楷體" panose="03000509000000000000" pitchFamily="65" charset="-120"/>
                <a:ea typeface="標楷體" panose="03000509000000000000" pitchFamily="65" charset="-120"/>
              </a:rPr>
              <a:t>   牙齒</a:t>
            </a:r>
            <a:r>
              <a:rPr lang="zh-TW" altLang="en-US" sz="3800" dirty="0">
                <a:solidFill>
                  <a:srgbClr val="FF0000"/>
                </a:solidFill>
                <a:latin typeface="標楷體" panose="03000509000000000000" pitchFamily="65" charset="-120"/>
                <a:ea typeface="標楷體" panose="03000509000000000000" pitchFamily="65" charset="-120"/>
              </a:rPr>
              <a:t>或牙齦疼痛</a:t>
            </a:r>
          </a:p>
          <a:p>
            <a:pPr>
              <a:buFont typeface="Wingdings" panose="05000000000000000000" pitchFamily="2" charset="2"/>
              <a:buChar char="Ø"/>
            </a:pPr>
            <a:r>
              <a:rPr lang="zh-TW" altLang="en-US" sz="3800" dirty="0" smtClean="0">
                <a:solidFill>
                  <a:srgbClr val="FF0000"/>
                </a:solidFill>
                <a:latin typeface="標楷體" panose="03000509000000000000" pitchFamily="65" charset="-120"/>
                <a:ea typeface="標楷體" panose="03000509000000000000" pitchFamily="65" charset="-120"/>
              </a:rPr>
              <a:t>   牙齒</a:t>
            </a:r>
            <a:r>
              <a:rPr lang="zh-TW" altLang="en-US" sz="3800" dirty="0">
                <a:solidFill>
                  <a:srgbClr val="FF0000"/>
                </a:solidFill>
                <a:latin typeface="標楷體" panose="03000509000000000000" pitchFamily="65" charset="-120"/>
                <a:ea typeface="標楷體" panose="03000509000000000000" pitchFamily="65" charset="-120"/>
              </a:rPr>
              <a:t>或假牙不穩定</a:t>
            </a:r>
          </a:p>
          <a:p>
            <a:pPr>
              <a:buFont typeface="Wingdings" panose="05000000000000000000" pitchFamily="2" charset="2"/>
              <a:buChar char="Ø"/>
            </a:pPr>
            <a:r>
              <a:rPr lang="zh-TW" altLang="en-US" sz="3800" dirty="0" smtClean="0">
                <a:solidFill>
                  <a:srgbClr val="FF0000"/>
                </a:solidFill>
                <a:latin typeface="標楷體" panose="03000509000000000000" pitchFamily="65" charset="-120"/>
                <a:ea typeface="標楷體" panose="03000509000000000000" pitchFamily="65" charset="-120"/>
              </a:rPr>
              <a:t>   假牙</a:t>
            </a:r>
            <a:r>
              <a:rPr lang="zh-TW" altLang="en-US" sz="3800" dirty="0">
                <a:solidFill>
                  <a:srgbClr val="FF0000"/>
                </a:solidFill>
                <a:latin typeface="標楷體" panose="03000509000000000000" pitchFamily="65" charset="-120"/>
                <a:ea typeface="標楷體" panose="03000509000000000000" pitchFamily="65" charset="-120"/>
              </a:rPr>
              <a:t>脫落或損壞</a:t>
            </a:r>
          </a:p>
          <a:p>
            <a:pPr marL="0" indent="0">
              <a:buNone/>
            </a:pPr>
            <a:endParaRPr lang="zh-TW" altLang="en-US" dirty="0">
              <a:latin typeface="標楷體" panose="03000509000000000000" pitchFamily="65" charset="-120"/>
              <a:ea typeface="標楷體" panose="03000509000000000000" pitchFamily="65" charset="-120"/>
            </a:endParaRPr>
          </a:p>
          <a:p>
            <a:pPr marL="0" indent="0">
              <a:buNone/>
            </a:pP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75531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291584E3-AA31-456C-A4D8-0099499208E6}" type="slidenum">
              <a:rPr lang="en-US" altLang="zh-TW" sz="1200" smtClean="0">
                <a:latin typeface="Arial" charset="0"/>
              </a:rPr>
              <a:pPr eaLnBrk="1" fontAlgn="base" hangingPunct="1">
                <a:spcBef>
                  <a:spcPct val="0"/>
                </a:spcBef>
                <a:spcAft>
                  <a:spcPct val="0"/>
                </a:spcAft>
                <a:buFontTx/>
                <a:buNone/>
              </a:pPr>
              <a:t>8</a:t>
            </a:fld>
            <a:endParaRPr lang="en-US" altLang="zh-TW" sz="1200" smtClean="0">
              <a:latin typeface="Arial" charset="0"/>
            </a:endParaRPr>
          </a:p>
        </p:txBody>
      </p:sp>
      <p:pic>
        <p:nvPicPr>
          <p:cNvPr id="73731" name="Picture 2" descr="C:\Documents and Settings\Administrator\桌面\口腔照片\隨便刷\DSC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268413"/>
            <a:ext cx="39655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C:\Documents and Settings\Administrator\桌面\口腔照片\使用貝氏刷牙法刷\DSC_0109.JPG"/>
          <p:cNvPicPr>
            <a:picLocks noChangeAspect="1" noChangeArrowheads="1"/>
          </p:cNvPicPr>
          <p:nvPr/>
        </p:nvPicPr>
        <p:blipFill>
          <a:blip r:embed="rId3" cstate="print"/>
          <a:srcRect t="4688" r="8067"/>
          <a:stretch>
            <a:fillRect/>
          </a:stretch>
        </p:blipFill>
        <p:spPr bwMode="auto">
          <a:xfrm>
            <a:off x="7935" y="3590924"/>
            <a:ext cx="4733064" cy="3262314"/>
          </a:xfrm>
          <a:prstGeom prst="rect">
            <a:avLst/>
          </a:prstGeom>
          <a:ln>
            <a:noFill/>
          </a:ln>
          <a:effectLst>
            <a:softEdge rad="112500"/>
          </a:effectLst>
        </p:spPr>
      </p:pic>
      <p:sp>
        <p:nvSpPr>
          <p:cNvPr id="73733" name="圓角矩形圖說文字 6"/>
          <p:cNvSpPr>
            <a:spLocks noChangeArrowheads="1"/>
          </p:cNvSpPr>
          <p:nvPr/>
        </p:nvSpPr>
        <p:spPr bwMode="auto">
          <a:xfrm>
            <a:off x="1619250" y="1844675"/>
            <a:ext cx="2714625" cy="928688"/>
          </a:xfrm>
          <a:prstGeom prst="wedgeRoundRectCallout">
            <a:avLst>
              <a:gd name="adj1" fmla="val 140292"/>
              <a:gd name="adj2" fmla="val 161796"/>
              <a:gd name="adj3" fmla="val 16667"/>
            </a:avLst>
          </a:prstGeom>
          <a:solidFill>
            <a:srgbClr val="FFFF00"/>
          </a:solidFill>
          <a:ln w="25400" algn="ctr">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zh-TW" altLang="en-US" sz="3600">
                <a:solidFill>
                  <a:srgbClr val="000000"/>
                </a:solidFill>
                <a:latin typeface="標楷體" pitchFamily="65" charset="-120"/>
                <a:ea typeface="標楷體" pitchFamily="65" charset="-120"/>
              </a:rPr>
              <a:t>一般刷牙法</a:t>
            </a:r>
          </a:p>
        </p:txBody>
      </p:sp>
      <p:sp>
        <p:nvSpPr>
          <p:cNvPr id="73734" name="圓角矩形圖說文字 8"/>
          <p:cNvSpPr>
            <a:spLocks noChangeArrowheads="1"/>
          </p:cNvSpPr>
          <p:nvPr/>
        </p:nvSpPr>
        <p:spPr bwMode="auto">
          <a:xfrm>
            <a:off x="5364163" y="4941888"/>
            <a:ext cx="2809875" cy="928687"/>
          </a:xfrm>
          <a:prstGeom prst="wedgeRoundRectCallout">
            <a:avLst>
              <a:gd name="adj1" fmla="val -108926"/>
              <a:gd name="adj2" fmla="val 52736"/>
              <a:gd name="adj3" fmla="val 16667"/>
            </a:avLst>
          </a:prstGeom>
          <a:solidFill>
            <a:srgbClr val="FFFF00"/>
          </a:solidFill>
          <a:ln w="25400" algn="ctr">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zh-TW" altLang="en-US" sz="3600">
                <a:solidFill>
                  <a:srgbClr val="000000"/>
                </a:solidFill>
                <a:latin typeface="標楷體" pitchFamily="65" charset="-120"/>
                <a:ea typeface="標楷體" pitchFamily="65" charset="-120"/>
              </a:rPr>
              <a:t>貝氏刷牙法</a:t>
            </a:r>
          </a:p>
        </p:txBody>
      </p:sp>
      <p:sp>
        <p:nvSpPr>
          <p:cNvPr id="73735" name="Rectangle 6"/>
          <p:cNvSpPr>
            <a:spLocks noChangeArrowheads="1"/>
          </p:cNvSpPr>
          <p:nvPr/>
        </p:nvSpPr>
        <p:spPr bwMode="auto">
          <a:xfrm>
            <a:off x="1908175" y="333375"/>
            <a:ext cx="5772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zh-TW" altLang="en-US" sz="4400">
                <a:solidFill>
                  <a:srgbClr val="CC0000"/>
                </a:solidFill>
                <a:latin typeface="Arial" charset="0"/>
                <a:ea typeface="標楷體" pitchFamily="65" charset="-120"/>
              </a:rPr>
              <a:t>使用貝氏刷牙法的成效</a:t>
            </a:r>
          </a:p>
        </p:txBody>
      </p:sp>
    </p:spTree>
    <p:extLst>
      <p:ext uri="{BB962C8B-B14F-4D97-AF65-F5344CB8AC3E}">
        <p14:creationId xmlns:p14="http://schemas.microsoft.com/office/powerpoint/2010/main" val="32631982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57200" y="274638"/>
            <a:ext cx="8229600" cy="706090"/>
          </a:xfrm>
        </p:spPr>
        <p:txBody>
          <a:bodyPr>
            <a:noAutofit/>
          </a:bodyPr>
          <a:lstStyle/>
          <a:p>
            <a:r>
              <a:rPr lang="zh-TW" altLang="en-US" sz="3600" b="1" dirty="0"/>
              <a:t>餐桌上潔牙</a:t>
            </a:r>
            <a:r>
              <a:rPr lang="en-US" altLang="zh-TW" sz="3600" b="1" dirty="0"/>
              <a:t>(</a:t>
            </a:r>
            <a:r>
              <a:rPr lang="zh-TW" altLang="en-US" sz="3600" b="1" dirty="0"/>
              <a:t>先漱口再潔牙</a:t>
            </a:r>
            <a:r>
              <a:rPr lang="en-US" altLang="zh-TW" sz="3600" b="1" dirty="0"/>
              <a:t>)</a:t>
            </a:r>
            <a:r>
              <a:rPr lang="zh-TW" altLang="en-US" sz="3600" b="1" dirty="0" smtClean="0"/>
              <a:t>評估</a:t>
            </a:r>
            <a:r>
              <a:rPr lang="en-US" altLang="zh-TW" sz="3600" b="1" dirty="0" smtClean="0"/>
              <a:t>-</a:t>
            </a:r>
            <a:r>
              <a:rPr lang="zh-TW" altLang="en-US" sz="3600" b="1" dirty="0" smtClean="0"/>
              <a:t>後</a:t>
            </a:r>
            <a:r>
              <a:rPr lang="zh-TW" altLang="zh-TW" sz="3600" b="1" dirty="0" smtClean="0"/>
              <a:t>測</a:t>
            </a:r>
            <a:endParaRPr lang="zh-TW" altLang="en-US" sz="3600" dirty="0"/>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850327457"/>
              </p:ext>
            </p:extLst>
          </p:nvPr>
        </p:nvGraphicFramePr>
        <p:xfrm>
          <a:off x="467544" y="980727"/>
          <a:ext cx="8357973" cy="5679125"/>
        </p:xfrm>
        <a:graphic>
          <a:graphicData uri="http://schemas.openxmlformats.org/drawingml/2006/table">
            <a:tbl>
              <a:tblPr firstRow="1" firstCol="1" bandRow="1">
                <a:tableStyleId>{5940675A-B579-460E-94D1-54222C63F5DA}</a:tableStyleId>
              </a:tblPr>
              <a:tblGrid>
                <a:gridCol w="568308"/>
                <a:gridCol w="6417328"/>
                <a:gridCol w="627396"/>
                <a:gridCol w="744941"/>
              </a:tblGrid>
              <a:tr h="335341">
                <a:tc>
                  <a:txBody>
                    <a:bodyPr/>
                    <a:lstStyle/>
                    <a:p>
                      <a:pPr algn="ctr">
                        <a:spcAft>
                          <a:spcPts val="0"/>
                        </a:spcAft>
                      </a:pPr>
                      <a:r>
                        <a:rPr lang="zh-TW" sz="1600" kern="100" dirty="0">
                          <a:effectLst/>
                          <a:uFill>
                            <a:solidFill>
                              <a:srgbClr val="000000"/>
                            </a:solidFill>
                          </a:uFill>
                        </a:rPr>
                        <a:t>編號</a:t>
                      </a:r>
                      <a:endParaRPr lang="zh-TW" sz="1600" kern="100" dirty="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lgn="ctr">
                        <a:spcAft>
                          <a:spcPts val="0"/>
                        </a:spcAft>
                      </a:pPr>
                      <a:r>
                        <a:rPr lang="zh-TW" sz="1600" kern="100">
                          <a:effectLst/>
                          <a:uFill>
                            <a:solidFill>
                              <a:srgbClr val="000000"/>
                            </a:solidFill>
                          </a:uFill>
                        </a:rPr>
                        <a:t>項</a:t>
                      </a:r>
                      <a:r>
                        <a:rPr lang="en-US" sz="1600" kern="100">
                          <a:effectLst/>
                          <a:uFill>
                            <a:solidFill>
                              <a:srgbClr val="000000"/>
                            </a:solidFill>
                          </a:uFill>
                        </a:rPr>
                        <a:t>        </a:t>
                      </a:r>
                      <a:r>
                        <a:rPr lang="zh-TW" sz="1600" kern="100">
                          <a:effectLst/>
                          <a:uFill>
                            <a:solidFill>
                              <a:srgbClr val="000000"/>
                            </a:solidFill>
                          </a:uFill>
                        </a:rPr>
                        <a:t>目</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lgn="ctr">
                        <a:spcAft>
                          <a:spcPts val="0"/>
                        </a:spcAft>
                      </a:pPr>
                      <a:r>
                        <a:rPr lang="zh-TW" sz="1600" kern="100">
                          <a:effectLst/>
                          <a:uFill>
                            <a:solidFill>
                              <a:srgbClr val="000000"/>
                            </a:solidFill>
                          </a:uFill>
                        </a:rPr>
                        <a:t>是</a:t>
                      </a:r>
                      <a:r>
                        <a:rPr lang="en-US" sz="1600" kern="100">
                          <a:effectLst/>
                          <a:uFill>
                            <a:solidFill>
                              <a:srgbClr val="000000"/>
                            </a:solidFill>
                          </a:uFill>
                        </a:rPr>
                        <a:t>(V)</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lgn="ctr">
                        <a:spcAft>
                          <a:spcPts val="0"/>
                        </a:spcAft>
                      </a:pPr>
                      <a:r>
                        <a:rPr lang="zh-TW" sz="1600" kern="100">
                          <a:effectLst/>
                          <a:uFill>
                            <a:solidFill>
                              <a:srgbClr val="000000"/>
                            </a:solidFill>
                          </a:uFill>
                        </a:rPr>
                        <a:t>否</a:t>
                      </a:r>
                      <a:r>
                        <a:rPr lang="en-US" sz="1600" kern="100">
                          <a:effectLst/>
                          <a:uFill>
                            <a:solidFill>
                              <a:srgbClr val="000000"/>
                            </a:solidFill>
                          </a:uFill>
                        </a:rPr>
                        <a:t>(V)</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r>
              <a:tr h="312732">
                <a:tc>
                  <a:txBody>
                    <a:bodyPr/>
                    <a:lstStyle/>
                    <a:p>
                      <a:pPr algn="ctr">
                        <a:spcAft>
                          <a:spcPts val="0"/>
                        </a:spcAft>
                      </a:pPr>
                      <a:r>
                        <a:rPr lang="en-US" sz="1600" kern="100">
                          <a:effectLst/>
                          <a:uFill>
                            <a:solidFill>
                              <a:srgbClr val="000000"/>
                            </a:solidFill>
                          </a:uFill>
                        </a:rPr>
                        <a:t>1</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eaLnBrk="0" fontAlgn="base" hangingPunct="0">
                        <a:spcAft>
                          <a:spcPts val="0"/>
                        </a:spcAft>
                      </a:pPr>
                      <a:r>
                        <a:rPr lang="zh-TW" sz="1600" kern="100">
                          <a:effectLst/>
                          <a:uFill>
                            <a:solidFill>
                              <a:srgbClr val="000000"/>
                            </a:solidFill>
                          </a:uFill>
                        </a:rPr>
                        <a:t>我會請學童開學時準備一套潔牙用具組，放置學校內備用</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528443">
                <a:tc>
                  <a:txBody>
                    <a:bodyPr/>
                    <a:lstStyle/>
                    <a:p>
                      <a:pPr algn="ctr">
                        <a:spcAft>
                          <a:spcPts val="0"/>
                        </a:spcAft>
                      </a:pPr>
                      <a:r>
                        <a:rPr lang="en-US" sz="1600" kern="100">
                          <a:effectLst/>
                          <a:uFill>
                            <a:solidFill>
                              <a:srgbClr val="000000"/>
                            </a:solidFill>
                          </a:uFill>
                        </a:rPr>
                        <a:t>2</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eaLnBrk="0" fontAlgn="base" hangingPunct="0">
                        <a:lnSpc>
                          <a:spcPts val="2000"/>
                        </a:lnSpc>
                        <a:spcAft>
                          <a:spcPts val="0"/>
                        </a:spcAft>
                      </a:pPr>
                      <a:r>
                        <a:rPr lang="zh-TW" sz="1600" kern="100">
                          <a:effectLst/>
                          <a:uFill>
                            <a:solidFill>
                              <a:srgbClr val="000000"/>
                            </a:solidFill>
                          </a:uFill>
                        </a:rPr>
                        <a:t>我會監督或培訓班級幹部</a:t>
                      </a:r>
                      <a:r>
                        <a:rPr lang="en-US" sz="1600" kern="100">
                          <a:effectLst/>
                          <a:uFill>
                            <a:solidFill>
                              <a:srgbClr val="000000"/>
                            </a:solidFill>
                          </a:uFill>
                        </a:rPr>
                        <a:t>(</a:t>
                      </a:r>
                      <a:r>
                        <a:rPr lang="zh-TW" sz="1600" kern="100">
                          <a:effectLst/>
                          <a:uFill>
                            <a:solidFill>
                              <a:srgbClr val="000000"/>
                            </a:solidFill>
                          </a:uFill>
                        </a:rPr>
                        <a:t>班長、保健股長、潔牙小排長</a:t>
                      </a:r>
                      <a:r>
                        <a:rPr lang="en-US" sz="1600" kern="100">
                          <a:effectLst/>
                          <a:uFill>
                            <a:solidFill>
                              <a:srgbClr val="000000"/>
                            </a:solidFill>
                          </a:uFill>
                        </a:rPr>
                        <a:t>)</a:t>
                      </a:r>
                      <a:r>
                        <a:rPr lang="zh-TW" sz="1600" kern="100">
                          <a:effectLst/>
                          <a:uFill>
                            <a:solidFill>
                              <a:srgbClr val="000000"/>
                            </a:solidFill>
                          </a:uFill>
                        </a:rPr>
                        <a:t>落實校園餐後潔牙</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dirty="0">
                          <a:effectLst/>
                          <a:uFill>
                            <a:solidFill>
                              <a:srgbClr val="000000"/>
                            </a:solidFill>
                          </a:uFill>
                        </a:rPr>
                        <a:t> </a:t>
                      </a:r>
                      <a:endParaRPr lang="zh-TW" sz="1600" kern="100" dirty="0">
                        <a:solidFill>
                          <a:srgbClr val="000000"/>
                        </a:solidFill>
                        <a:effectLst/>
                        <a:uFill>
                          <a:solidFill>
                            <a:srgbClr val="000000"/>
                          </a:solidFill>
                        </a:uFill>
                        <a:latin typeface="Helvetica"/>
                        <a:ea typeface="Arial Unicode MS"/>
                        <a:cs typeface="Arial Unicode MS"/>
                      </a:endParaRPr>
                    </a:p>
                  </a:txBody>
                  <a:tcPr marL="52379" marR="52379" marT="0" marB="0"/>
                </a:tc>
              </a:tr>
              <a:tr h="549598">
                <a:tc>
                  <a:txBody>
                    <a:bodyPr/>
                    <a:lstStyle/>
                    <a:p>
                      <a:pPr algn="ctr">
                        <a:spcAft>
                          <a:spcPts val="0"/>
                        </a:spcAft>
                      </a:pPr>
                      <a:r>
                        <a:rPr lang="en-US" sz="1600" kern="100">
                          <a:effectLst/>
                          <a:uFill>
                            <a:solidFill>
                              <a:srgbClr val="000000"/>
                            </a:solidFill>
                          </a:uFill>
                        </a:rPr>
                        <a:t>3</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lnSpc>
                          <a:spcPts val="2000"/>
                        </a:lnSpc>
                        <a:spcAft>
                          <a:spcPts val="0"/>
                        </a:spcAft>
                      </a:pPr>
                      <a:r>
                        <a:rPr lang="zh-TW" sz="1600" kern="100">
                          <a:effectLst/>
                          <a:uFill>
                            <a:solidFill>
                              <a:srgbClr val="000000"/>
                            </a:solidFill>
                          </a:uFill>
                        </a:rPr>
                        <a:t>我會要求吃飯時準備潔牙用具組，放置餐桌旁備用</a:t>
                      </a:r>
                      <a:r>
                        <a:rPr lang="en-US" sz="1600" kern="100">
                          <a:effectLst/>
                          <a:uFill>
                            <a:solidFill>
                              <a:srgbClr val="000000"/>
                            </a:solidFill>
                          </a:uFill>
                        </a:rPr>
                        <a:t>-</a:t>
                      </a:r>
                      <a:r>
                        <a:rPr lang="zh-TW" sz="1600" kern="100">
                          <a:effectLst/>
                          <a:uFill>
                            <a:solidFill>
                              <a:srgbClr val="000000"/>
                            </a:solidFill>
                          </a:uFill>
                        </a:rPr>
                        <a:t>杯子裝水</a:t>
                      </a:r>
                      <a:r>
                        <a:rPr lang="en-US" sz="1600" kern="100">
                          <a:effectLst/>
                          <a:uFill>
                            <a:solidFill>
                              <a:srgbClr val="000000"/>
                            </a:solidFill>
                          </a:uFill>
                        </a:rPr>
                        <a:t>(</a:t>
                      </a:r>
                      <a:r>
                        <a:rPr lang="zh-TW" sz="1600" kern="100">
                          <a:effectLst/>
                          <a:uFill>
                            <a:solidFill>
                              <a:srgbClr val="000000"/>
                            </a:solidFill>
                          </a:uFill>
                        </a:rPr>
                        <a:t>溫或冷開水</a:t>
                      </a:r>
                      <a:r>
                        <a:rPr lang="en-US" sz="1600" kern="100">
                          <a:effectLst/>
                          <a:uFill>
                            <a:solidFill>
                              <a:srgbClr val="000000"/>
                            </a:solidFill>
                          </a:uFill>
                        </a:rPr>
                        <a:t>)</a:t>
                      </a:r>
                      <a:r>
                        <a:rPr lang="zh-TW" sz="1600" kern="100">
                          <a:effectLst/>
                          <a:uFill>
                            <a:solidFill>
                              <a:srgbClr val="000000"/>
                            </a:solidFill>
                          </a:uFill>
                        </a:rPr>
                        <a:t>、牙刷、牙膏、牙線或牙線棒</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824397">
                <a:tc>
                  <a:txBody>
                    <a:bodyPr/>
                    <a:lstStyle/>
                    <a:p>
                      <a:pPr algn="ctr">
                        <a:spcAft>
                          <a:spcPts val="0"/>
                        </a:spcAft>
                      </a:pPr>
                      <a:r>
                        <a:rPr lang="en-US" sz="1600" kern="100">
                          <a:effectLst/>
                          <a:uFill>
                            <a:solidFill>
                              <a:srgbClr val="000000"/>
                            </a:solidFill>
                          </a:uFill>
                        </a:rPr>
                        <a:t>4</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lnSpc>
                          <a:spcPts val="2000"/>
                        </a:lnSpc>
                        <a:spcAft>
                          <a:spcPts val="0"/>
                        </a:spcAft>
                      </a:pPr>
                      <a:r>
                        <a:rPr lang="zh-TW" sz="1600" kern="100">
                          <a:effectLst/>
                          <a:uFill>
                            <a:solidFill>
                              <a:srgbClr val="000000"/>
                            </a:solidFill>
                          </a:uFill>
                        </a:rPr>
                        <a:t>我認同餐桌上潔牙方式，潔牙之前請先去除口腔內食物殘渣</a:t>
                      </a:r>
                      <a:r>
                        <a:rPr lang="en-US" sz="1600" kern="100">
                          <a:effectLst/>
                          <a:uFill>
                            <a:solidFill>
                              <a:srgbClr val="000000"/>
                            </a:solidFill>
                          </a:uFill>
                        </a:rPr>
                        <a:t>(5</a:t>
                      </a:r>
                      <a:r>
                        <a:rPr lang="zh-TW" sz="1600" kern="100">
                          <a:effectLst/>
                          <a:uFill>
                            <a:solidFill>
                              <a:srgbClr val="000000"/>
                            </a:solidFill>
                          </a:uFill>
                        </a:rPr>
                        <a:t>口水潔牙方式水約</a:t>
                      </a:r>
                      <a:r>
                        <a:rPr lang="en-US" sz="1600" kern="100">
                          <a:effectLst/>
                          <a:uFill>
                            <a:solidFill>
                              <a:srgbClr val="000000"/>
                            </a:solidFill>
                          </a:uFill>
                        </a:rPr>
                        <a:t>120-150CC): 3</a:t>
                      </a:r>
                      <a:r>
                        <a:rPr lang="zh-TW" sz="1600" kern="100">
                          <a:effectLst/>
                          <a:uFill>
                            <a:solidFill>
                              <a:srgbClr val="000000"/>
                            </a:solidFill>
                          </a:uFill>
                        </a:rPr>
                        <a:t>口水</a:t>
                      </a:r>
                      <a:r>
                        <a:rPr lang="en-US" sz="1600" kern="100">
                          <a:effectLst/>
                          <a:uFill>
                            <a:solidFill>
                              <a:srgbClr val="000000"/>
                            </a:solidFill>
                          </a:uFill>
                        </a:rPr>
                        <a:t>-</a:t>
                      </a:r>
                      <a:r>
                        <a:rPr lang="zh-TW" sz="1600" kern="100">
                          <a:effectLst/>
                          <a:uFill>
                            <a:solidFill>
                              <a:srgbClr val="000000"/>
                            </a:solidFill>
                          </a:uFill>
                        </a:rPr>
                        <a:t>左漱漱右漱漱咕嚕咕嚕吞下口；第</a:t>
                      </a:r>
                      <a:r>
                        <a:rPr lang="en-US" sz="1600" kern="100">
                          <a:effectLst/>
                          <a:uFill>
                            <a:solidFill>
                              <a:srgbClr val="000000"/>
                            </a:solidFill>
                          </a:uFill>
                        </a:rPr>
                        <a:t>4</a:t>
                      </a:r>
                      <a:r>
                        <a:rPr lang="zh-TW" sz="1600" kern="100">
                          <a:effectLst/>
                          <a:uFill>
                            <a:solidFill>
                              <a:srgbClr val="000000"/>
                            </a:solidFill>
                          </a:uFill>
                        </a:rPr>
                        <a:t>口水</a:t>
                      </a:r>
                      <a:r>
                        <a:rPr lang="en-US" sz="1600" kern="100">
                          <a:effectLst/>
                          <a:uFill>
                            <a:solidFill>
                              <a:srgbClr val="000000"/>
                            </a:solidFill>
                          </a:uFill>
                        </a:rPr>
                        <a:t>-</a:t>
                      </a:r>
                      <a:r>
                        <a:rPr lang="zh-TW" sz="1600" kern="100">
                          <a:effectLst/>
                          <a:uFill>
                            <a:solidFill>
                              <a:srgbClr val="000000"/>
                            </a:solidFill>
                          </a:uFill>
                        </a:rPr>
                        <a:t>洗牙刷；第</a:t>
                      </a:r>
                      <a:r>
                        <a:rPr lang="en-US" sz="1600" kern="100">
                          <a:effectLst/>
                          <a:uFill>
                            <a:solidFill>
                              <a:srgbClr val="000000"/>
                            </a:solidFill>
                          </a:uFill>
                        </a:rPr>
                        <a:t>5</a:t>
                      </a:r>
                      <a:r>
                        <a:rPr lang="zh-TW" sz="1600" kern="100">
                          <a:effectLst/>
                          <a:uFill>
                            <a:solidFill>
                              <a:srgbClr val="000000"/>
                            </a:solidFill>
                          </a:uFill>
                        </a:rPr>
                        <a:t>口水</a:t>
                      </a:r>
                      <a:r>
                        <a:rPr lang="en-US" sz="1600" kern="100">
                          <a:effectLst/>
                          <a:uFill>
                            <a:solidFill>
                              <a:srgbClr val="000000"/>
                            </a:solidFill>
                          </a:uFill>
                        </a:rPr>
                        <a:t>-</a:t>
                      </a:r>
                      <a:r>
                        <a:rPr lang="zh-TW" sz="1600" kern="100">
                          <a:effectLst/>
                          <a:uFill>
                            <a:solidFill>
                              <a:srgbClr val="000000"/>
                            </a:solidFill>
                          </a:uFill>
                        </a:rPr>
                        <a:t>吐口水後，再漱口</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320302">
                <a:tc>
                  <a:txBody>
                    <a:bodyPr/>
                    <a:lstStyle/>
                    <a:p>
                      <a:pPr algn="ctr">
                        <a:spcAft>
                          <a:spcPts val="0"/>
                        </a:spcAft>
                      </a:pPr>
                      <a:r>
                        <a:rPr lang="en-US" sz="1600" kern="100">
                          <a:effectLst/>
                          <a:uFill>
                            <a:solidFill>
                              <a:srgbClr val="000000"/>
                            </a:solidFill>
                          </a:uFill>
                        </a:rPr>
                        <a:t>5</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spcAft>
                          <a:spcPts val="0"/>
                        </a:spcAft>
                      </a:pPr>
                      <a:r>
                        <a:rPr lang="zh-TW" sz="1600" kern="100">
                          <a:effectLst/>
                          <a:uFill>
                            <a:solidFill>
                              <a:srgbClr val="000000"/>
                            </a:solidFill>
                          </a:uFill>
                        </a:rPr>
                        <a:t>我會追蹤餐後有否使用牙線</a:t>
                      </a:r>
                      <a:r>
                        <a:rPr lang="en-US" sz="1600" kern="100">
                          <a:effectLst/>
                          <a:uFill>
                            <a:solidFill>
                              <a:srgbClr val="000000"/>
                            </a:solidFill>
                          </a:uFill>
                        </a:rPr>
                        <a:t>(</a:t>
                      </a:r>
                      <a:r>
                        <a:rPr lang="zh-TW" sz="1600" kern="100">
                          <a:effectLst/>
                          <a:uFill>
                            <a:solidFill>
                              <a:srgbClr val="000000"/>
                            </a:solidFill>
                          </a:uFill>
                        </a:rPr>
                        <a:t>或牙線棒</a:t>
                      </a:r>
                      <a:r>
                        <a:rPr lang="en-US" sz="1600" kern="100">
                          <a:effectLst/>
                          <a:uFill>
                            <a:solidFill>
                              <a:srgbClr val="000000"/>
                            </a:solidFill>
                          </a:uFill>
                        </a:rPr>
                        <a:t>)</a:t>
                      </a:r>
                      <a:r>
                        <a:rPr lang="zh-TW" sz="1600" kern="100">
                          <a:effectLst/>
                          <a:uFill>
                            <a:solidFill>
                              <a:srgbClr val="000000"/>
                            </a:solidFill>
                          </a:uFill>
                        </a:rPr>
                        <a:t>清潔牙縫</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288032">
                <a:tc>
                  <a:txBody>
                    <a:bodyPr/>
                    <a:lstStyle/>
                    <a:p>
                      <a:pPr algn="ctr">
                        <a:spcAft>
                          <a:spcPts val="0"/>
                        </a:spcAft>
                      </a:pPr>
                      <a:r>
                        <a:rPr lang="en-US" sz="1600" kern="100" dirty="0">
                          <a:effectLst/>
                          <a:uFill>
                            <a:solidFill>
                              <a:srgbClr val="000000"/>
                            </a:solidFill>
                          </a:uFill>
                        </a:rPr>
                        <a:t>6</a:t>
                      </a:r>
                      <a:endParaRPr lang="zh-TW" sz="1600" kern="100" dirty="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spcAft>
                          <a:spcPts val="0"/>
                        </a:spcAft>
                      </a:pPr>
                      <a:r>
                        <a:rPr lang="zh-TW" sz="1600" kern="100">
                          <a:effectLst/>
                          <a:uFill>
                            <a:solidFill>
                              <a:srgbClr val="000000"/>
                            </a:solidFill>
                          </a:uFill>
                        </a:rPr>
                        <a:t>我會追蹤刷牙有否使用含氟牙膏</a:t>
                      </a:r>
                      <a:r>
                        <a:rPr lang="en-US" sz="1600" kern="100">
                          <a:effectLst/>
                          <a:uFill>
                            <a:solidFill>
                              <a:srgbClr val="000000"/>
                            </a:solidFill>
                          </a:uFill>
                        </a:rPr>
                        <a:t>1000PPM</a:t>
                      </a:r>
                      <a:r>
                        <a:rPr lang="zh-TW" sz="1600" kern="100">
                          <a:effectLst/>
                          <a:uFill>
                            <a:solidFill>
                              <a:srgbClr val="000000"/>
                            </a:solidFill>
                          </a:uFill>
                        </a:rPr>
                        <a:t>以上</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323894">
                <a:tc>
                  <a:txBody>
                    <a:bodyPr/>
                    <a:lstStyle/>
                    <a:p>
                      <a:pPr algn="ctr">
                        <a:spcAft>
                          <a:spcPts val="0"/>
                        </a:spcAft>
                      </a:pPr>
                      <a:r>
                        <a:rPr lang="en-US" sz="1600" kern="100">
                          <a:effectLst/>
                          <a:uFill>
                            <a:solidFill>
                              <a:srgbClr val="000000"/>
                            </a:solidFill>
                          </a:uFill>
                        </a:rPr>
                        <a:t>7</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spcAft>
                          <a:spcPts val="0"/>
                        </a:spcAft>
                      </a:pPr>
                      <a:r>
                        <a:rPr lang="zh-TW" sz="1600" kern="100">
                          <a:effectLst/>
                          <a:uFill>
                            <a:solidFill>
                              <a:srgbClr val="000000"/>
                            </a:solidFill>
                          </a:uFill>
                        </a:rPr>
                        <a:t>我每天刷牙的次數：</a:t>
                      </a:r>
                      <a:r>
                        <a:rPr lang="en-US" sz="1600" kern="100">
                          <a:effectLst/>
                          <a:uFill>
                            <a:solidFill>
                              <a:srgbClr val="000000"/>
                            </a:solidFill>
                          </a:uFill>
                        </a:rPr>
                        <a:t>□</a:t>
                      </a:r>
                      <a:r>
                        <a:rPr lang="zh-TW" sz="1600" kern="100">
                          <a:effectLst/>
                          <a:uFill>
                            <a:solidFill>
                              <a:srgbClr val="000000"/>
                            </a:solidFill>
                          </a:uFill>
                        </a:rPr>
                        <a:t>偶爾</a:t>
                      </a:r>
                      <a:r>
                        <a:rPr lang="en-US" sz="1600" kern="100">
                          <a:effectLst/>
                          <a:uFill>
                            <a:solidFill>
                              <a:srgbClr val="000000"/>
                            </a:solidFill>
                          </a:uFill>
                        </a:rPr>
                        <a:t>. □</a:t>
                      </a:r>
                      <a:r>
                        <a:rPr lang="zh-TW" sz="1600" kern="100">
                          <a:effectLst/>
                          <a:uFill>
                            <a:solidFill>
                              <a:srgbClr val="000000"/>
                            </a:solidFill>
                          </a:uFill>
                        </a:rPr>
                        <a:t>一次</a:t>
                      </a:r>
                      <a:r>
                        <a:rPr lang="en-US" sz="1600" kern="100">
                          <a:effectLst/>
                          <a:uFill>
                            <a:solidFill>
                              <a:srgbClr val="000000"/>
                            </a:solidFill>
                          </a:uFill>
                        </a:rPr>
                        <a:t>. □</a:t>
                      </a:r>
                      <a:r>
                        <a:rPr lang="zh-TW" sz="1600" kern="100">
                          <a:effectLst/>
                          <a:uFill>
                            <a:solidFill>
                              <a:srgbClr val="000000"/>
                            </a:solidFill>
                          </a:uFill>
                        </a:rPr>
                        <a:t>兩次</a:t>
                      </a:r>
                      <a:r>
                        <a:rPr lang="en-US" sz="1600" kern="100">
                          <a:effectLst/>
                          <a:uFill>
                            <a:solidFill>
                              <a:srgbClr val="000000"/>
                            </a:solidFill>
                          </a:uFill>
                        </a:rPr>
                        <a:t>. □</a:t>
                      </a:r>
                      <a:r>
                        <a:rPr lang="zh-TW" sz="1600" kern="100">
                          <a:effectLst/>
                          <a:uFill>
                            <a:solidFill>
                              <a:srgbClr val="000000"/>
                            </a:solidFill>
                          </a:uFill>
                        </a:rPr>
                        <a:t>三次</a:t>
                      </a:r>
                      <a:r>
                        <a:rPr lang="en-US" sz="1600" kern="100">
                          <a:effectLst/>
                          <a:uFill>
                            <a:solidFill>
                              <a:srgbClr val="000000"/>
                            </a:solidFill>
                          </a:uFill>
                        </a:rPr>
                        <a:t>(</a:t>
                      </a:r>
                      <a:r>
                        <a:rPr lang="zh-TW" sz="1600" kern="100">
                          <a:effectLst/>
                          <a:uFill>
                            <a:solidFill>
                              <a:srgbClr val="000000"/>
                            </a:solidFill>
                          </a:uFill>
                        </a:rPr>
                        <a:t>含</a:t>
                      </a:r>
                      <a:r>
                        <a:rPr lang="en-US" sz="1600" kern="100">
                          <a:effectLst/>
                          <a:uFill>
                            <a:solidFill>
                              <a:srgbClr val="000000"/>
                            </a:solidFill>
                          </a:uFill>
                        </a:rPr>
                        <a:t>)</a:t>
                      </a:r>
                      <a:r>
                        <a:rPr lang="zh-TW" sz="1600" kern="100">
                          <a:effectLst/>
                          <a:uFill>
                            <a:solidFill>
                              <a:srgbClr val="000000"/>
                            </a:solidFill>
                          </a:uFill>
                        </a:rPr>
                        <a:t>以上</a:t>
                      </a: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361694">
                <a:tc>
                  <a:txBody>
                    <a:bodyPr/>
                    <a:lstStyle/>
                    <a:p>
                      <a:pPr algn="ctr">
                        <a:spcAft>
                          <a:spcPts val="0"/>
                        </a:spcAft>
                      </a:pPr>
                      <a:r>
                        <a:rPr lang="en-US" sz="1600" kern="100">
                          <a:effectLst/>
                          <a:uFill>
                            <a:solidFill>
                              <a:srgbClr val="000000"/>
                            </a:solidFill>
                          </a:uFill>
                        </a:rPr>
                        <a:t>8.</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spcAft>
                          <a:spcPts val="0"/>
                        </a:spcAft>
                      </a:pPr>
                      <a:r>
                        <a:rPr lang="zh-TW" sz="1600" kern="100">
                          <a:effectLst/>
                          <a:uFill>
                            <a:solidFill>
                              <a:srgbClr val="000000"/>
                            </a:solidFill>
                          </a:uFill>
                        </a:rPr>
                        <a:t>我願意實施餐後先漱口再潔牙</a:t>
                      </a:r>
                      <a:r>
                        <a:rPr lang="en-US" sz="1600" kern="100">
                          <a:effectLst/>
                          <a:uFill>
                            <a:solidFill>
                              <a:srgbClr val="000000"/>
                            </a:solidFill>
                          </a:uFill>
                        </a:rPr>
                        <a:t>(</a:t>
                      </a:r>
                      <a:r>
                        <a:rPr lang="zh-TW" sz="1600" kern="100">
                          <a:effectLst/>
                          <a:uFill>
                            <a:solidFill>
                              <a:srgbClr val="000000"/>
                            </a:solidFill>
                          </a:uFill>
                        </a:rPr>
                        <a:t>五口水潔牙方式</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549598">
                <a:tc>
                  <a:txBody>
                    <a:bodyPr/>
                    <a:lstStyle/>
                    <a:p>
                      <a:pPr algn="ctr">
                        <a:spcAft>
                          <a:spcPts val="0"/>
                        </a:spcAft>
                      </a:pPr>
                      <a:r>
                        <a:rPr lang="en-US" sz="1600" kern="100">
                          <a:effectLst/>
                          <a:uFill>
                            <a:solidFill>
                              <a:srgbClr val="000000"/>
                            </a:solidFill>
                          </a:uFill>
                        </a:rPr>
                        <a:t>9.</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lnSpc>
                          <a:spcPts val="2000"/>
                        </a:lnSpc>
                        <a:spcAft>
                          <a:spcPts val="0"/>
                        </a:spcAft>
                      </a:pPr>
                      <a:r>
                        <a:rPr lang="zh-TW" sz="1600" kern="100">
                          <a:effectLst/>
                          <a:uFill>
                            <a:solidFill>
                              <a:srgbClr val="000000"/>
                            </a:solidFill>
                          </a:uFill>
                        </a:rPr>
                        <a:t>校園推動餐後潔牙，先漱口再潔牙</a:t>
                      </a:r>
                      <a:r>
                        <a:rPr lang="en-US" sz="1600" kern="100">
                          <a:effectLst/>
                          <a:uFill>
                            <a:solidFill>
                              <a:srgbClr val="000000"/>
                            </a:solidFill>
                          </a:uFill>
                        </a:rPr>
                        <a:t>(</a:t>
                      </a:r>
                      <a:r>
                        <a:rPr lang="zh-TW" sz="1600" kern="100">
                          <a:effectLst/>
                          <a:uFill>
                            <a:solidFill>
                              <a:srgbClr val="000000"/>
                            </a:solidFill>
                          </a:uFill>
                        </a:rPr>
                        <a:t>五口水潔牙方式</a:t>
                      </a:r>
                      <a:r>
                        <a:rPr lang="en-US" sz="1600" kern="100">
                          <a:effectLst/>
                          <a:uFill>
                            <a:solidFill>
                              <a:srgbClr val="000000"/>
                            </a:solidFill>
                          </a:uFill>
                        </a:rPr>
                        <a:t>)</a:t>
                      </a:r>
                      <a:r>
                        <a:rPr lang="zh-TW" sz="1600" kern="100">
                          <a:effectLst/>
                          <a:uFill>
                            <a:solidFill>
                              <a:srgbClr val="000000"/>
                            </a:solidFill>
                          </a:uFill>
                        </a:rPr>
                        <a:t>是可行的</a:t>
                      </a:r>
                      <a:r>
                        <a:rPr lang="en-US" sz="1600" kern="100">
                          <a:effectLst/>
                          <a:uFill>
                            <a:solidFill>
                              <a:srgbClr val="000000"/>
                            </a:solidFill>
                          </a:uFill>
                        </a:rPr>
                        <a:t>.</a:t>
                      </a:r>
                      <a:endParaRPr lang="zh-TW" sz="1600" kern="100">
                        <a:effectLst/>
                        <a:uFill>
                          <a:solidFill>
                            <a:srgbClr val="000000"/>
                          </a:solidFill>
                        </a:uFill>
                      </a:endParaRPr>
                    </a:p>
                    <a:p>
                      <a:pPr>
                        <a:lnSpc>
                          <a:spcPts val="2000"/>
                        </a:lnSpc>
                        <a:spcAft>
                          <a:spcPts val="0"/>
                        </a:spcAft>
                      </a:pPr>
                      <a:r>
                        <a:rPr lang="zh-TW" sz="1600" kern="100">
                          <a:effectLst/>
                          <a:uFill>
                            <a:solidFill>
                              <a:srgbClr val="000000"/>
                            </a:solidFill>
                          </a:uFill>
                        </a:rPr>
                        <a:t>答</a:t>
                      </a:r>
                      <a:r>
                        <a:rPr lang="en-US" sz="1600" kern="100">
                          <a:effectLst/>
                          <a:uFill>
                            <a:solidFill>
                              <a:srgbClr val="000000"/>
                            </a:solidFill>
                          </a:uFill>
                        </a:rPr>
                        <a:t>”</a:t>
                      </a:r>
                      <a:r>
                        <a:rPr lang="zh-TW" sz="1600" kern="100">
                          <a:effectLst/>
                          <a:uFill>
                            <a:solidFill>
                              <a:srgbClr val="000000"/>
                            </a:solidFill>
                          </a:uFill>
                        </a:rPr>
                        <a:t>否</a:t>
                      </a:r>
                      <a:r>
                        <a:rPr lang="en-US" sz="1600" kern="100">
                          <a:effectLst/>
                          <a:uFill>
                            <a:solidFill>
                              <a:srgbClr val="000000"/>
                            </a:solidFill>
                          </a:uFill>
                        </a:rPr>
                        <a:t>”</a:t>
                      </a:r>
                      <a:r>
                        <a:rPr lang="zh-TW" sz="1600" kern="100">
                          <a:effectLst/>
                          <a:uFill>
                            <a:solidFill>
                              <a:srgbClr val="000000"/>
                            </a:solidFill>
                          </a:uFill>
                        </a:rPr>
                        <a:t>者，請說明原因</a:t>
                      </a:r>
                      <a:r>
                        <a:rPr lang="en-US" sz="1600" kern="100">
                          <a:effectLst/>
                          <a:uFill>
                            <a:solidFill>
                              <a:srgbClr val="000000"/>
                            </a:solidFill>
                          </a:uFill>
                        </a:rPr>
                        <a:t>:</a:t>
                      </a:r>
                      <a:r>
                        <a:rPr lang="en-US" sz="1600" u="sng"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344144">
                <a:tc>
                  <a:txBody>
                    <a:bodyPr/>
                    <a:lstStyle/>
                    <a:p>
                      <a:pPr algn="ctr">
                        <a:spcAft>
                          <a:spcPts val="0"/>
                        </a:spcAft>
                      </a:pPr>
                      <a:r>
                        <a:rPr lang="en-US" sz="1600" kern="100">
                          <a:effectLst/>
                          <a:uFill>
                            <a:solidFill>
                              <a:srgbClr val="000000"/>
                            </a:solidFill>
                          </a:uFill>
                        </a:rPr>
                        <a:t>10.</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spcAft>
                          <a:spcPts val="0"/>
                        </a:spcAft>
                      </a:pPr>
                      <a:r>
                        <a:rPr lang="zh-TW" sz="1600" kern="100">
                          <a:effectLst/>
                          <a:uFill>
                            <a:solidFill>
                              <a:srgbClr val="000000"/>
                            </a:solidFill>
                          </a:uFill>
                        </a:rPr>
                        <a:t>為維護口腔健康，我會指導餐後先漱口再潔牙</a:t>
                      </a:r>
                      <a:r>
                        <a:rPr lang="en-US" sz="1600" kern="100">
                          <a:effectLst/>
                          <a:uFill>
                            <a:solidFill>
                              <a:srgbClr val="000000"/>
                            </a:solidFill>
                          </a:uFill>
                        </a:rPr>
                        <a:t>(</a:t>
                      </a:r>
                      <a:r>
                        <a:rPr lang="zh-TW" sz="1600" kern="100">
                          <a:effectLst/>
                          <a:uFill>
                            <a:solidFill>
                              <a:srgbClr val="000000"/>
                            </a:solidFill>
                          </a:uFill>
                        </a:rPr>
                        <a:t>五口水潔牙方式</a:t>
                      </a:r>
                      <a:r>
                        <a:rPr lang="en-US" sz="1600" kern="100">
                          <a:effectLst/>
                          <a:uFill>
                            <a:solidFill>
                              <a:srgbClr val="000000"/>
                            </a:solidFill>
                          </a:uFill>
                        </a:rPr>
                        <a:t>).</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588160">
                <a:tc>
                  <a:txBody>
                    <a:bodyPr/>
                    <a:lstStyle/>
                    <a:p>
                      <a:pPr algn="ctr">
                        <a:spcAft>
                          <a:spcPts val="0"/>
                        </a:spcAft>
                      </a:pPr>
                      <a:r>
                        <a:rPr lang="en-US" sz="1600" kern="100">
                          <a:effectLst/>
                          <a:uFill>
                            <a:solidFill>
                              <a:srgbClr val="000000"/>
                            </a:solidFill>
                          </a:uFill>
                        </a:rPr>
                        <a:t>11.</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a:txBody>
                    <a:bodyPr/>
                    <a:lstStyle/>
                    <a:p>
                      <a:pPr>
                        <a:lnSpc>
                          <a:spcPts val="2000"/>
                        </a:lnSpc>
                        <a:spcAft>
                          <a:spcPts val="0"/>
                        </a:spcAft>
                      </a:pPr>
                      <a:r>
                        <a:rPr lang="zh-TW" sz="1600" kern="100" dirty="0">
                          <a:effectLst/>
                          <a:uFill>
                            <a:solidFill>
                              <a:srgbClr val="000000"/>
                            </a:solidFill>
                          </a:uFill>
                        </a:rPr>
                        <a:t>我非常滿意餐桌上潔牙，先漱口再潔牙</a:t>
                      </a:r>
                      <a:r>
                        <a:rPr lang="en-US" sz="1600" kern="100" dirty="0">
                          <a:effectLst/>
                          <a:uFill>
                            <a:solidFill>
                              <a:srgbClr val="000000"/>
                            </a:solidFill>
                          </a:uFill>
                        </a:rPr>
                        <a:t>(</a:t>
                      </a:r>
                      <a:r>
                        <a:rPr lang="zh-TW" sz="1600" kern="100" dirty="0">
                          <a:effectLst/>
                          <a:uFill>
                            <a:solidFill>
                              <a:srgbClr val="000000"/>
                            </a:solidFill>
                          </a:uFill>
                        </a:rPr>
                        <a:t>五口水潔牙方式</a:t>
                      </a:r>
                      <a:r>
                        <a:rPr lang="en-US" sz="1600" kern="100" dirty="0">
                          <a:effectLst/>
                          <a:uFill>
                            <a:solidFill>
                              <a:srgbClr val="000000"/>
                            </a:solidFill>
                          </a:uFill>
                        </a:rPr>
                        <a:t>)</a:t>
                      </a:r>
                      <a:r>
                        <a:rPr lang="zh-TW" sz="1600" kern="100" dirty="0">
                          <a:effectLst/>
                          <a:uFill>
                            <a:solidFill>
                              <a:srgbClr val="000000"/>
                            </a:solidFill>
                          </a:uFill>
                        </a:rPr>
                        <a:t>教學方式</a:t>
                      </a:r>
                      <a:r>
                        <a:rPr lang="en-US" sz="1600" kern="100" dirty="0">
                          <a:effectLst/>
                          <a:uFill>
                            <a:solidFill>
                              <a:srgbClr val="000000"/>
                            </a:solidFill>
                          </a:uFill>
                        </a:rPr>
                        <a:t>.</a:t>
                      </a:r>
                      <a:endParaRPr lang="zh-TW" sz="1600" kern="100" dirty="0">
                        <a:effectLst/>
                        <a:uFill>
                          <a:solidFill>
                            <a:srgbClr val="000000"/>
                          </a:solidFill>
                        </a:uFill>
                      </a:endParaRPr>
                    </a:p>
                    <a:p>
                      <a:pPr>
                        <a:lnSpc>
                          <a:spcPts val="2000"/>
                        </a:lnSpc>
                        <a:spcAft>
                          <a:spcPts val="0"/>
                        </a:spcAft>
                      </a:pPr>
                      <a:r>
                        <a:rPr lang="zh-TW" sz="1600" kern="100" dirty="0">
                          <a:effectLst/>
                          <a:uFill>
                            <a:solidFill>
                              <a:srgbClr val="000000"/>
                            </a:solidFill>
                          </a:uFill>
                        </a:rPr>
                        <a:t>答”否”者，請說明原因</a:t>
                      </a:r>
                      <a:r>
                        <a:rPr lang="en-US" sz="1600" kern="100" dirty="0">
                          <a:effectLst/>
                          <a:uFill>
                            <a:solidFill>
                              <a:srgbClr val="000000"/>
                            </a:solidFill>
                          </a:uFill>
                        </a:rPr>
                        <a:t>:</a:t>
                      </a:r>
                      <a:r>
                        <a:rPr lang="en-US" sz="1600" u="sng" kern="100" dirty="0">
                          <a:effectLst/>
                          <a:uFill>
                            <a:solidFill>
                              <a:srgbClr val="000000"/>
                            </a:solidFill>
                          </a:uFill>
                        </a:rPr>
                        <a:t>                                    .</a:t>
                      </a:r>
                      <a:r>
                        <a:rPr lang="en-US" sz="1600" kern="100" dirty="0">
                          <a:effectLst/>
                          <a:uFill>
                            <a:solidFill>
                              <a:srgbClr val="000000"/>
                            </a:solidFill>
                          </a:uFill>
                        </a:rPr>
                        <a:t>                                   </a:t>
                      </a:r>
                      <a:endParaRPr lang="zh-TW" sz="1600" kern="100" dirty="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c>
                  <a:txBody>
                    <a:bodyPr/>
                    <a:lstStyle/>
                    <a:p>
                      <a:pPr>
                        <a:spcAft>
                          <a:spcPts val="0"/>
                        </a:spcAft>
                      </a:pPr>
                      <a:r>
                        <a:rPr lang="en-US" sz="1600" kern="100">
                          <a:effectLst/>
                          <a:uFill>
                            <a:solidFill>
                              <a:srgbClr val="000000"/>
                            </a:solidFill>
                          </a:uFill>
                        </a:rPr>
                        <a:t> </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tc>
              </a:tr>
              <a:tr h="352790">
                <a:tc>
                  <a:txBody>
                    <a:bodyPr/>
                    <a:lstStyle/>
                    <a:p>
                      <a:pPr algn="ctr">
                        <a:spcAft>
                          <a:spcPts val="0"/>
                        </a:spcAft>
                      </a:pPr>
                      <a:r>
                        <a:rPr lang="en-US" sz="1600" kern="100">
                          <a:effectLst/>
                          <a:uFill>
                            <a:solidFill>
                              <a:srgbClr val="000000"/>
                            </a:solidFill>
                          </a:uFill>
                        </a:rPr>
                        <a:t>12.</a:t>
                      </a:r>
                      <a:endParaRPr lang="zh-TW" sz="1600" kern="100">
                        <a:solidFill>
                          <a:srgbClr val="000000"/>
                        </a:solidFill>
                        <a:effectLst/>
                        <a:uFill>
                          <a:solidFill>
                            <a:srgbClr val="000000"/>
                          </a:solidFill>
                        </a:uFill>
                        <a:latin typeface="Helvetica"/>
                        <a:ea typeface="Arial Unicode MS"/>
                        <a:cs typeface="Arial Unicode MS"/>
                      </a:endParaRPr>
                    </a:p>
                  </a:txBody>
                  <a:tcPr marL="52379" marR="52379" marT="0" marB="0" anchor="ctr"/>
                </a:tc>
                <a:tc gridSpan="3">
                  <a:txBody>
                    <a:bodyPr/>
                    <a:lstStyle/>
                    <a:p>
                      <a:pPr>
                        <a:spcAft>
                          <a:spcPts val="0"/>
                        </a:spcAft>
                      </a:pPr>
                      <a:r>
                        <a:rPr lang="zh-TW" sz="1600" kern="100" dirty="0">
                          <a:effectLst/>
                          <a:uFill>
                            <a:solidFill>
                              <a:srgbClr val="000000"/>
                            </a:solidFill>
                          </a:uFill>
                        </a:rPr>
                        <a:t>餐桌上潔牙建議事項</a:t>
                      </a:r>
                      <a:r>
                        <a:rPr lang="en-US" sz="1600" kern="100" dirty="0">
                          <a:effectLst/>
                          <a:uFill>
                            <a:solidFill>
                              <a:srgbClr val="000000"/>
                            </a:solidFill>
                          </a:uFill>
                        </a:rPr>
                        <a:t>:</a:t>
                      </a:r>
                      <a:endParaRPr lang="zh-TW" sz="1600" kern="100" dirty="0">
                        <a:solidFill>
                          <a:srgbClr val="000000"/>
                        </a:solidFill>
                        <a:effectLst/>
                        <a:uFill>
                          <a:solidFill>
                            <a:srgbClr val="000000"/>
                          </a:solidFill>
                        </a:uFill>
                        <a:latin typeface="Helvetica"/>
                        <a:ea typeface="Arial Unicode MS"/>
                        <a:cs typeface="Arial Unicode MS"/>
                      </a:endParaRPr>
                    </a:p>
                  </a:txBody>
                  <a:tcPr marL="52379" marR="52379" marT="0" marB="0"/>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15837056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10006-2.jpg"/>
          <p:cNvPicPr>
            <a:picLocks noChangeAspect="1"/>
          </p:cNvPicPr>
          <p:nvPr/>
        </p:nvPicPr>
        <p:blipFill>
          <a:blip r:embed="rId2" cstate="print"/>
          <a:srcRect t="11553"/>
          <a:stretch>
            <a:fillRect/>
          </a:stretch>
        </p:blipFill>
        <p:spPr>
          <a:xfrm>
            <a:off x="2915817" y="692696"/>
            <a:ext cx="3324132" cy="4410135"/>
          </a:xfrm>
          <a:prstGeom prst="rect">
            <a:avLst/>
          </a:prstGeom>
          <a:ln>
            <a:noFill/>
          </a:ln>
          <a:effectLst>
            <a:softEdge rad="112500"/>
          </a:effectLst>
        </p:spPr>
      </p:pic>
      <p:sp>
        <p:nvSpPr>
          <p:cNvPr id="63490" name="Rectangle 2"/>
          <p:cNvSpPr>
            <a:spLocks noGrp="1" noChangeArrowheads="1"/>
          </p:cNvSpPr>
          <p:nvPr>
            <p:ph type="title"/>
          </p:nvPr>
        </p:nvSpPr>
        <p:spPr>
          <a:xfrm>
            <a:off x="683569" y="4725144"/>
            <a:ext cx="8134351" cy="1143000"/>
          </a:xfrm>
        </p:spPr>
        <p:txBody>
          <a:bodyPr/>
          <a:lstStyle/>
          <a:p>
            <a:pPr eaLnBrk="1" fontAlgn="auto" hangingPunct="1">
              <a:spcAft>
                <a:spcPts val="0"/>
              </a:spcAft>
              <a:defRPr/>
            </a:pPr>
            <a:r>
              <a:rPr lang="zh-TW" altLang="en-US" sz="5400" b="1" dirty="0" smtClean="0">
                <a:solidFill>
                  <a:srgbClr val="FF0066"/>
                </a:solidFill>
                <a:ea typeface="標楷體" pitchFamily="65" charset="-120"/>
              </a:rPr>
              <a:t>謝謝聆聽，敬請指教！</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fld id="{ACA93F10-DFA1-4C46-B820-D1E3068DDC44}" type="slidenum">
              <a:rPr lang="en-US" altLang="zh-TW" sz="1200" smtClean="0">
                <a:latin typeface="Arial" charset="0"/>
              </a:rPr>
              <a:pPr eaLnBrk="1" fontAlgn="base" hangingPunct="1">
                <a:spcBef>
                  <a:spcPct val="0"/>
                </a:spcBef>
                <a:spcAft>
                  <a:spcPct val="0"/>
                </a:spcAft>
                <a:buFontTx/>
                <a:buNone/>
              </a:pPr>
              <a:t>9</a:t>
            </a:fld>
            <a:endParaRPr lang="en-US" altLang="zh-TW" sz="1200" smtClean="0">
              <a:latin typeface="Arial" charset="0"/>
            </a:endParaRPr>
          </a:p>
        </p:txBody>
      </p:sp>
      <p:pic>
        <p:nvPicPr>
          <p:cNvPr id="74755" name="Picture 2" descr="C:\Documents and Settings\Administrator\桌面\口腔照片\使用貝氏刷牙法刷\DSC_0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213100"/>
            <a:ext cx="4021137"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C:\Documents and Settings\Administrator\桌面\口腔照片\隨便刷\DSC_0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484313"/>
            <a:ext cx="35290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圓角矩形圖說文字 5"/>
          <p:cNvSpPr>
            <a:spLocks noChangeArrowheads="1"/>
          </p:cNvSpPr>
          <p:nvPr/>
        </p:nvSpPr>
        <p:spPr bwMode="auto">
          <a:xfrm>
            <a:off x="1524000" y="1676400"/>
            <a:ext cx="2714625" cy="928688"/>
          </a:xfrm>
          <a:prstGeom prst="wedgeRoundRectCallout">
            <a:avLst>
              <a:gd name="adj1" fmla="val 122106"/>
              <a:gd name="adj2" fmla="val 35639"/>
              <a:gd name="adj3" fmla="val 16667"/>
            </a:avLst>
          </a:prstGeom>
          <a:solidFill>
            <a:srgbClr val="FFFF00"/>
          </a:solidFill>
          <a:ln w="25400" algn="ctr">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zh-TW" altLang="en-US" sz="3600">
                <a:solidFill>
                  <a:srgbClr val="000000"/>
                </a:solidFill>
                <a:latin typeface="標楷體" pitchFamily="65" charset="-120"/>
                <a:ea typeface="標楷體" pitchFamily="65" charset="-120"/>
              </a:rPr>
              <a:t>一般刷牙法</a:t>
            </a:r>
          </a:p>
        </p:txBody>
      </p:sp>
      <p:sp>
        <p:nvSpPr>
          <p:cNvPr id="74758" name="圓角矩形圖說文字 6"/>
          <p:cNvSpPr>
            <a:spLocks noChangeArrowheads="1"/>
          </p:cNvSpPr>
          <p:nvPr/>
        </p:nvSpPr>
        <p:spPr bwMode="auto">
          <a:xfrm flipH="1">
            <a:off x="5219700" y="4581525"/>
            <a:ext cx="3009900" cy="935038"/>
          </a:xfrm>
          <a:prstGeom prst="wedgeRoundRectCallout">
            <a:avLst>
              <a:gd name="adj1" fmla="val 149894"/>
              <a:gd name="adj2" fmla="val -5690"/>
              <a:gd name="adj3" fmla="val 16667"/>
            </a:avLst>
          </a:prstGeom>
          <a:solidFill>
            <a:srgbClr val="FFFF00"/>
          </a:solidFill>
          <a:ln w="25400" algn="ctr">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zh-TW" altLang="en-US" sz="3600">
                <a:solidFill>
                  <a:srgbClr val="000000"/>
                </a:solidFill>
                <a:latin typeface="標楷體" pitchFamily="65" charset="-120"/>
                <a:ea typeface="標楷體" pitchFamily="65" charset="-120"/>
              </a:rPr>
              <a:t>貝氏刷牙法</a:t>
            </a:r>
          </a:p>
        </p:txBody>
      </p:sp>
      <p:sp>
        <p:nvSpPr>
          <p:cNvPr id="8" name="橢圓 7"/>
          <p:cNvSpPr/>
          <p:nvPr/>
        </p:nvSpPr>
        <p:spPr>
          <a:xfrm>
            <a:off x="5772128" y="1730358"/>
            <a:ext cx="1357322" cy="1143009"/>
          </a:xfrm>
          <a:prstGeom prst="ellipse">
            <a:avLst/>
          </a:pr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橢圓 10"/>
          <p:cNvSpPr/>
          <p:nvPr/>
        </p:nvSpPr>
        <p:spPr>
          <a:xfrm>
            <a:off x="1601795" y="4278318"/>
            <a:ext cx="1357322" cy="1143008"/>
          </a:xfrm>
          <a:prstGeom prst="ellipse">
            <a:avLst/>
          </a:pr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4765" name="Rectangle 12"/>
          <p:cNvSpPr>
            <a:spLocks noChangeArrowheads="1"/>
          </p:cNvSpPr>
          <p:nvPr/>
        </p:nvSpPr>
        <p:spPr bwMode="auto">
          <a:xfrm>
            <a:off x="1476375" y="284163"/>
            <a:ext cx="62801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zh-TW" altLang="en-US" sz="4800">
                <a:solidFill>
                  <a:srgbClr val="CC0000"/>
                </a:solidFill>
                <a:latin typeface="Arial" charset="0"/>
                <a:ea typeface="標楷體" pitchFamily="65" charset="-120"/>
              </a:rPr>
              <a:t>使用貝氏刷牙法的成效</a:t>
            </a:r>
          </a:p>
        </p:txBody>
      </p:sp>
    </p:spTree>
    <p:extLst>
      <p:ext uri="{BB962C8B-B14F-4D97-AF65-F5344CB8AC3E}">
        <p14:creationId xmlns:p14="http://schemas.microsoft.com/office/powerpoint/2010/main" val="1226190200"/>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旅程">
  <a:themeElements>
    <a:clrScheme name="旅程">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旅程">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旅程">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旅程">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552</TotalTime>
  <Words>4060</Words>
  <Application>Microsoft Office PowerPoint</Application>
  <PresentationFormat>如螢幕大小 (4:3)</PresentationFormat>
  <Paragraphs>592</Paragraphs>
  <Slides>81</Slides>
  <Notes>11</Notes>
  <HiddenSlides>5</HiddenSlides>
  <MMClips>0</MMClips>
  <ScaleCrop>false</ScaleCrop>
  <HeadingPairs>
    <vt:vector size="4" baseType="variant">
      <vt:variant>
        <vt:lpstr>佈景主題</vt:lpstr>
      </vt:variant>
      <vt:variant>
        <vt:i4>2</vt:i4>
      </vt:variant>
      <vt:variant>
        <vt:lpstr>投影片標題</vt:lpstr>
      </vt:variant>
      <vt:variant>
        <vt:i4>81</vt:i4>
      </vt:variant>
    </vt:vector>
  </HeadingPairs>
  <TitlesOfParts>
    <vt:vector size="83" baseType="lpstr">
      <vt:lpstr>Office 佈景主題</vt:lpstr>
      <vt:lpstr>旅程</vt:lpstr>
      <vt:lpstr>貝氏刷牙法</vt:lpstr>
      <vt:lpstr>口腔照護實作-貝氏刷牙法                 </vt:lpstr>
      <vt:lpstr>大    綱</vt:lpstr>
      <vt:lpstr>PowerPoint 簡報</vt:lpstr>
      <vt:lpstr>刷牙方法種類</vt:lpstr>
      <vt:lpstr>貝氏刷牙法的歷史</vt:lpstr>
      <vt:lpstr>PowerPoint 簡報</vt:lpstr>
      <vt:lpstr>PowerPoint 簡報</vt:lpstr>
      <vt:lpstr>PowerPoint 簡報</vt:lpstr>
      <vt:lpstr>選擇正確的潔牙方法 培養良好口腔清潔習慣  </vt:lpstr>
      <vt:lpstr>學童餐後潔牙效果之實證</vt:lpstr>
      <vt:lpstr>學童餐後潔牙效果之實證-賴弘明醫師</vt:lpstr>
      <vt:lpstr>結論 </vt:lpstr>
      <vt:lpstr>潔牙技巧訓練及餐桌上潔牙</vt:lpstr>
      <vt:lpstr>年齡有別的潔牙技巧-2015</vt:lpstr>
      <vt:lpstr>牙菌斑顯示劑的用法</vt:lpstr>
      <vt:lpstr>PowerPoint 簡報</vt:lpstr>
      <vt:lpstr>選擇兒童含氟牙膏注意事項</vt:lpstr>
      <vt:lpstr>PowerPoint 簡報</vt:lpstr>
      <vt:lpstr>牙刷的汰換時機</vt:lpstr>
      <vt:lpstr>什麼時候要潔牙？</vt:lpstr>
      <vt:lpstr>每天要刷幾次牙？</vt:lpstr>
      <vt:lpstr>PowerPoint 簡報</vt:lpstr>
      <vt:lpstr>PowerPoint 簡報</vt:lpstr>
      <vt:lpstr>兒童零食種類與致齲性</vt:lpstr>
      <vt:lpstr>食物本身和齲齒的關係 </vt:lpstr>
      <vt:lpstr>常見飲食酸鹼度及其酸蝕潛在性</vt:lpstr>
      <vt:lpstr>臼齒咬合面之窩溝封劑</vt:lpstr>
      <vt:lpstr>近年來預防蛀牙方向</vt:lpstr>
      <vt:lpstr>貝氏刷牙法-照護者</vt:lpstr>
      <vt:lpstr>潔牙點線面</vt:lpstr>
      <vt:lpstr>PowerPoint 簡報</vt:lpstr>
      <vt:lpstr>貝氏刷牙法就像乘坐火車 順著鐵軌全島走透透</vt:lpstr>
      <vt:lpstr>PowerPoint 簡報</vt:lpstr>
      <vt:lpstr>照顧者”手部支撐點”比較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潔牙技巧教學-  ＊牙線(棒)操作  ＊貝式刷牙法-照護者  (幼兒自己刷-兩顆兩顆來回刷)</vt:lpstr>
      <vt:lpstr>PowerPoint 簡報</vt:lpstr>
      <vt:lpstr>PowerPoint 簡報</vt:lpstr>
      <vt:lpstr>幼兒口腔清潔技巧</vt:lpstr>
      <vt:lpstr>貝氏刷牙法（影片）</vt:lpstr>
      <vt:lpstr>        校園口腔照護與     特殊生口腔機能促進   ★口腔減敏及口腔肌肉按摩-發緩兒童        ★健口操-特教班 </vt:lpstr>
      <vt:lpstr>PowerPoint 簡報</vt:lpstr>
      <vt:lpstr>漱口:復健口腔周圍的肌肉，增加吞嚥力   漱口有3種方法!每天各實施10次</vt:lpstr>
      <vt:lpstr>長者的口腔照護</vt:lpstr>
      <vt:lpstr>自然牙的清潔照護原則</vt:lpstr>
      <vt:lpstr>保濕劑-「改善乾燥」</vt:lpstr>
      <vt:lpstr>口腔黏膜清潔-海棉棒(大棉枝)、濕紙巾使用</vt:lpstr>
      <vt:lpstr>刮舌器</vt:lpstr>
      <vt:lpstr>牙刷的挑選</vt:lpstr>
      <vt:lpstr>牙間刷</vt:lpstr>
      <vt:lpstr>PowerPoint 簡報</vt:lpstr>
      <vt:lpstr>潔牙輔具製作</vt:lpstr>
      <vt:lpstr>潔牙輔具</vt:lpstr>
      <vt:lpstr>PowerPoint 簡報</vt:lpstr>
      <vt:lpstr>PowerPoint 簡報</vt:lpstr>
      <vt:lpstr>PowerPoint 簡報</vt:lpstr>
      <vt:lpstr>PowerPoint 簡報</vt:lpstr>
      <vt:lpstr>PowerPoint 簡報</vt:lpstr>
      <vt:lpstr>假牙的清潔照護</vt:lpstr>
      <vt:lpstr>活動假牙的清潔照護原則</vt:lpstr>
      <vt:lpstr>活動假牙清潔方法及注意事項</vt:lpstr>
      <vt:lpstr>假牙清潔錠- 每週至少1次(或天天使用)</vt:lpstr>
      <vt:lpstr>活動假牙保養的注意事項</vt:lpstr>
      <vt:lpstr>PowerPoint 簡報</vt:lpstr>
      <vt:lpstr>活動假牙清潔方法(洗-泡-沖)</vt:lpstr>
      <vt:lpstr>活動假牙</vt:lpstr>
      <vt:lpstr>假牙清潔錠使用方法(洗-泡-沖) (清潔錠一週使用1-2次或天天使用)</vt:lpstr>
      <vt:lpstr>假牙黏著劑使用-不一定要用</vt:lpstr>
      <vt:lpstr>假牙黏著劑使用(不一定要用)-全口假牙</vt:lpstr>
      <vt:lpstr>假牙不密合檢查要點</vt:lpstr>
      <vt:lpstr>餐桌上潔牙(先漱口再潔牙)評估-後測</vt:lpstr>
      <vt:lpstr>謝謝聆聽，敬請指教！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貝氏刷牙法</dc:title>
  <dc:creator>陳筱恬</dc:creator>
  <cp:lastModifiedBy>Lainurse</cp:lastModifiedBy>
  <cp:revision>87</cp:revision>
  <cp:lastPrinted>2016-03-31T06:28:14Z</cp:lastPrinted>
  <dcterms:created xsi:type="dcterms:W3CDTF">2014-04-10T06:35:29Z</dcterms:created>
  <dcterms:modified xsi:type="dcterms:W3CDTF">2019-08-27T16:03:18Z</dcterms:modified>
</cp:coreProperties>
</file>