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0" r:id="rId4"/>
    <p:sldId id="261" r:id="rId5"/>
    <p:sldId id="257" r:id="rId6"/>
    <p:sldId id="272" r:id="rId7"/>
    <p:sldId id="262" r:id="rId8"/>
    <p:sldId id="273" r:id="rId9"/>
    <p:sldId id="274" r:id="rId10"/>
    <p:sldId id="263" r:id="rId11"/>
    <p:sldId id="271" r:id="rId12"/>
    <p:sldId id="275" r:id="rId13"/>
    <p:sldId id="276" r:id="rId14"/>
    <p:sldId id="265" r:id="rId15"/>
    <p:sldId id="277" r:id="rId16"/>
    <p:sldId id="278" r:id="rId17"/>
    <p:sldId id="279" r:id="rId18"/>
    <p:sldId id="269" r:id="rId19"/>
    <p:sldId id="280" r:id="rId20"/>
    <p:sldId id="281" r:id="rId21"/>
    <p:sldId id="267" r:id="rId22"/>
    <p:sldId id="28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4C41F-B402-4197-ADEB-DA2EF394F2E2}" type="datetimeFigureOut">
              <a:rPr lang="zh-TW" altLang="en-US" smtClean="0"/>
              <a:t>2015/2/27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F03ED-D2AF-4FFD-8760-4CDE0D3DE0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190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C902B3A-4582-4C2B-B77A-3DDF0F81B28F}" type="slidenum">
              <a:rPr lang="en-US" altLang="zh-TW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zh-TW" smtClean="0"/>
          </a:p>
        </p:txBody>
      </p:sp>
      <p:sp>
        <p:nvSpPr>
          <p:cNvPr id="137219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37220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這張就是牙周病未治療的後果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牙結石累積太多，造成牙齦萎縮與牙床吸收，此時牙齒隨時會掉下來。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沒有牙床支撐的牙齒，就像蓋在山上的房子遇到土石流一樣，當房子下面的土地一直被掏空，房子就隨時會倒掉。</a:t>
            </a:r>
          </a:p>
          <a:p>
            <a:pPr eaLnBrk="1" hangingPunct="1"/>
            <a:endParaRPr lang="en-US" altLang="zh-TW" smtClean="0"/>
          </a:p>
        </p:txBody>
      </p:sp>
      <p:sp>
        <p:nvSpPr>
          <p:cNvPr id="137221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9BB8BE7-B417-4D24-86C2-4E882D6105D3}" type="slidenum">
              <a:rPr lang="en-US" altLang="zh-TW"/>
              <a:pPr algn="r" eaLnBrk="1" hangingPunct="1">
                <a:spcBef>
                  <a:spcPct val="0"/>
                </a:spcBef>
              </a:pPr>
              <a:t>15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3A68A7-AFDC-421C-A89E-34FB910514D5}" type="slidenum">
              <a:rPr lang="en-US" altLang="zh-TW" smtClean="0">
                <a:solidFill>
                  <a:prstClr val="black"/>
                </a:solidFill>
              </a:rPr>
              <a:pPr/>
              <a:t>17</a:t>
            </a:fld>
            <a:endParaRPr lang="en-US" altLang="zh-TW" smtClean="0">
              <a:solidFill>
                <a:prstClr val="black"/>
              </a:solidFill>
            </a:endParaRPr>
          </a:p>
        </p:txBody>
      </p:sp>
      <p:sp>
        <p:nvSpPr>
          <p:cNvPr id="146435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46436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</p:spPr>
        <p:txBody>
          <a:bodyPr/>
          <a:lstStyle/>
          <a:p>
            <a:pPr eaLnBrk="1" hangingPunct="1"/>
            <a:r>
              <a:rPr lang="zh-TW" altLang="en-US" smtClean="0"/>
              <a:t>有糖尿病家族史的人可以及早檢查</a:t>
            </a:r>
          </a:p>
          <a:p>
            <a:pPr eaLnBrk="1" hangingPunct="1"/>
            <a:r>
              <a:rPr lang="zh-TW" altLang="en-US" smtClean="0"/>
              <a:t>有牙周病的孕婦容易生下早產兒</a:t>
            </a:r>
            <a:r>
              <a:rPr lang="en-US" altLang="zh-TW" smtClean="0"/>
              <a:t>,</a:t>
            </a:r>
            <a:r>
              <a:rPr lang="zh-TW" altLang="en-US" smtClean="0"/>
              <a:t>想要受孕的婦女可以檢查是否有牙周病及早預防</a:t>
            </a:r>
          </a:p>
          <a:p>
            <a:pPr eaLnBrk="1" hangingPunct="1"/>
            <a:endParaRPr lang="en-US" altLang="zh-TW" smtClean="0"/>
          </a:p>
        </p:txBody>
      </p:sp>
      <p:sp>
        <p:nvSpPr>
          <p:cNvPr id="146437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F753131-2216-4EF9-8163-05D0C2D25142}" type="slidenum">
              <a:rPr kumimoji="1" lang="en-US" altLang="zh-TW" sz="1200">
                <a:solidFill>
                  <a:prstClr val="black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kumimoji="1" lang="en-US" altLang="zh-TW" sz="120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9E2C-81CB-4B7D-85A0-903EBB5F4017}" type="datetimeFigureOut">
              <a:rPr lang="zh-TW" altLang="en-US" smtClean="0"/>
              <a:t>2015/2/26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E83-886E-4A3D-9562-3F1026573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55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9E2C-81CB-4B7D-85A0-903EBB5F4017}" type="datetimeFigureOut">
              <a:rPr lang="zh-TW" altLang="en-US" smtClean="0"/>
              <a:t>2015/2/26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E83-886E-4A3D-9562-3F1026573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898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9E2C-81CB-4B7D-85A0-903EBB5F4017}" type="datetimeFigureOut">
              <a:rPr lang="zh-TW" altLang="en-US" smtClean="0"/>
              <a:t>2015/2/26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E83-886E-4A3D-9562-3F1026573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296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9E2C-81CB-4B7D-85A0-903EBB5F4017}" type="datetimeFigureOut">
              <a:rPr lang="zh-TW" altLang="en-US" smtClean="0"/>
              <a:t>2015/2/26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E83-886E-4A3D-9562-3F1026573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707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9E2C-81CB-4B7D-85A0-903EBB5F4017}" type="datetimeFigureOut">
              <a:rPr lang="zh-TW" altLang="en-US" smtClean="0"/>
              <a:t>2015/2/26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E83-886E-4A3D-9562-3F1026573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37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9E2C-81CB-4B7D-85A0-903EBB5F4017}" type="datetimeFigureOut">
              <a:rPr lang="zh-TW" altLang="en-US" smtClean="0"/>
              <a:t>2015/2/26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E83-886E-4A3D-9562-3F1026573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39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9E2C-81CB-4B7D-85A0-903EBB5F4017}" type="datetimeFigureOut">
              <a:rPr lang="zh-TW" altLang="en-US" smtClean="0"/>
              <a:t>2015/2/26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E83-886E-4A3D-9562-3F1026573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85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9E2C-81CB-4B7D-85A0-903EBB5F4017}" type="datetimeFigureOut">
              <a:rPr lang="zh-TW" altLang="en-US" smtClean="0"/>
              <a:t>2015/2/26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E83-886E-4A3D-9562-3F1026573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319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9E2C-81CB-4B7D-85A0-903EBB5F4017}" type="datetimeFigureOut">
              <a:rPr lang="zh-TW" altLang="en-US" smtClean="0"/>
              <a:t>2015/2/26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E83-886E-4A3D-9562-3F1026573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93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9E2C-81CB-4B7D-85A0-903EBB5F4017}" type="datetimeFigureOut">
              <a:rPr lang="zh-TW" altLang="en-US" smtClean="0"/>
              <a:t>2015/2/26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E83-886E-4A3D-9562-3F1026573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625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9E2C-81CB-4B7D-85A0-903EBB5F4017}" type="datetimeFigureOut">
              <a:rPr lang="zh-TW" altLang="en-US" smtClean="0"/>
              <a:t>2015/2/26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E83-886E-4A3D-9562-3F1026573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05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89E2C-81CB-4B7D-85A0-903EBB5F4017}" type="datetimeFigureOut">
              <a:rPr lang="zh-TW" altLang="en-US" smtClean="0"/>
              <a:t>2015/2/26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07E83-886E-4A3D-9562-3F1026573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694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10" Type="http://schemas.openxmlformats.org/officeDocument/2006/relationships/image" Target="../media/image3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9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9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12" Type="http://schemas.openxmlformats.org/officeDocument/2006/relationships/image" Target="../media/image28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122" y="5760"/>
            <a:ext cx="914087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華康行書體" pitchFamily="49" charset="-120"/>
              </a:rPr>
              <a:t>台北市牙醫師公會</a:t>
            </a:r>
            <a:endParaRPr lang="zh-TW" alt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行書體" pitchFamily="49" charset="-120"/>
            </a:endParaRPr>
          </a:p>
        </p:txBody>
      </p:sp>
      <p:sp>
        <p:nvSpPr>
          <p:cNvPr id="7" name="WordArt 34"/>
          <p:cNvSpPr>
            <a:spLocks noChangeArrowheads="1" noChangeShapeType="1" noTextEdit="1"/>
          </p:cNvSpPr>
          <p:nvPr/>
        </p:nvSpPr>
        <p:spPr bwMode="auto">
          <a:xfrm>
            <a:off x="2004282" y="4116233"/>
            <a:ext cx="6119812" cy="20883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TW" alt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華康少女文字W5"/>
                <a:ea typeface="標楷體" pitchFamily="65" charset="-120"/>
              </a:rPr>
              <a:t>基本常識</a:t>
            </a:r>
            <a:endParaRPr lang="zh-TW" alt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3366FF"/>
                  </a:gs>
                  <a:gs pos="25000">
                    <a:srgbClr val="01A78F"/>
                  </a:gs>
                  <a:gs pos="50000">
                    <a:srgbClr val="FFFF00"/>
                  </a:gs>
                  <a:gs pos="75000">
                    <a:srgbClr val="FF6633"/>
                  </a:gs>
                  <a:gs pos="100000">
                    <a:srgbClr val="FF3399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華康少女文字W5"/>
              <a:ea typeface="標楷體" pitchFamily="65" charset="-120"/>
            </a:endParaRPr>
          </a:p>
        </p:txBody>
      </p:sp>
      <p:sp>
        <p:nvSpPr>
          <p:cNvPr id="8" name="WordArt 35"/>
          <p:cNvSpPr>
            <a:spLocks noChangeArrowheads="1" noChangeShapeType="1" noTextEdit="1"/>
          </p:cNvSpPr>
          <p:nvPr/>
        </p:nvSpPr>
        <p:spPr bwMode="auto">
          <a:xfrm>
            <a:off x="1284202" y="1523945"/>
            <a:ext cx="7416824" cy="24009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TW" alt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華康少女文字W5"/>
                <a:ea typeface="標楷體" pitchFamily="65" charset="-120"/>
              </a:rPr>
              <a:t>口腔預防保健</a:t>
            </a:r>
            <a:endParaRPr lang="zh-TW" alt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華康少女文字W5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502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74525" y="1455920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我們的牙齒</a:t>
            </a:r>
            <a:endParaRPr lang="zh-TW" alt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3208" y="2302604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清潔牙齒</a:t>
            </a:r>
            <a:endParaRPr lang="zh-TW" alt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63208" y="3136897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健康從齒開始</a:t>
            </a:r>
            <a:endParaRPr lang="zh-TW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74525" y="3967894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牙齒的城牆不保了</a:t>
            </a:r>
            <a:endParaRPr lang="zh-TW" alt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66465" y="4798891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牙牙快回家</a:t>
            </a:r>
            <a:endParaRPr lang="zh-TW" alt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66465" y="5629888"/>
            <a:ext cx="5300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大家都有好口氟</a:t>
            </a:r>
            <a:endParaRPr lang="zh-TW" alt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122" y="5760"/>
            <a:ext cx="914087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華康行書體" pitchFamily="49" charset="-120"/>
              </a:rPr>
              <a:t>台北市牙醫師公會</a:t>
            </a:r>
            <a:endParaRPr lang="zh-TW" alt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行書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1755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27781" y="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TW" altLang="en-US" sz="7200" dirty="0"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齲齒發生的</a:t>
            </a:r>
            <a:r>
              <a:rPr lang="zh-TW" altLang="en-US" sz="7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相關素</a:t>
            </a:r>
            <a:endParaRPr lang="zh-TW" altLang="en-US" sz="7200" dirty="0"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Oval 22"/>
          <p:cNvSpPr>
            <a:spLocks noChangeArrowheads="1"/>
          </p:cNvSpPr>
          <p:nvPr/>
        </p:nvSpPr>
        <p:spPr bwMode="auto">
          <a:xfrm>
            <a:off x="2870993" y="1520824"/>
            <a:ext cx="2879725" cy="28797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</a:rPr>
              <a:t>宿主</a:t>
            </a:r>
          </a:p>
        </p:txBody>
      </p:sp>
      <p:sp>
        <p:nvSpPr>
          <p:cNvPr id="4" name="Oval 23"/>
          <p:cNvSpPr>
            <a:spLocks noChangeArrowheads="1"/>
          </p:cNvSpPr>
          <p:nvPr/>
        </p:nvSpPr>
        <p:spPr bwMode="auto">
          <a:xfrm>
            <a:off x="593724" y="2601911"/>
            <a:ext cx="2879725" cy="2879725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</a:rPr>
              <a:t>牙菌斑</a:t>
            </a:r>
          </a:p>
        </p:txBody>
      </p:sp>
      <p:sp>
        <p:nvSpPr>
          <p:cNvPr id="5" name="Oval 24"/>
          <p:cNvSpPr>
            <a:spLocks noChangeArrowheads="1"/>
          </p:cNvSpPr>
          <p:nvPr/>
        </p:nvSpPr>
        <p:spPr bwMode="auto">
          <a:xfrm>
            <a:off x="5103018" y="2673349"/>
            <a:ext cx="2879725" cy="2879725"/>
          </a:xfrm>
          <a:prstGeom prst="ellipse">
            <a:avLst/>
          </a:prstGeom>
          <a:solidFill>
            <a:srgbClr val="CC99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</a:rPr>
              <a:t>時間</a:t>
            </a:r>
          </a:p>
        </p:txBody>
      </p:sp>
      <p:sp>
        <p:nvSpPr>
          <p:cNvPr id="6" name="Oval 25"/>
          <p:cNvSpPr>
            <a:spLocks noChangeArrowheads="1"/>
          </p:cNvSpPr>
          <p:nvPr/>
        </p:nvSpPr>
        <p:spPr bwMode="auto">
          <a:xfrm>
            <a:off x="2897186" y="3681411"/>
            <a:ext cx="2879725" cy="287972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</a:rPr>
              <a:t>食物</a:t>
            </a:r>
          </a:p>
        </p:txBody>
      </p:sp>
      <p:pic>
        <p:nvPicPr>
          <p:cNvPr id="7" name="Picture 30" descr="i3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6" y="4689474"/>
            <a:ext cx="720725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1" descr="SUNDA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6" y="5410199"/>
            <a:ext cx="811213" cy="112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3" descr="j02341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243" y="2528886"/>
            <a:ext cx="1287463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4" descr="j02167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81" y="1449386"/>
            <a:ext cx="1296987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5" descr="i3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1" y="4041774"/>
            <a:ext cx="720725" cy="65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6" descr="i30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49" y="2744786"/>
            <a:ext cx="77946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37"/>
          <p:cNvSpPr>
            <a:spLocks noChangeArrowheads="1"/>
          </p:cNvSpPr>
          <p:nvPr/>
        </p:nvSpPr>
        <p:spPr bwMode="auto">
          <a:xfrm>
            <a:off x="3086893" y="3465511"/>
            <a:ext cx="2590800" cy="1074738"/>
          </a:xfrm>
          <a:prstGeom prst="ellipse">
            <a:avLst/>
          </a:prstGeom>
          <a:solidFill>
            <a:srgbClr val="333333"/>
          </a:solidFill>
          <a:ln w="76200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TW" altLang="en-US" sz="6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齲齒</a:t>
            </a:r>
          </a:p>
        </p:txBody>
      </p:sp>
      <p:graphicFrame>
        <p:nvGraphicFramePr>
          <p:cNvPr id="14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404091"/>
              </p:ext>
            </p:extLst>
          </p:nvPr>
        </p:nvGraphicFramePr>
        <p:xfrm>
          <a:off x="7009606" y="4689474"/>
          <a:ext cx="1725612" cy="195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多媒體項目" r:id="rId9" imgW="1027440" imgH="850680" progId="MS_ClipArt_Gallery.2">
                  <p:embed/>
                </p:oleObj>
              </mc:Choice>
              <mc:Fallback>
                <p:oleObj name="多媒體項目" r:id="rId9" imgW="1027440" imgH="850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9606" y="4689474"/>
                        <a:ext cx="1725612" cy="195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/>
        </p:nvGraphicFramePr>
        <p:xfrm>
          <a:off x="250825" y="1412875"/>
          <a:ext cx="1576388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多媒體項目" r:id="rId11" imgW="1026759" imgH="850456" progId="MS_ClipArt_Gallery.2">
                  <p:embed/>
                </p:oleObj>
              </mc:Choice>
              <mc:Fallback>
                <p:oleObj name="多媒體項目" r:id="rId11" imgW="1026759" imgH="85045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412875"/>
                        <a:ext cx="1576388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向右箭號 15"/>
          <p:cNvSpPr/>
          <p:nvPr/>
        </p:nvSpPr>
        <p:spPr>
          <a:xfrm rot="5601198">
            <a:off x="1663233" y="5372962"/>
            <a:ext cx="360040" cy="360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 rot="9360862">
            <a:off x="2697646" y="5762988"/>
            <a:ext cx="593157" cy="360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1339439" y="5534561"/>
            <a:ext cx="1236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酸</a:t>
            </a:r>
          </a:p>
        </p:txBody>
      </p:sp>
    </p:spTree>
    <p:extLst>
      <p:ext uri="{BB962C8B-B14F-4D97-AF65-F5344CB8AC3E}">
        <p14:creationId xmlns:p14="http://schemas.microsoft.com/office/powerpoint/2010/main" val="202738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3" grpId="0" animBg="1"/>
      <p:bldP spid="16" grpId="0" animBg="1"/>
      <p:bldP spid="17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zh-TW" altLang="zh-TW" sz="140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TW" altLang="zh-TW" sz="140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-11339" y="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有害牙齒的食物</a:t>
            </a:r>
            <a:endParaRPr lang="zh-TW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1770" name="Picture 26" descr="BDC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68" y="2049839"/>
            <a:ext cx="3455988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1" name="Picture 27" descr="CANDYC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00000">
            <a:off x="5305152" y="3318707"/>
            <a:ext cx="944563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5" name="Picture 31" descr="SUNDA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10467"/>
            <a:ext cx="1152525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2" name="Picture 28" descr="CON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05" y="3382587"/>
            <a:ext cx="1152525" cy="160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3" name="Picture 29" descr="COOK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68" y="1837472"/>
            <a:ext cx="1871662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4" name="Picture 30" descr="POPCOR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842001"/>
            <a:ext cx="158432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6" name="Picture 32" descr="CANDYBA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7" y="3418139"/>
            <a:ext cx="1728788" cy="121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9" name="Picture 25" descr="SUNDAE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2" y="1668463"/>
            <a:ext cx="1227138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向右箭號 1"/>
          <p:cNvSpPr/>
          <p:nvPr/>
        </p:nvSpPr>
        <p:spPr>
          <a:xfrm>
            <a:off x="323528" y="5879767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257174" y="5572280"/>
            <a:ext cx="3734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飯後</a:t>
            </a:r>
            <a:r>
              <a:rPr lang="en-US" altLang="zh-TW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endParaRPr lang="zh-TW" alt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向右箭號 15"/>
          <p:cNvSpPr/>
          <p:nvPr/>
        </p:nvSpPr>
        <p:spPr>
          <a:xfrm>
            <a:off x="4800954" y="5924155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5868144" y="5461337"/>
            <a:ext cx="2661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十份酸</a:t>
            </a:r>
            <a:endParaRPr lang="zh-TW" alt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993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75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9" name="Picture 39" descr="FISHBRD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171" y="4358080"/>
            <a:ext cx="4968875" cy="106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zh-TW" altLang="zh-TW" sz="140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TW" altLang="zh-TW" sz="140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85800" y="55626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endParaRPr lang="zh-TW" altLang="en-US" sz="240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0" y="17999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8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有益牙齒的食物</a:t>
            </a:r>
            <a:endParaRPr lang="zh-TW" altLang="en-US" sz="8800" dirty="0"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50" name="Picture 30" descr="PUMPKI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70" y="2587218"/>
            <a:ext cx="1152173" cy="118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2" name="Picture 32" descr="ARTICHK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647" y="3257142"/>
            <a:ext cx="1143347" cy="114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3" name="Picture 33" descr="BROCOLI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04" y="3379380"/>
            <a:ext cx="1327399" cy="121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5" name="Picture 35" descr="CARRO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0" y="3379381"/>
            <a:ext cx="1008063" cy="204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6" name="Picture 36" descr="CORN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94" y="1722825"/>
            <a:ext cx="1353337" cy="146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7" name="Picture 37" descr="CORNUCO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678" y="2101443"/>
            <a:ext cx="2866475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8" name="Picture 38" descr="EGGPLAN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727" y="1615944"/>
            <a:ext cx="1759943" cy="14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0" name="Picture 40" descr="FRTBSKT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15" y="1506131"/>
            <a:ext cx="3271028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1" name="Picture 41" descr="KIW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568" y="2730093"/>
            <a:ext cx="658812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2" name="Picture 42" descr="PEAPOD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60" y="2371319"/>
            <a:ext cx="1295770" cy="145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1" name="Picture 31" descr="APP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280" y="2945993"/>
            <a:ext cx="4746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向右箭號 18"/>
          <p:cNvSpPr/>
          <p:nvPr/>
        </p:nvSpPr>
        <p:spPr>
          <a:xfrm>
            <a:off x="323528" y="5879767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1257174" y="5572280"/>
            <a:ext cx="3734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飯後</a:t>
            </a:r>
            <a:r>
              <a:rPr lang="en-US" altLang="zh-TW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endParaRPr lang="zh-TW" alt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向右箭號 20"/>
          <p:cNvSpPr/>
          <p:nvPr/>
        </p:nvSpPr>
        <p:spPr>
          <a:xfrm>
            <a:off x="4800954" y="5924155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5868144" y="5461337"/>
            <a:ext cx="2661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一份酸</a:t>
            </a:r>
            <a:endParaRPr lang="zh-TW" alt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587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75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74525" y="1455920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我們的牙齒</a:t>
            </a:r>
            <a:endParaRPr lang="zh-TW" alt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3208" y="2302604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清潔牙齒</a:t>
            </a:r>
            <a:endParaRPr lang="zh-TW" alt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63208" y="3136897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健康從齒開始</a:t>
            </a:r>
            <a:endParaRPr lang="zh-TW" alt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74525" y="3967894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牙齒的城牆不保了</a:t>
            </a:r>
            <a:endParaRPr lang="zh-TW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66465" y="4798891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牙牙快回家</a:t>
            </a:r>
            <a:endParaRPr lang="zh-TW" alt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66465" y="5629888"/>
            <a:ext cx="5300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大家都有好口氟</a:t>
            </a:r>
            <a:endParaRPr lang="zh-TW" alt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122" y="5760"/>
            <a:ext cx="914087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華康行書體" pitchFamily="49" charset="-120"/>
              </a:rPr>
              <a:t>台北市牙醫師公會</a:t>
            </a:r>
            <a:endParaRPr lang="zh-TW" alt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行書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1755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6E585-4DC1-486C-82B1-822B936E590E}" type="slidenum">
              <a:rPr lang="en-US" altLang="zh-TW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27682" y="0"/>
            <a:ext cx="9171681" cy="1143000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未治療牙周病的後果</a:t>
            </a:r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96975"/>
            <a:ext cx="5761037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9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2083918"/>
            <a:ext cx="1800855" cy="292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855" y="2071017"/>
            <a:ext cx="1795345" cy="293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567" y="2071017"/>
            <a:ext cx="1804218" cy="293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52" y="2071017"/>
            <a:ext cx="1816767" cy="295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0" y="1043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牙周病進行的階段</a:t>
            </a:r>
            <a:endParaRPr lang="zh-TW" alt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70383" y="1349253"/>
            <a:ext cx="177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牙齦炎</a:t>
            </a:r>
            <a:endParaRPr lang="zh-TW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264106" y="138003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輕度牙周炎</a:t>
            </a: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568362" y="138727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中度牙周炎</a:t>
            </a: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836106" y="1403231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重度牙周炎</a:t>
            </a: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1971273" y="1679659"/>
            <a:ext cx="29283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4458571" y="1702518"/>
            <a:ext cx="25744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6732240" y="1702517"/>
            <a:ext cx="224035" cy="45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2123673" y="3502315"/>
            <a:ext cx="29283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4440876" y="3512865"/>
            <a:ext cx="29283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6793077" y="3558584"/>
            <a:ext cx="29283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198338" y="5035282"/>
            <a:ext cx="1896961" cy="1292662"/>
          </a:xfrm>
          <a:prstGeom prst="rect">
            <a:avLst/>
          </a:prstGeom>
          <a:noFill/>
          <a:ln cmpd="sng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牙齦發炎、紅腫、   刷牙</a:t>
            </a:r>
            <a:r>
              <a:rPr lang="zh-TW" alt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時流血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2473684" y="5007507"/>
            <a:ext cx="1885100" cy="1692771"/>
          </a:xfrm>
          <a:prstGeom prst="rect">
            <a:avLst/>
          </a:prstGeom>
          <a:noFill/>
          <a:ln cmpd="sng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牙齦囊袋、紅腫、流膿口臭、   有牙結石</a:t>
            </a:r>
            <a:endParaRPr lang="zh-TW" altLang="en-US" sz="2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858855" y="5042118"/>
            <a:ext cx="1873250" cy="1785104"/>
          </a:xfrm>
          <a:prstGeom prst="rect">
            <a:avLst/>
          </a:prstGeom>
          <a:noFill/>
          <a:ln cmpd="sng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牙齦腫脹   口臭明顯   牙結石很厚 牙槽骨吸收 牙齒動搖</a:t>
            </a:r>
            <a:endParaRPr lang="zh-TW" altLang="en-US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164287" y="5022074"/>
            <a:ext cx="1900969" cy="1785104"/>
          </a:xfrm>
          <a:prstGeom prst="rect">
            <a:avLst/>
          </a:prstGeom>
          <a:noFill/>
          <a:ln cmpd="sng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牙齦很腫脹 口臭很明顯 牙結石很厚</a:t>
            </a:r>
            <a:endParaRPr lang="en-US" altLang="zh-TW" sz="2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牙槽骨流失 牙齒動搖脫落</a:t>
            </a:r>
            <a:endParaRPr lang="zh-TW" altLang="en-US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向右箭號 21"/>
          <p:cNvSpPr/>
          <p:nvPr/>
        </p:nvSpPr>
        <p:spPr>
          <a:xfrm>
            <a:off x="2129656" y="5691873"/>
            <a:ext cx="29283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右箭號 22"/>
          <p:cNvSpPr/>
          <p:nvPr/>
        </p:nvSpPr>
        <p:spPr>
          <a:xfrm>
            <a:off x="4403702" y="5717125"/>
            <a:ext cx="29283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右箭號 23"/>
          <p:cNvSpPr/>
          <p:nvPr/>
        </p:nvSpPr>
        <p:spPr>
          <a:xfrm>
            <a:off x="6799060" y="5748142"/>
            <a:ext cx="29283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927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1" grpId="0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zh-TW" altLang="en-US" sz="5400" dirty="0" smtClean="0">
                <a:solidFill>
                  <a:srgbClr val="CC0000"/>
                </a:solidFill>
                <a:ea typeface="華康行書體" pitchFamily="49" charset="-120"/>
              </a:rPr>
              <a:t>牙周病與系統性健康的關係</a:t>
            </a:r>
          </a:p>
        </p:txBody>
      </p:sp>
      <p:pic>
        <p:nvPicPr>
          <p:cNvPr id="78852" name="Picture 3" descr="periobody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81400" y="1447800"/>
            <a:ext cx="2392363" cy="4824413"/>
          </a:xfrm>
          <a:noFill/>
        </p:spPr>
      </p:pic>
      <p:sp>
        <p:nvSpPr>
          <p:cNvPr id="78853" name="Text Box 4"/>
          <p:cNvSpPr txBox="1">
            <a:spLocks noChangeArrowheads="1"/>
          </p:cNvSpPr>
          <p:nvPr/>
        </p:nvSpPr>
        <p:spPr bwMode="ltGray">
          <a:xfrm>
            <a:off x="1763713" y="61674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zh-TW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8854" name="Text Box 5"/>
          <p:cNvSpPr txBox="1">
            <a:spLocks noChangeArrowheads="1"/>
          </p:cNvSpPr>
          <p:nvPr/>
        </p:nvSpPr>
        <p:spPr bwMode="ltGray">
          <a:xfrm>
            <a:off x="304800" y="1447800"/>
            <a:ext cx="342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★</a:t>
            </a:r>
            <a:r>
              <a:rPr kumimoji="1"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牙周病患者發生中風的機率是常人的</a:t>
            </a:r>
            <a:r>
              <a:rPr kumimoji="1"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</a:t>
            </a:r>
            <a:r>
              <a:rPr kumimoji="1"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倍</a:t>
            </a:r>
            <a:r>
              <a:rPr kumimoji="1"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78855" name="Text Box 6"/>
          <p:cNvSpPr txBox="1">
            <a:spLocks noChangeArrowheads="1"/>
          </p:cNvSpPr>
          <p:nvPr/>
        </p:nvSpPr>
        <p:spPr bwMode="ltGray">
          <a:xfrm>
            <a:off x="228600" y="3276600"/>
            <a:ext cx="3962400" cy="302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★</a:t>
            </a:r>
            <a:r>
              <a:rPr kumimoji="1"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糖尿病患者得牙周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病機率增加</a:t>
            </a:r>
            <a:r>
              <a:rPr kumimoji="1"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</a:t>
            </a:r>
            <a:r>
              <a:rPr kumimoji="1"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倍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★糖尿病</a:t>
            </a:r>
            <a:r>
              <a:rPr kumimoji="1" lang="en-US" altLang="zh-TW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+</a:t>
            </a:r>
            <a:r>
              <a:rPr kumimoji="1"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抽煙得牙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周病機率</a:t>
            </a:r>
            <a:r>
              <a:rPr kumimoji="1"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增加</a:t>
            </a:r>
            <a:r>
              <a:rPr kumimoji="1"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20</a:t>
            </a:r>
            <a:r>
              <a:rPr kumimoji="1"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倍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★牙周病會使糖尿病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病情加重</a:t>
            </a:r>
          </a:p>
        </p:txBody>
      </p:sp>
      <p:sp>
        <p:nvSpPr>
          <p:cNvPr id="78856" name="Text Box 7"/>
          <p:cNvSpPr txBox="1">
            <a:spLocks noChangeArrowheads="1"/>
          </p:cNvSpPr>
          <p:nvPr/>
        </p:nvSpPr>
        <p:spPr bwMode="ltGray">
          <a:xfrm>
            <a:off x="5867400" y="1295400"/>
            <a:ext cx="2916238" cy="205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★</a:t>
            </a:r>
            <a:r>
              <a:rPr kumimoji="1" lang="zh-TW" altLang="en-US" sz="3200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嚴重牙周病患者得</a:t>
            </a:r>
            <a:r>
              <a:rPr kumimoji="1" lang="zh-TW" altLang="en-US" sz="3200" dirty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心臟病致死率為常人的</a:t>
            </a:r>
            <a:r>
              <a:rPr kumimoji="1" lang="en-US" altLang="zh-TW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</a:t>
            </a:r>
            <a:r>
              <a:rPr kumimoji="1" lang="zh-TW" alt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倍</a:t>
            </a:r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ltGray">
          <a:xfrm>
            <a:off x="5791200" y="3733800"/>
            <a:ext cx="3097213" cy="156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★</a:t>
            </a:r>
            <a:r>
              <a:rPr kumimoji="1"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孕婦有嚴重牙周病生早產兒機率</a:t>
            </a:r>
            <a:r>
              <a:rPr kumimoji="1" lang="zh-TW" altLang="en-US" sz="3200" dirty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增加</a:t>
            </a:r>
            <a:r>
              <a:rPr kumimoji="1" lang="en-US" altLang="zh-TW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ingdings" pitchFamily="2" charset="2"/>
              </a:rPr>
              <a:t>7</a:t>
            </a:r>
            <a:r>
              <a:rPr kumimoji="1" lang="zh-TW" alt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至</a:t>
            </a:r>
            <a:r>
              <a:rPr kumimoji="1" lang="en-US" altLang="zh-TW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</a:t>
            </a:r>
            <a:r>
              <a:rPr kumimoji="1" lang="zh-TW" alt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倍</a:t>
            </a:r>
          </a:p>
        </p:txBody>
      </p:sp>
      <p:sp>
        <p:nvSpPr>
          <p:cNvPr id="78858" name="Text Box 9"/>
          <p:cNvSpPr txBox="1">
            <a:spLocks noChangeArrowheads="1"/>
          </p:cNvSpPr>
          <p:nvPr/>
        </p:nvSpPr>
        <p:spPr bwMode="auto">
          <a:xfrm>
            <a:off x="1355725" y="6461125"/>
            <a:ext cx="778827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資料來源</a:t>
            </a:r>
            <a:r>
              <a:rPr kumimoji="1" lang="en-US" altLang="zh-TW" sz="20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:</a:t>
            </a:r>
            <a:r>
              <a:rPr lang="en-US" altLang="zh-TW" sz="20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Oral Health in America: A Report of the Surgeon General, 2000</a:t>
            </a:r>
          </a:p>
        </p:txBody>
      </p:sp>
      <p:sp>
        <p:nvSpPr>
          <p:cNvPr id="78859" name="Rectangle 10"/>
          <p:cNvSpPr>
            <a:spLocks noChangeArrowheads="1"/>
          </p:cNvSpPr>
          <p:nvPr/>
        </p:nvSpPr>
        <p:spPr bwMode="auto">
          <a:xfrm>
            <a:off x="381000" y="1371600"/>
            <a:ext cx="3200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0039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74525" y="1455920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我們的牙齒</a:t>
            </a:r>
            <a:endParaRPr lang="zh-TW" alt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3208" y="2302604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清潔牙齒</a:t>
            </a:r>
            <a:endParaRPr lang="zh-TW" alt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63208" y="3136897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健康從齒開始</a:t>
            </a:r>
            <a:endParaRPr lang="zh-TW" alt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74525" y="3967894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牙齒的城牆不保了</a:t>
            </a:r>
            <a:endParaRPr lang="zh-TW" alt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66465" y="4798891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牙牙快回家</a:t>
            </a:r>
            <a:endParaRPr lang="zh-TW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66465" y="5629888"/>
            <a:ext cx="5300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大家都有好口氟</a:t>
            </a:r>
            <a:endParaRPr lang="zh-TW" alt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122" y="5760"/>
            <a:ext cx="914087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華康行書體" pitchFamily="49" charset="-120"/>
              </a:rPr>
              <a:t>台北市牙醫師公會</a:t>
            </a:r>
            <a:endParaRPr lang="zh-TW" alt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行書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1755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64704"/>
            <a:ext cx="4392488" cy="388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0" y="494116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牙掉了，怎麼辦？</a:t>
            </a:r>
            <a:endParaRPr lang="zh-TW" alt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73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74525" y="1455920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我們的牙齒</a:t>
            </a:r>
            <a:endParaRPr lang="zh-TW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3208" y="2302604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清潔牙齒</a:t>
            </a:r>
            <a:endParaRPr lang="zh-TW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63208" y="3136897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健康從齒開始</a:t>
            </a:r>
            <a:endParaRPr lang="zh-TW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74525" y="3967894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牙齒的城牆不保了</a:t>
            </a:r>
            <a:endParaRPr lang="zh-TW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66465" y="4798891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牙牙快回家</a:t>
            </a:r>
            <a:endParaRPr lang="zh-TW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66465" y="5629888"/>
            <a:ext cx="5300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大家都有好口氟</a:t>
            </a:r>
            <a:endParaRPr lang="zh-TW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122" y="5760"/>
            <a:ext cx="914087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華康行書體" pitchFamily="49" charset="-120"/>
              </a:rPr>
              <a:t>台北市牙醫師公會</a:t>
            </a:r>
            <a:endParaRPr lang="zh-TW" alt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行書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6558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-8966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牙齒外傷處理的原則</a:t>
            </a:r>
            <a:endParaRPr lang="zh-TW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9672" y="1118573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先止血</a:t>
            </a:r>
            <a:endParaRPr lang="zh-TW" alt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30450" y="1839477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找回掉落的牙齒</a:t>
            </a:r>
            <a:endParaRPr lang="zh-TW" alt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19672" y="25674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撿起撞掉了的牙齒</a:t>
            </a:r>
            <a:endParaRPr lang="zh-TW" alt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30450" y="3314573"/>
            <a:ext cx="3442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牙齒要洗一洗</a:t>
            </a:r>
            <a:endParaRPr lang="zh-TW" alt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36562" y="4070573"/>
            <a:ext cx="61863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牙齒泡在舌頭下、礦泉水、</a:t>
            </a:r>
            <a:endParaRPr lang="en-US" altLang="zh-TW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冷開水、牛奶</a:t>
            </a:r>
            <a:endParaRPr lang="zh-TW" alt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39416" y="53665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6.30</a:t>
            </a:r>
            <a:r>
              <a:rPr lang="zh-TW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分鐘內送醫</a:t>
            </a:r>
            <a:endParaRPr lang="zh-TW" alt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39416" y="6122573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請牙醫師把牙齒種回去</a:t>
            </a:r>
            <a:endParaRPr lang="zh-TW" alt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27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74525" y="1455920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我們的牙齒</a:t>
            </a:r>
            <a:endParaRPr lang="zh-TW" alt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3208" y="2302604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清潔牙齒</a:t>
            </a:r>
            <a:endParaRPr lang="zh-TW" alt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63208" y="3136897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健康從齒開始</a:t>
            </a:r>
            <a:endParaRPr lang="zh-TW" alt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74525" y="3967894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牙齒的城牆不保了</a:t>
            </a:r>
            <a:endParaRPr lang="zh-TW" alt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66465" y="4798891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牙牙快回家</a:t>
            </a:r>
            <a:endParaRPr lang="zh-TW" alt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66465" y="5629888"/>
            <a:ext cx="5300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大家都有好口氟</a:t>
            </a:r>
            <a:endParaRPr lang="zh-TW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122" y="5760"/>
            <a:ext cx="914087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華康行書體" pitchFamily="49" charset="-120"/>
              </a:rPr>
              <a:t>台北市牙醫師公會</a:t>
            </a:r>
            <a:endParaRPr lang="zh-TW" alt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行書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1755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0" y="260648"/>
            <a:ext cx="91717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TW" alt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甚麼時候刷牙？</a:t>
            </a:r>
            <a:endParaRPr lang="zh-TW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https://sp.yimg.com/ib/th?id=HN.608039516979201689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56589"/>
            <a:ext cx="667884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572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0" y="0"/>
            <a:ext cx="91717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TW" alt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預防齲齒的方法</a:t>
            </a:r>
            <a:endParaRPr lang="zh-TW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619672" y="1772816"/>
            <a:ext cx="7128718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1" lang="zh-TW" alt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標楷體" pitchFamily="65" charset="-120"/>
              </a:rPr>
              <a:t> 口腔健康教育</a:t>
            </a:r>
          </a:p>
          <a:p>
            <a:pPr marL="742950" marR="0" lvl="1" indent="-285750" algn="l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1" lang="zh-TW" alt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標楷體" pitchFamily="65" charset="-120"/>
              </a:rPr>
              <a:t> 使用氟化物</a:t>
            </a:r>
          </a:p>
          <a:p>
            <a:pPr marL="742950" marR="0" lvl="1" indent="-285750" algn="l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1" lang="zh-TW" alt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標楷體" pitchFamily="65" charset="-120"/>
              </a:rPr>
              <a:t> 口腔清潔</a:t>
            </a:r>
          </a:p>
          <a:p>
            <a:pPr marL="742950" marR="0" lvl="1" indent="-285750" algn="l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1" lang="zh-TW" alt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標楷體" pitchFamily="65" charset="-120"/>
              </a:rPr>
              <a:t> 臼齒牙面溝隙封填</a:t>
            </a:r>
          </a:p>
          <a:p>
            <a:pPr marL="742950" marR="0" lvl="1" indent="-285750" algn="l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1" lang="zh-TW" alt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標楷體" pitchFamily="65" charset="-120"/>
              </a:rPr>
              <a:t> 定期口腔醫療檢查</a:t>
            </a:r>
          </a:p>
          <a:p>
            <a:pPr marL="342900" marR="0" lvl="0" indent="-342900" algn="l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Tx/>
              <a:buFont typeface="Wingdings" pitchFamily="2" charset="2"/>
              <a:buChar char="l"/>
              <a:tabLst/>
              <a:defRPr/>
            </a:pPr>
            <a:endParaRPr kumimoji="1" lang="en-US" altLang="zh-TW" sz="3600" b="0" i="0" u="none" strike="noStrike" kern="0" cap="none" spc="0" normalizeH="0" baseline="0" noProof="0" dirty="0" smtClean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93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83582" y="1484784"/>
            <a:ext cx="849694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感謝</a:t>
            </a:r>
            <a:r>
              <a:rPr lang="zh-TW" alt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您</a:t>
            </a:r>
            <a:r>
              <a:rPr lang="zh-TW" alt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的愛心</a:t>
            </a:r>
            <a:endParaRPr lang="en-US" altLang="zh-TW" sz="7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更因為有您的</a:t>
            </a:r>
            <a:r>
              <a:rPr lang="zh-TW" alt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參與</a:t>
            </a:r>
            <a:endParaRPr lang="en-US" altLang="zh-TW" sz="7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永保學童口腔</a:t>
            </a:r>
            <a:r>
              <a:rPr lang="zh-TW" alt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健康</a:t>
            </a:r>
            <a:endParaRPr lang="zh-TW" alt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251520" y="188640"/>
            <a:ext cx="1524000" cy="11430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937320" y="341040"/>
            <a:ext cx="152400" cy="228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784920" y="645840"/>
            <a:ext cx="457200" cy="457200"/>
          </a:xfrm>
          <a:prstGeom prst="plus">
            <a:avLst>
              <a:gd name="adj" fmla="val 2500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907704" y="260648"/>
            <a:ext cx="723629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TW" alt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華康行書體" pitchFamily="49" charset="-120"/>
              </a:rPr>
              <a:t>台北市牙醫師公會</a:t>
            </a:r>
            <a:endParaRPr lang="zh-TW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行書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30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zh-TW" sz="140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zh-TW" sz="140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685800" y="55626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endParaRPr lang="zh-TW" altLang="en-US" sz="240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TW" altLang="zh-TW" sz="36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</a:rPr>
              <a:t>     </a:t>
            </a:r>
            <a:r>
              <a:rPr lang="en-US" altLang="zh-TW" sz="36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</a:rPr>
              <a:t>F</a:t>
            </a:r>
            <a:r>
              <a:rPr lang="en-US" altLang="zh-TW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</a:rPr>
              <a:t>INWELL  </a:t>
            </a:r>
            <a:r>
              <a:rPr lang="en-US" altLang="zh-TW" sz="36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</a:rPr>
              <a:t>D</a:t>
            </a:r>
            <a:r>
              <a:rPr lang="en-US" altLang="zh-TW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</a:rPr>
              <a:t>ENTAL  </a:t>
            </a:r>
            <a:r>
              <a:rPr lang="en-US" altLang="zh-TW" sz="36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</a:rPr>
              <a:t>C</a:t>
            </a:r>
            <a:r>
              <a:rPr lang="en-US" altLang="zh-TW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</a:rPr>
              <a:t>LINICAL        </a:t>
            </a:r>
            <a:r>
              <a:rPr lang="en-US" altLang="zh-TW" sz="36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</a:rPr>
              <a:t>Dr.Wang</a:t>
            </a:r>
            <a:r>
              <a:rPr lang="en-US" altLang="zh-TW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</a:rPr>
              <a:t>  </a:t>
            </a:r>
          </a:p>
        </p:txBody>
      </p:sp>
      <p:sp>
        <p:nvSpPr>
          <p:cNvPr id="52237" name="WordArt 13"/>
          <p:cNvSpPr>
            <a:spLocks noChangeArrowheads="1" noChangeShapeType="1" noTextEdit="1"/>
          </p:cNvSpPr>
          <p:nvPr/>
        </p:nvSpPr>
        <p:spPr bwMode="auto">
          <a:xfrm>
            <a:off x="1752600" y="1905000"/>
            <a:ext cx="60198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TW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新細明體"/>
                <a:ea typeface="新細明體"/>
              </a:rPr>
              <a:t>END</a:t>
            </a:r>
            <a:endParaRPr lang="zh-TW" alt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新細明體"/>
              <a:ea typeface="新細明體"/>
            </a:endParaRP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609600" y="5029200"/>
            <a:ext cx="853440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sz="6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</a:rPr>
              <a:t>THANKS!!</a:t>
            </a:r>
            <a:endParaRPr lang="en-US" altLang="zh-TW" sz="6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251520" y="188640"/>
            <a:ext cx="1524000" cy="11430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937320" y="341040"/>
            <a:ext cx="152400" cy="228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784920" y="645840"/>
            <a:ext cx="457200" cy="457200"/>
          </a:xfrm>
          <a:prstGeom prst="plus">
            <a:avLst>
              <a:gd name="adj" fmla="val 2500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907704" y="260648"/>
            <a:ext cx="723629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TW" alt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華康行書體" pitchFamily="49" charset="-120"/>
              </a:rPr>
              <a:t>台北市牙醫師公會</a:t>
            </a:r>
            <a:endParaRPr lang="zh-TW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行書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131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7" grpId="0" animBg="1"/>
      <p:bldP spid="5223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手繪多邊形 4"/>
          <p:cNvSpPr/>
          <p:nvPr/>
        </p:nvSpPr>
        <p:spPr>
          <a:xfrm>
            <a:off x="3527865" y="188640"/>
            <a:ext cx="2071687" cy="2061569"/>
          </a:xfrm>
          <a:custGeom>
            <a:avLst/>
            <a:gdLst>
              <a:gd name="connsiteX0" fmla="*/ 0 w 2071687"/>
              <a:gd name="connsiteY0" fmla="*/ 1035844 h 2071687"/>
              <a:gd name="connsiteX1" fmla="*/ 303393 w 2071687"/>
              <a:gd name="connsiteY1" fmla="*/ 303392 h 2071687"/>
              <a:gd name="connsiteX2" fmla="*/ 1035846 w 2071687"/>
              <a:gd name="connsiteY2" fmla="*/ 1 h 2071687"/>
              <a:gd name="connsiteX3" fmla="*/ 1768298 w 2071687"/>
              <a:gd name="connsiteY3" fmla="*/ 303394 h 2071687"/>
              <a:gd name="connsiteX4" fmla="*/ 2071689 w 2071687"/>
              <a:gd name="connsiteY4" fmla="*/ 1035847 h 2071687"/>
              <a:gd name="connsiteX5" fmla="*/ 1768297 w 2071687"/>
              <a:gd name="connsiteY5" fmla="*/ 1768300 h 2071687"/>
              <a:gd name="connsiteX6" fmla="*/ 1035844 w 2071687"/>
              <a:gd name="connsiteY6" fmla="*/ 2071691 h 2071687"/>
              <a:gd name="connsiteX7" fmla="*/ 303392 w 2071687"/>
              <a:gd name="connsiteY7" fmla="*/ 1768299 h 2071687"/>
              <a:gd name="connsiteX8" fmla="*/ 1 w 2071687"/>
              <a:gd name="connsiteY8" fmla="*/ 1035846 h 2071687"/>
              <a:gd name="connsiteX9" fmla="*/ 0 w 2071687"/>
              <a:gd name="connsiteY9" fmla="*/ 1035844 h 207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1687" h="2071687">
                <a:moveTo>
                  <a:pt x="0" y="1035844"/>
                </a:moveTo>
                <a:cubicBezTo>
                  <a:pt x="0" y="761121"/>
                  <a:pt x="109134" y="497650"/>
                  <a:pt x="303393" y="303392"/>
                </a:cubicBezTo>
                <a:cubicBezTo>
                  <a:pt x="497652" y="109134"/>
                  <a:pt x="761123" y="1"/>
                  <a:pt x="1035846" y="1"/>
                </a:cubicBezTo>
                <a:cubicBezTo>
                  <a:pt x="1310569" y="1"/>
                  <a:pt x="1574040" y="109135"/>
                  <a:pt x="1768298" y="303394"/>
                </a:cubicBezTo>
                <a:cubicBezTo>
                  <a:pt x="1962556" y="497653"/>
                  <a:pt x="2071689" y="761124"/>
                  <a:pt x="2071689" y="1035847"/>
                </a:cubicBezTo>
                <a:cubicBezTo>
                  <a:pt x="2071689" y="1310570"/>
                  <a:pt x="1962556" y="1574041"/>
                  <a:pt x="1768297" y="1768300"/>
                </a:cubicBezTo>
                <a:cubicBezTo>
                  <a:pt x="1574038" y="1962558"/>
                  <a:pt x="1310567" y="2071692"/>
                  <a:pt x="1035844" y="2071691"/>
                </a:cubicBezTo>
                <a:cubicBezTo>
                  <a:pt x="761121" y="2071691"/>
                  <a:pt x="497650" y="1962557"/>
                  <a:pt x="303392" y="1768299"/>
                </a:cubicBezTo>
                <a:cubicBezTo>
                  <a:pt x="109134" y="1574040"/>
                  <a:pt x="1" y="1310569"/>
                  <a:pt x="1" y="1035846"/>
                </a:cubicBezTo>
                <a:cubicBezTo>
                  <a:pt x="1" y="1035845"/>
                  <a:pt x="0" y="1035845"/>
                  <a:pt x="0" y="1035844"/>
                </a:cubicBez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542" tIns="360541" rIns="360542" bIns="360541" numCol="1" spcCol="1270" anchor="ctr" anchorCtr="0">
            <a:noAutofit/>
          </a:bodyPr>
          <a:lstStyle/>
          <a:p>
            <a:pPr lvl="0" algn="ctr">
              <a:lnSpc>
                <a:spcPts val="2800"/>
              </a:lnSpc>
              <a:spcBef>
                <a:spcPct val="20000"/>
              </a:spcBef>
            </a:pP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口腔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lvl="0" algn="ctr">
              <a:lnSpc>
                <a:spcPts val="2800"/>
              </a:lnSpc>
              <a:spcBef>
                <a:spcPct val="20000"/>
              </a:spcBef>
            </a:pP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基本</a:t>
            </a:r>
          </a:p>
          <a:p>
            <a:pPr lvl="0" algn="ctr">
              <a:lnSpc>
                <a:spcPts val="2800"/>
              </a:lnSpc>
              <a:spcBef>
                <a:spcPct val="20000"/>
              </a:spcBef>
            </a:pP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構造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lvl="0" algn="ctr">
              <a:lnSpc>
                <a:spcPts val="2800"/>
              </a:lnSpc>
              <a:spcBef>
                <a:spcPct val="20000"/>
              </a:spcBef>
            </a:pP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功能</a:t>
            </a: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" name="手繪多邊形 5"/>
          <p:cNvSpPr/>
          <p:nvPr/>
        </p:nvSpPr>
        <p:spPr>
          <a:xfrm rot="1177499">
            <a:off x="6044681" y="1175732"/>
            <a:ext cx="423958" cy="695779"/>
          </a:xfrm>
          <a:custGeom>
            <a:avLst/>
            <a:gdLst>
              <a:gd name="connsiteX0" fmla="*/ 0 w 335736"/>
              <a:gd name="connsiteY0" fmla="*/ 139839 h 699194"/>
              <a:gd name="connsiteX1" fmla="*/ 167868 w 335736"/>
              <a:gd name="connsiteY1" fmla="*/ 139839 h 699194"/>
              <a:gd name="connsiteX2" fmla="*/ 167868 w 335736"/>
              <a:gd name="connsiteY2" fmla="*/ 0 h 699194"/>
              <a:gd name="connsiteX3" fmla="*/ 335736 w 335736"/>
              <a:gd name="connsiteY3" fmla="*/ 349597 h 699194"/>
              <a:gd name="connsiteX4" fmla="*/ 167868 w 335736"/>
              <a:gd name="connsiteY4" fmla="*/ 699194 h 699194"/>
              <a:gd name="connsiteX5" fmla="*/ 167868 w 335736"/>
              <a:gd name="connsiteY5" fmla="*/ 559355 h 699194"/>
              <a:gd name="connsiteX6" fmla="*/ 0 w 335736"/>
              <a:gd name="connsiteY6" fmla="*/ 559355 h 699194"/>
              <a:gd name="connsiteX7" fmla="*/ 0 w 335736"/>
              <a:gd name="connsiteY7" fmla="*/ 139839 h 69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736" h="699194">
                <a:moveTo>
                  <a:pt x="0" y="139839"/>
                </a:moveTo>
                <a:lnTo>
                  <a:pt x="167868" y="139839"/>
                </a:lnTo>
                <a:lnTo>
                  <a:pt x="167868" y="0"/>
                </a:lnTo>
                <a:lnTo>
                  <a:pt x="335736" y="349597"/>
                </a:lnTo>
                <a:lnTo>
                  <a:pt x="167868" y="699194"/>
                </a:lnTo>
                <a:lnTo>
                  <a:pt x="167868" y="559355"/>
                </a:lnTo>
                <a:lnTo>
                  <a:pt x="0" y="559355"/>
                </a:lnTo>
                <a:lnTo>
                  <a:pt x="0" y="13983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39839" rIns="100721" bIns="139838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31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6660232" y="1052736"/>
            <a:ext cx="2071687" cy="2061569"/>
          </a:xfrm>
          <a:custGeom>
            <a:avLst/>
            <a:gdLst>
              <a:gd name="connsiteX0" fmla="*/ 0 w 2071687"/>
              <a:gd name="connsiteY0" fmla="*/ 1035844 h 2071687"/>
              <a:gd name="connsiteX1" fmla="*/ 303393 w 2071687"/>
              <a:gd name="connsiteY1" fmla="*/ 303392 h 2071687"/>
              <a:gd name="connsiteX2" fmla="*/ 1035846 w 2071687"/>
              <a:gd name="connsiteY2" fmla="*/ 1 h 2071687"/>
              <a:gd name="connsiteX3" fmla="*/ 1768298 w 2071687"/>
              <a:gd name="connsiteY3" fmla="*/ 303394 h 2071687"/>
              <a:gd name="connsiteX4" fmla="*/ 2071689 w 2071687"/>
              <a:gd name="connsiteY4" fmla="*/ 1035847 h 2071687"/>
              <a:gd name="connsiteX5" fmla="*/ 1768297 w 2071687"/>
              <a:gd name="connsiteY5" fmla="*/ 1768300 h 2071687"/>
              <a:gd name="connsiteX6" fmla="*/ 1035844 w 2071687"/>
              <a:gd name="connsiteY6" fmla="*/ 2071691 h 2071687"/>
              <a:gd name="connsiteX7" fmla="*/ 303392 w 2071687"/>
              <a:gd name="connsiteY7" fmla="*/ 1768299 h 2071687"/>
              <a:gd name="connsiteX8" fmla="*/ 1 w 2071687"/>
              <a:gd name="connsiteY8" fmla="*/ 1035846 h 2071687"/>
              <a:gd name="connsiteX9" fmla="*/ 0 w 2071687"/>
              <a:gd name="connsiteY9" fmla="*/ 1035844 h 207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1687" h="2071687">
                <a:moveTo>
                  <a:pt x="0" y="1035844"/>
                </a:moveTo>
                <a:cubicBezTo>
                  <a:pt x="0" y="761121"/>
                  <a:pt x="109134" y="497650"/>
                  <a:pt x="303393" y="303392"/>
                </a:cubicBezTo>
                <a:cubicBezTo>
                  <a:pt x="497652" y="109134"/>
                  <a:pt x="761123" y="1"/>
                  <a:pt x="1035846" y="1"/>
                </a:cubicBezTo>
                <a:cubicBezTo>
                  <a:pt x="1310569" y="1"/>
                  <a:pt x="1574040" y="109135"/>
                  <a:pt x="1768298" y="303394"/>
                </a:cubicBezTo>
                <a:cubicBezTo>
                  <a:pt x="1962556" y="497653"/>
                  <a:pt x="2071689" y="761124"/>
                  <a:pt x="2071689" y="1035847"/>
                </a:cubicBezTo>
                <a:cubicBezTo>
                  <a:pt x="2071689" y="1310570"/>
                  <a:pt x="1962556" y="1574041"/>
                  <a:pt x="1768297" y="1768300"/>
                </a:cubicBezTo>
                <a:cubicBezTo>
                  <a:pt x="1574038" y="1962558"/>
                  <a:pt x="1310567" y="2071692"/>
                  <a:pt x="1035844" y="2071691"/>
                </a:cubicBezTo>
                <a:cubicBezTo>
                  <a:pt x="761121" y="2071691"/>
                  <a:pt x="497650" y="1962557"/>
                  <a:pt x="303392" y="1768299"/>
                </a:cubicBezTo>
                <a:cubicBezTo>
                  <a:pt x="109134" y="1574040"/>
                  <a:pt x="1" y="1310569"/>
                  <a:pt x="1" y="1035846"/>
                </a:cubicBezTo>
                <a:cubicBezTo>
                  <a:pt x="1" y="1035845"/>
                  <a:pt x="0" y="1035845"/>
                  <a:pt x="0" y="103584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542" tIns="360541" rIns="360542" bIns="360541" numCol="1" spcCol="1270" anchor="ctr" anchorCtr="0">
            <a:noAutofit/>
          </a:bodyPr>
          <a:lstStyle/>
          <a:p>
            <a:pPr lvl="0" algn="ctr" eaLnBrk="1" hangingPunct="1">
              <a:lnSpc>
                <a:spcPts val="2800"/>
              </a:lnSpc>
              <a:spcBef>
                <a:spcPct val="20000"/>
              </a:spcBef>
            </a:pP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乳牙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lvl="0" algn="ctr" eaLnBrk="1" hangingPunct="1">
              <a:lnSpc>
                <a:spcPts val="2800"/>
              </a:lnSpc>
              <a:spcBef>
                <a:spcPct val="20000"/>
              </a:spcBef>
            </a:pP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恆牙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lvl="0" algn="ctr" eaLnBrk="1" hangingPunct="1">
              <a:lnSpc>
                <a:spcPts val="2800"/>
              </a:lnSpc>
              <a:spcBef>
                <a:spcPct val="20000"/>
              </a:spcBef>
            </a:pP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相互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lvl="0" algn="ctr" eaLnBrk="1" hangingPunct="1">
              <a:lnSpc>
                <a:spcPts val="2800"/>
              </a:lnSpc>
              <a:spcBef>
                <a:spcPct val="20000"/>
              </a:spcBef>
            </a:pP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關係</a:t>
            </a:r>
            <a:endParaRPr lang="zh-TW" altLang="en-US" sz="45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手繪多邊形 7"/>
          <p:cNvSpPr/>
          <p:nvPr/>
        </p:nvSpPr>
        <p:spPr>
          <a:xfrm rot="16200010">
            <a:off x="7457409" y="3135880"/>
            <a:ext cx="400985" cy="699194"/>
          </a:xfrm>
          <a:custGeom>
            <a:avLst/>
            <a:gdLst>
              <a:gd name="connsiteX0" fmla="*/ 0 w 314078"/>
              <a:gd name="connsiteY0" fmla="*/ 139839 h 699194"/>
              <a:gd name="connsiteX1" fmla="*/ 157039 w 314078"/>
              <a:gd name="connsiteY1" fmla="*/ 139839 h 699194"/>
              <a:gd name="connsiteX2" fmla="*/ 157039 w 314078"/>
              <a:gd name="connsiteY2" fmla="*/ 0 h 699194"/>
              <a:gd name="connsiteX3" fmla="*/ 314078 w 314078"/>
              <a:gd name="connsiteY3" fmla="*/ 349597 h 699194"/>
              <a:gd name="connsiteX4" fmla="*/ 157039 w 314078"/>
              <a:gd name="connsiteY4" fmla="*/ 699194 h 699194"/>
              <a:gd name="connsiteX5" fmla="*/ 157039 w 314078"/>
              <a:gd name="connsiteY5" fmla="*/ 559355 h 699194"/>
              <a:gd name="connsiteX6" fmla="*/ 0 w 314078"/>
              <a:gd name="connsiteY6" fmla="*/ 559355 h 699194"/>
              <a:gd name="connsiteX7" fmla="*/ 0 w 314078"/>
              <a:gd name="connsiteY7" fmla="*/ 139839 h 69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078" h="699194">
                <a:moveTo>
                  <a:pt x="314078" y="559355"/>
                </a:moveTo>
                <a:lnTo>
                  <a:pt x="157039" y="559355"/>
                </a:lnTo>
                <a:lnTo>
                  <a:pt x="157039" y="699194"/>
                </a:lnTo>
                <a:lnTo>
                  <a:pt x="0" y="349597"/>
                </a:lnTo>
                <a:lnTo>
                  <a:pt x="157039" y="0"/>
                </a:lnTo>
                <a:lnTo>
                  <a:pt x="157039" y="139839"/>
                </a:lnTo>
                <a:lnTo>
                  <a:pt x="314078" y="139839"/>
                </a:lnTo>
                <a:lnTo>
                  <a:pt x="314078" y="559355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222" tIns="139839" rIns="0" bIns="139838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31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6660232" y="3861048"/>
            <a:ext cx="2071687" cy="2061569"/>
          </a:xfrm>
          <a:custGeom>
            <a:avLst/>
            <a:gdLst>
              <a:gd name="connsiteX0" fmla="*/ 0 w 2071687"/>
              <a:gd name="connsiteY0" fmla="*/ 1035844 h 2071687"/>
              <a:gd name="connsiteX1" fmla="*/ 303393 w 2071687"/>
              <a:gd name="connsiteY1" fmla="*/ 303392 h 2071687"/>
              <a:gd name="connsiteX2" fmla="*/ 1035846 w 2071687"/>
              <a:gd name="connsiteY2" fmla="*/ 1 h 2071687"/>
              <a:gd name="connsiteX3" fmla="*/ 1768298 w 2071687"/>
              <a:gd name="connsiteY3" fmla="*/ 303394 h 2071687"/>
              <a:gd name="connsiteX4" fmla="*/ 2071689 w 2071687"/>
              <a:gd name="connsiteY4" fmla="*/ 1035847 h 2071687"/>
              <a:gd name="connsiteX5" fmla="*/ 1768297 w 2071687"/>
              <a:gd name="connsiteY5" fmla="*/ 1768300 h 2071687"/>
              <a:gd name="connsiteX6" fmla="*/ 1035844 w 2071687"/>
              <a:gd name="connsiteY6" fmla="*/ 2071691 h 2071687"/>
              <a:gd name="connsiteX7" fmla="*/ 303392 w 2071687"/>
              <a:gd name="connsiteY7" fmla="*/ 1768299 h 2071687"/>
              <a:gd name="connsiteX8" fmla="*/ 1 w 2071687"/>
              <a:gd name="connsiteY8" fmla="*/ 1035846 h 2071687"/>
              <a:gd name="connsiteX9" fmla="*/ 0 w 2071687"/>
              <a:gd name="connsiteY9" fmla="*/ 1035844 h 207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1687" h="2071687">
                <a:moveTo>
                  <a:pt x="0" y="1035844"/>
                </a:moveTo>
                <a:cubicBezTo>
                  <a:pt x="0" y="761121"/>
                  <a:pt x="109134" y="497650"/>
                  <a:pt x="303393" y="303392"/>
                </a:cubicBezTo>
                <a:cubicBezTo>
                  <a:pt x="497652" y="109134"/>
                  <a:pt x="761123" y="1"/>
                  <a:pt x="1035846" y="1"/>
                </a:cubicBezTo>
                <a:cubicBezTo>
                  <a:pt x="1310569" y="1"/>
                  <a:pt x="1574040" y="109135"/>
                  <a:pt x="1768298" y="303394"/>
                </a:cubicBezTo>
                <a:cubicBezTo>
                  <a:pt x="1962556" y="497653"/>
                  <a:pt x="2071689" y="761124"/>
                  <a:pt x="2071689" y="1035847"/>
                </a:cubicBezTo>
                <a:cubicBezTo>
                  <a:pt x="2071689" y="1310570"/>
                  <a:pt x="1962556" y="1574041"/>
                  <a:pt x="1768297" y="1768300"/>
                </a:cubicBezTo>
                <a:cubicBezTo>
                  <a:pt x="1574038" y="1962558"/>
                  <a:pt x="1310567" y="2071692"/>
                  <a:pt x="1035844" y="2071691"/>
                </a:cubicBezTo>
                <a:cubicBezTo>
                  <a:pt x="761121" y="2071691"/>
                  <a:pt x="497650" y="1962557"/>
                  <a:pt x="303392" y="1768299"/>
                </a:cubicBezTo>
                <a:cubicBezTo>
                  <a:pt x="109134" y="1574040"/>
                  <a:pt x="1" y="1310569"/>
                  <a:pt x="1" y="1035846"/>
                </a:cubicBezTo>
                <a:cubicBezTo>
                  <a:pt x="1" y="1035845"/>
                  <a:pt x="0" y="1035845"/>
                  <a:pt x="0" y="103584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542" tIns="360541" rIns="360542" bIns="360541" numCol="1" spcCol="1270" anchor="ctr" anchorCtr="0">
            <a:no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齲齒</a:t>
            </a:r>
          </a:p>
          <a:p>
            <a:pPr lvl="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成因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lvl="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及預防</a:t>
            </a:r>
            <a:endParaRPr lang="zh-TW" altLang="en-US" sz="45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683568" y="3789040"/>
            <a:ext cx="2071687" cy="2061569"/>
          </a:xfrm>
          <a:custGeom>
            <a:avLst/>
            <a:gdLst>
              <a:gd name="connsiteX0" fmla="*/ 0 w 2071687"/>
              <a:gd name="connsiteY0" fmla="*/ 1035844 h 2071687"/>
              <a:gd name="connsiteX1" fmla="*/ 303393 w 2071687"/>
              <a:gd name="connsiteY1" fmla="*/ 303392 h 2071687"/>
              <a:gd name="connsiteX2" fmla="*/ 1035846 w 2071687"/>
              <a:gd name="connsiteY2" fmla="*/ 1 h 2071687"/>
              <a:gd name="connsiteX3" fmla="*/ 1768298 w 2071687"/>
              <a:gd name="connsiteY3" fmla="*/ 303394 h 2071687"/>
              <a:gd name="connsiteX4" fmla="*/ 2071689 w 2071687"/>
              <a:gd name="connsiteY4" fmla="*/ 1035847 h 2071687"/>
              <a:gd name="connsiteX5" fmla="*/ 1768297 w 2071687"/>
              <a:gd name="connsiteY5" fmla="*/ 1768300 h 2071687"/>
              <a:gd name="connsiteX6" fmla="*/ 1035844 w 2071687"/>
              <a:gd name="connsiteY6" fmla="*/ 2071691 h 2071687"/>
              <a:gd name="connsiteX7" fmla="*/ 303392 w 2071687"/>
              <a:gd name="connsiteY7" fmla="*/ 1768299 h 2071687"/>
              <a:gd name="connsiteX8" fmla="*/ 1 w 2071687"/>
              <a:gd name="connsiteY8" fmla="*/ 1035846 h 2071687"/>
              <a:gd name="connsiteX9" fmla="*/ 0 w 2071687"/>
              <a:gd name="connsiteY9" fmla="*/ 1035844 h 207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1687" h="2071687">
                <a:moveTo>
                  <a:pt x="0" y="1035844"/>
                </a:moveTo>
                <a:cubicBezTo>
                  <a:pt x="0" y="761121"/>
                  <a:pt x="109134" y="497650"/>
                  <a:pt x="303393" y="303392"/>
                </a:cubicBezTo>
                <a:cubicBezTo>
                  <a:pt x="497652" y="109134"/>
                  <a:pt x="761123" y="1"/>
                  <a:pt x="1035846" y="1"/>
                </a:cubicBezTo>
                <a:cubicBezTo>
                  <a:pt x="1310569" y="1"/>
                  <a:pt x="1574040" y="109135"/>
                  <a:pt x="1768298" y="303394"/>
                </a:cubicBezTo>
                <a:cubicBezTo>
                  <a:pt x="1962556" y="497653"/>
                  <a:pt x="2071689" y="761124"/>
                  <a:pt x="2071689" y="1035847"/>
                </a:cubicBezTo>
                <a:cubicBezTo>
                  <a:pt x="2071689" y="1310570"/>
                  <a:pt x="1962556" y="1574041"/>
                  <a:pt x="1768297" y="1768300"/>
                </a:cubicBezTo>
                <a:cubicBezTo>
                  <a:pt x="1574038" y="1962558"/>
                  <a:pt x="1310567" y="2071692"/>
                  <a:pt x="1035844" y="2071691"/>
                </a:cubicBezTo>
                <a:cubicBezTo>
                  <a:pt x="761121" y="2071691"/>
                  <a:pt x="497650" y="1962557"/>
                  <a:pt x="303392" y="1768299"/>
                </a:cubicBezTo>
                <a:cubicBezTo>
                  <a:pt x="109134" y="1574040"/>
                  <a:pt x="1" y="1310569"/>
                  <a:pt x="1" y="1035846"/>
                </a:cubicBezTo>
                <a:cubicBezTo>
                  <a:pt x="1" y="1035845"/>
                  <a:pt x="0" y="1035845"/>
                  <a:pt x="0" y="103584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542" tIns="360541" rIns="360542" bIns="360541" numCol="1" spcCol="1270" anchor="ctr" anchorCtr="0">
            <a:noAutofit/>
          </a:bodyPr>
          <a:lstStyle/>
          <a:p>
            <a:pPr lvl="0" algn="ctr" eaLnBrk="1" hangingPunct="1">
              <a:lnSpc>
                <a:spcPts val="2400"/>
              </a:lnSpc>
              <a:spcBef>
                <a:spcPct val="20000"/>
              </a:spcBef>
            </a:pP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口腔</a:t>
            </a:r>
            <a:endParaRPr lang="en-US" altLang="zh-TW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lvl="0" algn="ctr" eaLnBrk="1" hangingPunct="1">
              <a:lnSpc>
                <a:spcPts val="2400"/>
              </a:lnSpc>
              <a:spcBef>
                <a:spcPct val="20000"/>
              </a:spcBef>
            </a:pP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疾病</a:t>
            </a:r>
            <a:endParaRPr lang="en-US" altLang="zh-TW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lvl="0" algn="ctr" eaLnBrk="1" hangingPunct="1">
              <a:lnSpc>
                <a:spcPts val="2400"/>
              </a:lnSpc>
              <a:spcBef>
                <a:spcPct val="20000"/>
              </a:spcBef>
            </a:pP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與</a:t>
            </a:r>
            <a:endParaRPr lang="en-US" altLang="zh-TW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lvl="0" algn="ctr" eaLnBrk="1" hangingPunct="1">
              <a:lnSpc>
                <a:spcPts val="2400"/>
              </a:lnSpc>
              <a:spcBef>
                <a:spcPct val="20000"/>
              </a:spcBef>
            </a:pP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身 體</a:t>
            </a:r>
            <a:endParaRPr lang="en-US" altLang="zh-TW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lvl="0" algn="ctr" eaLnBrk="1" hangingPunct="1">
              <a:lnSpc>
                <a:spcPts val="2400"/>
              </a:lnSpc>
              <a:spcBef>
                <a:spcPct val="20000"/>
              </a:spcBef>
            </a:pP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健 康</a:t>
            </a:r>
            <a:endParaRPr lang="zh-TW" altLang="en-US" sz="28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手繪多邊形 11"/>
          <p:cNvSpPr/>
          <p:nvPr/>
        </p:nvSpPr>
        <p:spPr>
          <a:xfrm rot="5319976">
            <a:off x="1504029" y="3105327"/>
            <a:ext cx="350923" cy="699195"/>
          </a:xfrm>
          <a:custGeom>
            <a:avLst/>
            <a:gdLst>
              <a:gd name="connsiteX0" fmla="*/ 0 w 352644"/>
              <a:gd name="connsiteY0" fmla="*/ 139839 h 699194"/>
              <a:gd name="connsiteX1" fmla="*/ 176322 w 352644"/>
              <a:gd name="connsiteY1" fmla="*/ 139839 h 699194"/>
              <a:gd name="connsiteX2" fmla="*/ 176322 w 352644"/>
              <a:gd name="connsiteY2" fmla="*/ 0 h 699194"/>
              <a:gd name="connsiteX3" fmla="*/ 352644 w 352644"/>
              <a:gd name="connsiteY3" fmla="*/ 349597 h 699194"/>
              <a:gd name="connsiteX4" fmla="*/ 176322 w 352644"/>
              <a:gd name="connsiteY4" fmla="*/ 699194 h 699194"/>
              <a:gd name="connsiteX5" fmla="*/ 176322 w 352644"/>
              <a:gd name="connsiteY5" fmla="*/ 559355 h 699194"/>
              <a:gd name="connsiteX6" fmla="*/ 0 w 352644"/>
              <a:gd name="connsiteY6" fmla="*/ 559355 h 699194"/>
              <a:gd name="connsiteX7" fmla="*/ 0 w 352644"/>
              <a:gd name="connsiteY7" fmla="*/ 139839 h 69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644" h="699194">
                <a:moveTo>
                  <a:pt x="352644" y="559355"/>
                </a:moveTo>
                <a:lnTo>
                  <a:pt x="176322" y="559355"/>
                </a:lnTo>
                <a:lnTo>
                  <a:pt x="176322" y="699194"/>
                </a:lnTo>
                <a:lnTo>
                  <a:pt x="0" y="349597"/>
                </a:lnTo>
                <a:lnTo>
                  <a:pt x="176322" y="0"/>
                </a:lnTo>
                <a:lnTo>
                  <a:pt x="176322" y="139839"/>
                </a:lnTo>
                <a:lnTo>
                  <a:pt x="352644" y="139839"/>
                </a:lnTo>
                <a:lnTo>
                  <a:pt x="352644" y="559355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793" tIns="139838" rIns="0" bIns="13984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31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611560" y="1052736"/>
            <a:ext cx="2071687" cy="2061569"/>
          </a:xfrm>
          <a:custGeom>
            <a:avLst/>
            <a:gdLst>
              <a:gd name="connsiteX0" fmla="*/ 0 w 2071687"/>
              <a:gd name="connsiteY0" fmla="*/ 1035844 h 2071687"/>
              <a:gd name="connsiteX1" fmla="*/ 303393 w 2071687"/>
              <a:gd name="connsiteY1" fmla="*/ 303392 h 2071687"/>
              <a:gd name="connsiteX2" fmla="*/ 1035846 w 2071687"/>
              <a:gd name="connsiteY2" fmla="*/ 1 h 2071687"/>
              <a:gd name="connsiteX3" fmla="*/ 1768298 w 2071687"/>
              <a:gd name="connsiteY3" fmla="*/ 303394 h 2071687"/>
              <a:gd name="connsiteX4" fmla="*/ 2071689 w 2071687"/>
              <a:gd name="connsiteY4" fmla="*/ 1035847 h 2071687"/>
              <a:gd name="connsiteX5" fmla="*/ 1768297 w 2071687"/>
              <a:gd name="connsiteY5" fmla="*/ 1768300 h 2071687"/>
              <a:gd name="connsiteX6" fmla="*/ 1035844 w 2071687"/>
              <a:gd name="connsiteY6" fmla="*/ 2071691 h 2071687"/>
              <a:gd name="connsiteX7" fmla="*/ 303392 w 2071687"/>
              <a:gd name="connsiteY7" fmla="*/ 1768299 h 2071687"/>
              <a:gd name="connsiteX8" fmla="*/ 1 w 2071687"/>
              <a:gd name="connsiteY8" fmla="*/ 1035846 h 2071687"/>
              <a:gd name="connsiteX9" fmla="*/ 0 w 2071687"/>
              <a:gd name="connsiteY9" fmla="*/ 1035844 h 207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1687" h="2071687">
                <a:moveTo>
                  <a:pt x="0" y="1035844"/>
                </a:moveTo>
                <a:cubicBezTo>
                  <a:pt x="0" y="761121"/>
                  <a:pt x="109134" y="497650"/>
                  <a:pt x="303393" y="303392"/>
                </a:cubicBezTo>
                <a:cubicBezTo>
                  <a:pt x="497652" y="109134"/>
                  <a:pt x="761123" y="1"/>
                  <a:pt x="1035846" y="1"/>
                </a:cubicBezTo>
                <a:cubicBezTo>
                  <a:pt x="1310569" y="1"/>
                  <a:pt x="1574040" y="109135"/>
                  <a:pt x="1768298" y="303394"/>
                </a:cubicBezTo>
                <a:cubicBezTo>
                  <a:pt x="1962556" y="497653"/>
                  <a:pt x="2071689" y="761124"/>
                  <a:pt x="2071689" y="1035847"/>
                </a:cubicBezTo>
                <a:cubicBezTo>
                  <a:pt x="2071689" y="1310570"/>
                  <a:pt x="1962556" y="1574041"/>
                  <a:pt x="1768297" y="1768300"/>
                </a:cubicBezTo>
                <a:cubicBezTo>
                  <a:pt x="1574038" y="1962558"/>
                  <a:pt x="1310567" y="2071692"/>
                  <a:pt x="1035844" y="2071691"/>
                </a:cubicBezTo>
                <a:cubicBezTo>
                  <a:pt x="761121" y="2071691"/>
                  <a:pt x="497650" y="1962557"/>
                  <a:pt x="303392" y="1768299"/>
                </a:cubicBezTo>
                <a:cubicBezTo>
                  <a:pt x="109134" y="1574040"/>
                  <a:pt x="1" y="1310569"/>
                  <a:pt x="1" y="1035846"/>
                </a:cubicBezTo>
                <a:cubicBezTo>
                  <a:pt x="1" y="1035845"/>
                  <a:pt x="0" y="1035845"/>
                  <a:pt x="0" y="103584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542" tIns="360541" rIns="360542" bIns="360541" numCol="1" spcCol="1270" anchor="ctr" anchorCtr="0">
            <a:no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保健 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lvl="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方法</a:t>
            </a:r>
            <a:endParaRPr lang="zh-TW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手繪多邊形 13"/>
          <p:cNvSpPr/>
          <p:nvPr/>
        </p:nvSpPr>
        <p:spPr>
          <a:xfrm rot="20394681">
            <a:off x="2878809" y="1137513"/>
            <a:ext cx="410317" cy="695779"/>
          </a:xfrm>
          <a:custGeom>
            <a:avLst/>
            <a:gdLst>
              <a:gd name="connsiteX0" fmla="*/ 0 w 303952"/>
              <a:gd name="connsiteY0" fmla="*/ 139839 h 699194"/>
              <a:gd name="connsiteX1" fmla="*/ 151976 w 303952"/>
              <a:gd name="connsiteY1" fmla="*/ 139839 h 699194"/>
              <a:gd name="connsiteX2" fmla="*/ 151976 w 303952"/>
              <a:gd name="connsiteY2" fmla="*/ 0 h 699194"/>
              <a:gd name="connsiteX3" fmla="*/ 303952 w 303952"/>
              <a:gd name="connsiteY3" fmla="*/ 349597 h 699194"/>
              <a:gd name="connsiteX4" fmla="*/ 151976 w 303952"/>
              <a:gd name="connsiteY4" fmla="*/ 699194 h 699194"/>
              <a:gd name="connsiteX5" fmla="*/ 151976 w 303952"/>
              <a:gd name="connsiteY5" fmla="*/ 559355 h 699194"/>
              <a:gd name="connsiteX6" fmla="*/ 0 w 303952"/>
              <a:gd name="connsiteY6" fmla="*/ 559355 h 699194"/>
              <a:gd name="connsiteX7" fmla="*/ 0 w 303952"/>
              <a:gd name="connsiteY7" fmla="*/ 139839 h 69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52" h="699194">
                <a:moveTo>
                  <a:pt x="0" y="139839"/>
                </a:moveTo>
                <a:lnTo>
                  <a:pt x="151976" y="139839"/>
                </a:lnTo>
                <a:lnTo>
                  <a:pt x="151976" y="0"/>
                </a:lnTo>
                <a:lnTo>
                  <a:pt x="303952" y="349597"/>
                </a:lnTo>
                <a:lnTo>
                  <a:pt x="151976" y="699194"/>
                </a:lnTo>
                <a:lnTo>
                  <a:pt x="151976" y="559355"/>
                </a:lnTo>
                <a:lnTo>
                  <a:pt x="0" y="559355"/>
                </a:lnTo>
                <a:lnTo>
                  <a:pt x="0" y="13983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39839" rIns="91185" bIns="139838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31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手繪多邊形 14"/>
          <p:cNvSpPr/>
          <p:nvPr/>
        </p:nvSpPr>
        <p:spPr>
          <a:xfrm rot="8078796">
            <a:off x="6126290" y="5203052"/>
            <a:ext cx="421065" cy="699194"/>
          </a:xfrm>
          <a:custGeom>
            <a:avLst/>
            <a:gdLst>
              <a:gd name="connsiteX0" fmla="*/ 0 w 335736"/>
              <a:gd name="connsiteY0" fmla="*/ 139839 h 699194"/>
              <a:gd name="connsiteX1" fmla="*/ 167868 w 335736"/>
              <a:gd name="connsiteY1" fmla="*/ 139839 h 699194"/>
              <a:gd name="connsiteX2" fmla="*/ 167868 w 335736"/>
              <a:gd name="connsiteY2" fmla="*/ 0 h 699194"/>
              <a:gd name="connsiteX3" fmla="*/ 335736 w 335736"/>
              <a:gd name="connsiteY3" fmla="*/ 349597 h 699194"/>
              <a:gd name="connsiteX4" fmla="*/ 167868 w 335736"/>
              <a:gd name="connsiteY4" fmla="*/ 699194 h 699194"/>
              <a:gd name="connsiteX5" fmla="*/ 167868 w 335736"/>
              <a:gd name="connsiteY5" fmla="*/ 559355 h 699194"/>
              <a:gd name="connsiteX6" fmla="*/ 0 w 335736"/>
              <a:gd name="connsiteY6" fmla="*/ 559355 h 699194"/>
              <a:gd name="connsiteX7" fmla="*/ 0 w 335736"/>
              <a:gd name="connsiteY7" fmla="*/ 139839 h 69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736" h="699194">
                <a:moveTo>
                  <a:pt x="0" y="139839"/>
                </a:moveTo>
                <a:lnTo>
                  <a:pt x="167868" y="139839"/>
                </a:lnTo>
                <a:lnTo>
                  <a:pt x="167868" y="0"/>
                </a:lnTo>
                <a:lnTo>
                  <a:pt x="335736" y="349597"/>
                </a:lnTo>
                <a:lnTo>
                  <a:pt x="167868" y="699194"/>
                </a:lnTo>
                <a:lnTo>
                  <a:pt x="167868" y="559355"/>
                </a:lnTo>
                <a:lnTo>
                  <a:pt x="0" y="559355"/>
                </a:lnTo>
                <a:lnTo>
                  <a:pt x="0" y="13983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39839" rIns="100721" bIns="139838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31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手繪多邊形 15"/>
          <p:cNvSpPr/>
          <p:nvPr/>
        </p:nvSpPr>
        <p:spPr>
          <a:xfrm rot="12288395">
            <a:off x="2902642" y="5244375"/>
            <a:ext cx="460189" cy="699194"/>
          </a:xfrm>
          <a:custGeom>
            <a:avLst/>
            <a:gdLst>
              <a:gd name="connsiteX0" fmla="*/ 0 w 335736"/>
              <a:gd name="connsiteY0" fmla="*/ 139839 h 699194"/>
              <a:gd name="connsiteX1" fmla="*/ 167868 w 335736"/>
              <a:gd name="connsiteY1" fmla="*/ 139839 h 699194"/>
              <a:gd name="connsiteX2" fmla="*/ 167868 w 335736"/>
              <a:gd name="connsiteY2" fmla="*/ 0 h 699194"/>
              <a:gd name="connsiteX3" fmla="*/ 335736 w 335736"/>
              <a:gd name="connsiteY3" fmla="*/ 349597 h 699194"/>
              <a:gd name="connsiteX4" fmla="*/ 167868 w 335736"/>
              <a:gd name="connsiteY4" fmla="*/ 699194 h 699194"/>
              <a:gd name="connsiteX5" fmla="*/ 167868 w 335736"/>
              <a:gd name="connsiteY5" fmla="*/ 559355 h 699194"/>
              <a:gd name="connsiteX6" fmla="*/ 0 w 335736"/>
              <a:gd name="connsiteY6" fmla="*/ 559355 h 699194"/>
              <a:gd name="connsiteX7" fmla="*/ 0 w 335736"/>
              <a:gd name="connsiteY7" fmla="*/ 139839 h 69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736" h="699194">
                <a:moveTo>
                  <a:pt x="0" y="139839"/>
                </a:moveTo>
                <a:lnTo>
                  <a:pt x="167868" y="139839"/>
                </a:lnTo>
                <a:lnTo>
                  <a:pt x="167868" y="0"/>
                </a:lnTo>
                <a:lnTo>
                  <a:pt x="335736" y="349597"/>
                </a:lnTo>
                <a:lnTo>
                  <a:pt x="167868" y="699194"/>
                </a:lnTo>
                <a:lnTo>
                  <a:pt x="167868" y="559355"/>
                </a:lnTo>
                <a:lnTo>
                  <a:pt x="0" y="559355"/>
                </a:lnTo>
                <a:lnTo>
                  <a:pt x="0" y="13983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39839" rIns="100721" bIns="139838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31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手繪多邊形 16"/>
          <p:cNvSpPr/>
          <p:nvPr/>
        </p:nvSpPr>
        <p:spPr>
          <a:xfrm>
            <a:off x="3707904" y="4653136"/>
            <a:ext cx="2071687" cy="2071687"/>
          </a:xfrm>
          <a:custGeom>
            <a:avLst/>
            <a:gdLst>
              <a:gd name="connsiteX0" fmla="*/ 0 w 2071687"/>
              <a:gd name="connsiteY0" fmla="*/ 1035844 h 2071687"/>
              <a:gd name="connsiteX1" fmla="*/ 303393 w 2071687"/>
              <a:gd name="connsiteY1" fmla="*/ 303392 h 2071687"/>
              <a:gd name="connsiteX2" fmla="*/ 1035846 w 2071687"/>
              <a:gd name="connsiteY2" fmla="*/ 1 h 2071687"/>
              <a:gd name="connsiteX3" fmla="*/ 1768298 w 2071687"/>
              <a:gd name="connsiteY3" fmla="*/ 303394 h 2071687"/>
              <a:gd name="connsiteX4" fmla="*/ 2071689 w 2071687"/>
              <a:gd name="connsiteY4" fmla="*/ 1035847 h 2071687"/>
              <a:gd name="connsiteX5" fmla="*/ 1768297 w 2071687"/>
              <a:gd name="connsiteY5" fmla="*/ 1768300 h 2071687"/>
              <a:gd name="connsiteX6" fmla="*/ 1035844 w 2071687"/>
              <a:gd name="connsiteY6" fmla="*/ 2071691 h 2071687"/>
              <a:gd name="connsiteX7" fmla="*/ 303392 w 2071687"/>
              <a:gd name="connsiteY7" fmla="*/ 1768299 h 2071687"/>
              <a:gd name="connsiteX8" fmla="*/ 1 w 2071687"/>
              <a:gd name="connsiteY8" fmla="*/ 1035846 h 2071687"/>
              <a:gd name="connsiteX9" fmla="*/ 0 w 2071687"/>
              <a:gd name="connsiteY9" fmla="*/ 1035844 h 207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1687" h="2071687">
                <a:moveTo>
                  <a:pt x="0" y="1035844"/>
                </a:moveTo>
                <a:cubicBezTo>
                  <a:pt x="0" y="761121"/>
                  <a:pt x="109134" y="497650"/>
                  <a:pt x="303393" y="303392"/>
                </a:cubicBezTo>
                <a:cubicBezTo>
                  <a:pt x="497652" y="109134"/>
                  <a:pt x="761123" y="1"/>
                  <a:pt x="1035846" y="1"/>
                </a:cubicBezTo>
                <a:cubicBezTo>
                  <a:pt x="1310569" y="1"/>
                  <a:pt x="1574040" y="109135"/>
                  <a:pt x="1768298" y="303394"/>
                </a:cubicBezTo>
                <a:cubicBezTo>
                  <a:pt x="1962556" y="497653"/>
                  <a:pt x="2071689" y="761124"/>
                  <a:pt x="2071689" y="1035847"/>
                </a:cubicBezTo>
                <a:cubicBezTo>
                  <a:pt x="2071689" y="1310570"/>
                  <a:pt x="1962556" y="1574041"/>
                  <a:pt x="1768297" y="1768300"/>
                </a:cubicBezTo>
                <a:cubicBezTo>
                  <a:pt x="1574038" y="1962558"/>
                  <a:pt x="1310567" y="2071692"/>
                  <a:pt x="1035844" y="2071691"/>
                </a:cubicBezTo>
                <a:cubicBezTo>
                  <a:pt x="761121" y="2071691"/>
                  <a:pt x="497650" y="1962557"/>
                  <a:pt x="303392" y="1768299"/>
                </a:cubicBezTo>
                <a:cubicBezTo>
                  <a:pt x="109134" y="1574040"/>
                  <a:pt x="1" y="1310569"/>
                  <a:pt x="1" y="1035846"/>
                </a:cubicBezTo>
                <a:cubicBezTo>
                  <a:pt x="1" y="1035845"/>
                  <a:pt x="0" y="1035845"/>
                  <a:pt x="0" y="1035844"/>
                </a:cubicBez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542" tIns="360541" rIns="360542" bIns="360541" numCol="1" spcCol="1270" anchor="ctr" anchorCtr="0">
            <a:no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均衡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lvl="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飲食</a:t>
            </a:r>
            <a:endParaRPr lang="zh-TW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457747" y="2494661"/>
            <a:ext cx="4572000" cy="19205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口腔衛教</a:t>
            </a:r>
          </a:p>
          <a:p>
            <a:pPr algn="ctr">
              <a:spcBef>
                <a:spcPct val="20000"/>
              </a:spcBef>
            </a:pP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基本課程教材</a:t>
            </a:r>
            <a:endParaRPr lang="zh-TW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510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74525" y="1455920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我們的牙齒</a:t>
            </a:r>
            <a:endParaRPr lang="zh-TW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3208" y="2302604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清潔牙齒</a:t>
            </a:r>
            <a:endParaRPr lang="zh-TW" alt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63208" y="3136897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健康從齒開始</a:t>
            </a:r>
            <a:endParaRPr lang="zh-TW" alt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74525" y="3967894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牙齒的城牆不保了</a:t>
            </a:r>
            <a:endParaRPr lang="zh-TW" alt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66465" y="4798891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牙牙快回家</a:t>
            </a:r>
            <a:endParaRPr lang="zh-TW" alt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66465" y="5629888"/>
            <a:ext cx="5300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大家都有好口氟</a:t>
            </a:r>
            <a:endParaRPr lang="zh-TW" alt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122" y="5760"/>
            <a:ext cx="914087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華康行書體" pitchFamily="49" charset="-120"/>
              </a:rPr>
              <a:t>台北市牙醫師公會</a:t>
            </a:r>
            <a:endParaRPr lang="zh-TW" alt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行書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1755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26790" y="1484784"/>
            <a:ext cx="4493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甚麼時候長牙？</a:t>
            </a:r>
            <a:endParaRPr lang="zh-TW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26791" y="2315781"/>
            <a:ext cx="38779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TW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乳牙有幾顆？</a:t>
            </a:r>
            <a:endParaRPr lang="zh-TW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26789" y="3146778"/>
            <a:ext cx="4493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甚麼時候換牙？</a:t>
            </a:r>
            <a:endParaRPr lang="zh-TW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26791" y="3977775"/>
            <a:ext cx="3857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TW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恆牙有幾顆？</a:t>
            </a:r>
            <a:endParaRPr lang="zh-TW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26790" y="4837031"/>
            <a:ext cx="4501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TW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牙齒的功能</a:t>
            </a:r>
            <a:endParaRPr lang="zh-TW" altLang="en-US" sz="4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26790" y="5668028"/>
            <a:ext cx="5088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TW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齲齒的外觀和症狀</a:t>
            </a:r>
            <a:endParaRPr lang="zh-TW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122" y="5760"/>
            <a:ext cx="914087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華康行書體" pitchFamily="49" charset="-120"/>
              </a:rPr>
              <a:t>台北市牙醫師公會</a:t>
            </a:r>
            <a:endParaRPr lang="zh-TW" alt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行書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6573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44624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8000" dirty="0"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擁有健康的</a:t>
            </a:r>
            <a:r>
              <a:rPr lang="zh-TW" altLang="en-US" sz="8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牙齒</a:t>
            </a:r>
            <a:endParaRPr lang="en-US" altLang="zh-TW" sz="8000" dirty="0"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9592" y="1411918"/>
            <a:ext cx="80961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第一步</a:t>
            </a:r>
            <a:r>
              <a:rPr lang="en-US" altLang="zh-TW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en-US" altLang="zh-TW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用餐</a:t>
            </a:r>
            <a:r>
              <a:rPr lang="zh-TW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後及睡前要</a:t>
            </a:r>
            <a:r>
              <a:rPr lang="zh-TW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記得</a:t>
            </a:r>
            <a:r>
              <a:rPr lang="zh-TW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刷牙並</a:t>
            </a:r>
            <a:r>
              <a:rPr lang="zh-TW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使用牙線</a:t>
            </a:r>
          </a:p>
        </p:txBody>
      </p:sp>
      <p:sp>
        <p:nvSpPr>
          <p:cNvPr id="7" name="矩形 6"/>
          <p:cNvSpPr/>
          <p:nvPr/>
        </p:nvSpPr>
        <p:spPr>
          <a:xfrm>
            <a:off x="926915" y="2780070"/>
            <a:ext cx="8068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第二步:</a:t>
            </a:r>
          </a:p>
          <a:p>
            <a:pPr>
              <a:defRPr/>
            </a:pPr>
            <a:r>
              <a:rPr lang="zh-TW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定期健康檢查並</a:t>
            </a:r>
            <a:r>
              <a:rPr lang="zh-TW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全口塗氟</a:t>
            </a:r>
          </a:p>
        </p:txBody>
      </p:sp>
      <p:sp>
        <p:nvSpPr>
          <p:cNvPr id="8" name="矩形 7"/>
          <p:cNvSpPr/>
          <p:nvPr/>
        </p:nvSpPr>
        <p:spPr>
          <a:xfrm>
            <a:off x="864334" y="4172887"/>
            <a:ext cx="7524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第三</a:t>
            </a:r>
            <a:r>
              <a:rPr lang="zh-TW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步</a:t>
            </a:r>
            <a:endParaRPr lang="en-US" altLang="zh-TW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按時</a:t>
            </a:r>
            <a:r>
              <a:rPr lang="zh-TW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吃</a:t>
            </a:r>
            <a:r>
              <a:rPr lang="zh-TW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三餐</a:t>
            </a:r>
            <a:r>
              <a:rPr lang="zh-TW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並且不可</a:t>
            </a:r>
            <a:r>
              <a:rPr lang="zh-TW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偏食少</a:t>
            </a:r>
            <a:r>
              <a:rPr lang="zh-TW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吃</a:t>
            </a:r>
            <a:r>
              <a:rPr lang="zh-TW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甜食</a:t>
            </a:r>
            <a:endParaRPr lang="zh-TW" alt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9592" y="5541039"/>
            <a:ext cx="783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第四</a:t>
            </a:r>
            <a:r>
              <a:rPr lang="zh-TW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步</a:t>
            </a:r>
            <a:endParaRPr lang="en-US" altLang="zh-TW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點心</a:t>
            </a:r>
            <a:r>
              <a:rPr lang="zh-TW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也要定時定量</a:t>
            </a:r>
          </a:p>
        </p:txBody>
      </p:sp>
    </p:spTree>
    <p:extLst>
      <p:ext uri="{BB962C8B-B14F-4D97-AF65-F5344CB8AC3E}">
        <p14:creationId xmlns:p14="http://schemas.microsoft.com/office/powerpoint/2010/main" val="1953569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74525" y="1455920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我們的牙齒</a:t>
            </a:r>
            <a:endParaRPr lang="zh-TW" alt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3208" y="2302604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清潔牙齒</a:t>
            </a:r>
            <a:endParaRPr lang="zh-TW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63208" y="3136897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健康從齒開始</a:t>
            </a:r>
            <a:endParaRPr lang="zh-TW" alt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74525" y="3967894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牙齒的城牆不保了</a:t>
            </a:r>
            <a:endParaRPr lang="zh-TW" alt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66465" y="4798891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牙牙快回家</a:t>
            </a:r>
            <a:endParaRPr lang="zh-TW" alt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66465" y="5629888"/>
            <a:ext cx="5300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大家都有好口氟</a:t>
            </a:r>
            <a:endParaRPr lang="zh-TW" alt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122" y="5760"/>
            <a:ext cx="914087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華康行書體" pitchFamily="49" charset="-120"/>
              </a:rPr>
              <a:t>台北市牙醫師公會</a:t>
            </a:r>
            <a:endParaRPr lang="zh-TW" alt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行書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1755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zh-TW" sz="140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zh-TW" sz="140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685800" y="55626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lnSpc>
                <a:spcPct val="100000"/>
              </a:lnSpc>
            </a:pPr>
            <a:endParaRPr lang="zh-TW" altLang="en-US" sz="240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1pPr>
            <a:lvl2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zh-TW" altLang="en-US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刷 牙 的 順 序</a:t>
            </a:r>
          </a:p>
        </p:txBody>
      </p:sp>
      <p:pic>
        <p:nvPicPr>
          <p:cNvPr id="35854" name="Picture 14" descr="1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43" y="1569660"/>
            <a:ext cx="7002158" cy="518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8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232452" name="Picture 4" descr="13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3779912" y="6291691"/>
            <a:ext cx="1691680" cy="56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236296" y="0"/>
            <a:ext cx="1691680" cy="56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36396" y="6381328"/>
            <a:ext cx="1007604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88CBCF0E-636B-4DCE-8D96-35FE649B6784}" type="slidenum">
              <a:rPr lang="en-US" altLang="zh-TW" sz="3600"/>
              <a:pPr>
                <a:defRPr/>
              </a:pPr>
              <a:t>9</a:t>
            </a:fld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24388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830</Words>
  <Application>Microsoft Office PowerPoint</Application>
  <PresentationFormat>如螢幕大小 (4:3)</PresentationFormat>
  <Paragraphs>161</Paragraphs>
  <Slides>25</Slides>
  <Notes>2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7" baseType="lpstr">
      <vt:lpstr>Office 佈景主題</vt:lpstr>
      <vt:lpstr>多媒體項目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未治療牙周病的後果</vt:lpstr>
      <vt:lpstr>PowerPoint 簡報</vt:lpstr>
      <vt:lpstr>牙周病與系統性健康的關係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SYNNEX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</cp:revision>
  <dcterms:created xsi:type="dcterms:W3CDTF">2015-02-26T15:42:53Z</dcterms:created>
  <dcterms:modified xsi:type="dcterms:W3CDTF">2015-02-26T16:14:00Z</dcterms:modified>
</cp:coreProperties>
</file>