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72" r:id="rId5"/>
    <p:sldId id="273" r:id="rId6"/>
    <p:sldId id="276" r:id="rId7"/>
    <p:sldId id="274" r:id="rId8"/>
    <p:sldId id="277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07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9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9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43438" y="6286500"/>
            <a:ext cx="3900487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zh-TW" altLang="en-US"/>
              <a:t>社團法人中華民國牙醫師公會全國聯合會</a:t>
            </a:r>
            <a:fld id="{B76DE52A-7858-4737-944A-F42D32BE9F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日期版面配置區 2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3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209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41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27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3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20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20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22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54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395D-2176-4306-B151-DE4E313B8726}" type="datetimeFigureOut">
              <a:rPr lang="zh-TW" altLang="en-US" smtClean="0"/>
              <a:t>2015/1/31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5AF6-297E-4600-A4F5-AEC1CD483D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73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5"/>
          <p:cNvSpPr>
            <a:spLocks noChangeArrowheads="1" noChangeShapeType="1" noTextEdit="1"/>
          </p:cNvSpPr>
          <p:nvPr/>
        </p:nvSpPr>
        <p:spPr bwMode="auto">
          <a:xfrm>
            <a:off x="1115616" y="1916832"/>
            <a:ext cx="7200800" cy="280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TW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華康少女文字W5"/>
                <a:ea typeface="標楷體" pitchFamily="65" charset="-120"/>
              </a:rPr>
              <a:t>清潔牙齒</a:t>
            </a:r>
            <a:endParaRPr lang="zh-TW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華康少女文字W5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13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zh-TW" altLang="en-US" smtClean="0">
                <a:latin typeface="華康細黑體(P)" pitchFamily="34" charset="-120"/>
                <a:ea typeface="華康細黑體(P)" pitchFamily="34" charset="-120"/>
              </a:rPr>
              <a:t>如何預防兒童蛀牙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4895850"/>
          </a:xfrm>
        </p:spPr>
        <p:txBody>
          <a:bodyPr/>
          <a:lstStyle/>
          <a:p>
            <a:r>
              <a:rPr lang="zh-TW" altLang="en-US" smtClean="0">
                <a:latin typeface="華康細黑體(P)" pitchFamily="34" charset="-120"/>
                <a:ea typeface="華康細黑體(P)" pitchFamily="34" charset="-120"/>
              </a:rPr>
              <a:t>正確的潔牙（建議餐後潔牙、</a:t>
            </a:r>
            <a:r>
              <a:rPr lang="en-US" altLang="zh-TW" smtClean="0">
                <a:latin typeface="華康細黑體(P)" pitchFamily="34" charset="-120"/>
                <a:ea typeface="華康細黑體(P)" pitchFamily="34" charset="-120"/>
              </a:rPr>
              <a:t>6</a:t>
            </a:r>
            <a:r>
              <a:rPr lang="zh-TW" altLang="en-US" smtClean="0">
                <a:latin typeface="華康細黑體(P)" pitchFamily="34" charset="-120"/>
                <a:ea typeface="華康細黑體(P)" pitchFamily="34" charset="-120"/>
              </a:rPr>
              <a:t>歲以下兒童因身心發育尚未成熟，應由父母協助完成潔牙）</a:t>
            </a:r>
            <a:endParaRPr lang="en-US" altLang="zh-TW" smtClean="0">
              <a:latin typeface="華康細黑體(P)" pitchFamily="34" charset="-120"/>
              <a:ea typeface="華康細黑體(P)" pitchFamily="34" charset="-120"/>
            </a:endParaRPr>
          </a:p>
          <a:p>
            <a:r>
              <a:rPr lang="zh-TW" altLang="en-US" smtClean="0">
                <a:latin typeface="華康細黑體(P)" pitchFamily="34" charset="-120"/>
                <a:ea typeface="華康細黑體(P)" pitchFamily="34" charset="-120"/>
              </a:rPr>
              <a:t>正確使用氟化物（如氟錠、塗氟、含氟漱口水、含氟牙膏</a:t>
            </a:r>
            <a:r>
              <a:rPr lang="en-US" altLang="zh-TW" smtClean="0">
                <a:latin typeface="華康細黑體(P)" pitchFamily="34" charset="-120"/>
                <a:ea typeface="華康細黑體(P)" pitchFamily="34" charset="-120"/>
              </a:rPr>
              <a:t>…</a:t>
            </a:r>
            <a:r>
              <a:rPr lang="zh-TW" altLang="en-US" smtClean="0">
                <a:latin typeface="華康細黑體(P)" pitchFamily="34" charset="-120"/>
                <a:ea typeface="華康細黑體(P)" pitchFamily="34" charset="-120"/>
              </a:rPr>
              <a:t>等）</a:t>
            </a:r>
            <a:endParaRPr lang="en-US" altLang="zh-TW" smtClean="0">
              <a:latin typeface="華康細黑體(P)" pitchFamily="34" charset="-120"/>
              <a:ea typeface="華康細黑體(P)" pitchFamily="34" charset="-120"/>
            </a:endParaRPr>
          </a:p>
          <a:p>
            <a:r>
              <a:rPr lang="zh-TW" altLang="en-US" smtClean="0">
                <a:latin typeface="華康細黑體(P)" pitchFamily="34" charset="-120"/>
                <a:ea typeface="華康細黑體(P)" pitchFamily="34" charset="-120"/>
              </a:rPr>
              <a:t>定期口腔檢查</a:t>
            </a:r>
            <a:endParaRPr lang="en-US" altLang="zh-TW" smtClean="0">
              <a:latin typeface="華康細黑體(P)" pitchFamily="34" charset="-120"/>
              <a:ea typeface="華康細黑體(P)" pitchFamily="34" charset="-120"/>
            </a:endParaRPr>
          </a:p>
          <a:p>
            <a:r>
              <a:rPr lang="zh-TW" altLang="en-US" smtClean="0">
                <a:latin typeface="華康細黑體(P)" pitchFamily="34" charset="-120"/>
                <a:ea typeface="華康細黑體(P)" pitchFamily="34" charset="-120"/>
              </a:rPr>
              <a:t>良好飲食習慣（少吃黏甜、易蛀牙之零食、用餐時間不宜過久</a:t>
            </a:r>
            <a:r>
              <a:rPr lang="en-US" altLang="zh-TW" smtClean="0">
                <a:latin typeface="華康細黑體(P)" pitchFamily="34" charset="-120"/>
                <a:ea typeface="華康細黑體(P)" pitchFamily="34" charset="-120"/>
              </a:rPr>
              <a:t>…</a:t>
            </a:r>
            <a:r>
              <a:rPr lang="zh-TW" altLang="en-US" smtClean="0">
                <a:latin typeface="華康細黑體(P)" pitchFamily="34" charset="-120"/>
                <a:ea typeface="華康細黑體(P)" pitchFamily="34" charset="-120"/>
              </a:rPr>
              <a:t>等）</a:t>
            </a:r>
            <a:endParaRPr lang="en-US" altLang="zh-TW" smtClean="0">
              <a:latin typeface="華康細黑體(P)" pitchFamily="34" charset="-120"/>
              <a:ea typeface="華康細黑體(P)" pitchFamily="34" charset="-120"/>
            </a:endParaRPr>
          </a:p>
          <a:p>
            <a:r>
              <a:rPr lang="zh-TW" altLang="en-US" b="1" u="sng" smtClean="0">
                <a:solidFill>
                  <a:srgbClr val="FF0000"/>
                </a:solidFill>
                <a:latin typeface="華康細黑體(P)" pitchFamily="34" charset="-120"/>
                <a:ea typeface="華康細黑體(P)" pitchFamily="34" charset="-120"/>
              </a:rPr>
              <a:t>千萬別等到牙痛才找牙醫師！</a:t>
            </a:r>
          </a:p>
        </p:txBody>
      </p:sp>
    </p:spTree>
    <p:extLst>
      <p:ext uri="{BB962C8B-B14F-4D97-AF65-F5344CB8AC3E}">
        <p14:creationId xmlns:p14="http://schemas.microsoft.com/office/powerpoint/2010/main" val="5885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/>
              <a:t>幼兒牙膏用量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12925"/>
            <a:ext cx="8229600" cy="676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>
                <a:latin typeface="Arial" pitchFamily="34" charset="0"/>
              </a:rPr>
              <a:t>“</a:t>
            </a:r>
            <a:r>
              <a:rPr lang="zh-TW" altLang="en-US" smtClean="0">
                <a:latin typeface="Arial" pitchFamily="34" charset="0"/>
              </a:rPr>
              <a:t>薄薄一層</a:t>
            </a:r>
            <a:r>
              <a:rPr lang="en-US" altLang="zh-TW" smtClean="0">
                <a:latin typeface="Arial" pitchFamily="34" charset="0"/>
              </a:rPr>
              <a:t>”-</a:t>
            </a:r>
            <a:r>
              <a:rPr lang="zh-TW" altLang="en-US" smtClean="0">
                <a:latin typeface="Arial" pitchFamily="34" charset="0"/>
              </a:rPr>
              <a:t>未滿</a:t>
            </a:r>
            <a:r>
              <a:rPr lang="en-US" altLang="zh-TW" smtClean="0">
                <a:latin typeface="Arial" pitchFamily="34" charset="0"/>
              </a:rPr>
              <a:t>2</a:t>
            </a:r>
            <a:r>
              <a:rPr lang="zh-TW" altLang="en-US" smtClean="0">
                <a:latin typeface="Arial" pitchFamily="34" charset="0"/>
              </a:rPr>
              <a:t>歲</a:t>
            </a:r>
            <a:r>
              <a:rPr lang="en-US" altLang="zh-TW" smtClean="0">
                <a:latin typeface="Arial" pitchFamily="34" charset="0"/>
              </a:rPr>
              <a:t>.   “</a:t>
            </a:r>
            <a:r>
              <a:rPr lang="zh-TW" altLang="en-US" smtClean="0">
                <a:latin typeface="Arial" pitchFamily="34" charset="0"/>
              </a:rPr>
              <a:t>花生米大</a:t>
            </a:r>
            <a:r>
              <a:rPr lang="en-US" altLang="zh-TW" smtClean="0">
                <a:latin typeface="Arial" pitchFamily="34" charset="0"/>
              </a:rPr>
              <a:t>” -2~5</a:t>
            </a:r>
            <a:r>
              <a:rPr lang="zh-TW" altLang="en-US" smtClean="0">
                <a:latin typeface="Arial" pitchFamily="34" charset="0"/>
              </a:rPr>
              <a:t>歲</a:t>
            </a:r>
            <a:r>
              <a:rPr lang="en-US" altLang="zh-TW" smtClean="0">
                <a:latin typeface="Arial" pitchFamily="34" charset="0"/>
              </a:rPr>
              <a:t>.    </a:t>
            </a:r>
            <a:endParaRPr lang="zh-TW" altLang="en-US" smtClean="0">
              <a:latin typeface="Arial" pitchFamily="34" charset="0"/>
            </a:endParaRPr>
          </a:p>
        </p:txBody>
      </p:sp>
      <p:grpSp>
        <p:nvGrpSpPr>
          <p:cNvPr id="19460" name="群組 1"/>
          <p:cNvGrpSpPr>
            <a:grpSpLocks/>
          </p:cNvGrpSpPr>
          <p:nvPr/>
        </p:nvGrpSpPr>
        <p:grpSpPr bwMode="auto">
          <a:xfrm>
            <a:off x="539750" y="2492375"/>
            <a:ext cx="8067675" cy="3267075"/>
            <a:chOff x="539750" y="2205038"/>
            <a:chExt cx="8068438" cy="3267080"/>
          </a:xfrm>
        </p:grpSpPr>
        <p:pic>
          <p:nvPicPr>
            <p:cNvPr id="7" name="Picture 4" descr="toothpaste"/>
            <p:cNvPicPr>
              <a:picLocks noChangeAspect="1" noChangeArrowheads="1"/>
            </p:cNvPicPr>
            <p:nvPr/>
          </p:nvPicPr>
          <p:blipFill rotWithShape="1">
            <a:blip r:embed="rId2"/>
            <a:srcRect t="1" b="82402"/>
            <a:stretch/>
          </p:blipFill>
          <p:spPr bwMode="auto">
            <a:xfrm rot="10800000">
              <a:off x="542925" y="4505330"/>
              <a:ext cx="8065263" cy="96678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19462" name="Picture 4" descr="toothpas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443"/>
            <a:stretch>
              <a:fillRect/>
            </a:stretch>
          </p:blipFill>
          <p:spPr bwMode="auto">
            <a:xfrm>
              <a:off x="539750" y="2205038"/>
              <a:ext cx="8064500" cy="227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47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96975"/>
            <a:ext cx="8218487" cy="1143000"/>
          </a:xfrm>
        </p:spPr>
        <p:txBody>
          <a:bodyPr>
            <a:normAutofit fontScale="90000"/>
          </a:bodyPr>
          <a:lstStyle/>
          <a:p>
            <a:r>
              <a:rPr kumimoji="0" lang="en-US" altLang="zh-TW" sz="4800" u="sng" smtClean="0"/>
              <a:t>3</a:t>
            </a:r>
            <a:r>
              <a:rPr lang="zh-TW" altLang="en-US" sz="4800" u="sng" smtClean="0"/>
              <a:t>歲以前</a:t>
            </a:r>
            <a:r>
              <a:rPr lang="en-US" altLang="zh-TW" sz="4000" smtClean="0"/>
              <a:t>:</a:t>
            </a:r>
            <a:br>
              <a:rPr lang="en-US" altLang="zh-TW" sz="4000" smtClean="0"/>
            </a:br>
            <a:endParaRPr lang="zh-TW" altLang="en-US" sz="40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050" y="1916113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dirty="0">
                <a:solidFill>
                  <a:srgbClr val="003399"/>
                </a:solidFill>
              </a:rPr>
              <a:t>「</a:t>
            </a:r>
            <a:r>
              <a:rPr lang="en-US" altLang="zh-TW" dirty="0">
                <a:solidFill>
                  <a:srgbClr val="003399"/>
                </a:solidFill>
              </a:rPr>
              <a:t>1</a:t>
            </a:r>
            <a:r>
              <a:rPr lang="zh-TW" altLang="en-US" dirty="0">
                <a:solidFill>
                  <a:srgbClr val="003399"/>
                </a:solidFill>
              </a:rPr>
              <a:t>歲看牙醫，幼兒零蛀牙」</a:t>
            </a:r>
          </a:p>
          <a:p>
            <a:pPr>
              <a:defRPr/>
            </a:pPr>
            <a:r>
              <a:rPr lang="en-US" altLang="zh-TW" dirty="0" smtClean="0"/>
              <a:t>1. </a:t>
            </a:r>
            <a:r>
              <a:rPr lang="zh-TW" altLang="en-US" dirty="0" smtClean="0"/>
              <a:t>須於</a:t>
            </a:r>
            <a:r>
              <a:rPr lang="en-US" altLang="zh-TW" dirty="0" smtClean="0"/>
              <a:t>12 </a:t>
            </a:r>
            <a:r>
              <a:rPr lang="en-US" altLang="zh-TW" dirty="0" smtClean="0">
                <a:latin typeface="Arial"/>
              </a:rPr>
              <a:t>–</a:t>
            </a:r>
            <a:r>
              <a:rPr lang="en-US" altLang="zh-TW" dirty="0" smtClean="0"/>
              <a:t> 18</a:t>
            </a:r>
            <a:r>
              <a:rPr lang="zh-TW" altLang="en-US" dirty="0" smtClean="0"/>
              <a:t>個月戒斷奶瓶，避免「早發性幼兒蛀牙 」</a:t>
            </a:r>
            <a:r>
              <a:rPr lang="en-US" altLang="zh-TW" dirty="0" smtClean="0"/>
              <a:t>(Early Childhood Caries, E.C.C.)</a:t>
            </a:r>
          </a:p>
          <a:p>
            <a:pPr>
              <a:defRPr/>
            </a:pPr>
            <a:r>
              <a:rPr lang="en-US" altLang="zh-TW" dirty="0" smtClean="0"/>
              <a:t>2. </a:t>
            </a:r>
            <a:r>
              <a:rPr lang="zh-TW" altLang="en-US" dirty="0" smtClean="0"/>
              <a:t>正確使用氟化物：每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個月牙醫師專業塗        氟，服用氟片每天</a:t>
            </a:r>
            <a:r>
              <a:rPr lang="en-US" altLang="zh-TW" dirty="0" smtClean="0">
                <a:solidFill>
                  <a:srgbClr val="FF3300"/>
                </a:solidFill>
              </a:rPr>
              <a:t>0.25</a:t>
            </a:r>
            <a:r>
              <a:rPr lang="zh-TW" altLang="en-US" dirty="0" smtClean="0">
                <a:solidFill>
                  <a:srgbClr val="FF3300"/>
                </a:solidFill>
              </a:rPr>
              <a:t>毫克</a:t>
            </a:r>
          </a:p>
          <a:p>
            <a:pPr>
              <a:defRPr/>
            </a:pPr>
            <a:r>
              <a:rPr lang="en-US" altLang="zh-TW" dirty="0" smtClean="0"/>
              <a:t>3. </a:t>
            </a:r>
            <a:r>
              <a:rPr lang="zh-TW" altLang="en-US" dirty="0" smtClean="0"/>
              <a:t>清潔口腔使用牙線</a:t>
            </a:r>
            <a:r>
              <a:rPr lang="en-US" altLang="zh-TW" dirty="0" smtClean="0"/>
              <a:t>(</a:t>
            </a:r>
            <a:r>
              <a:rPr lang="zh-TW" altLang="en-US" dirty="0" smtClean="0"/>
              <a:t>棒</a:t>
            </a:r>
            <a:r>
              <a:rPr lang="en-US" altLang="zh-TW" dirty="0" smtClean="0"/>
              <a:t>)</a:t>
            </a:r>
            <a:r>
              <a:rPr lang="zh-TW" altLang="en-US" dirty="0" smtClean="0"/>
              <a:t>及含氟牙膏刷牙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4.</a:t>
            </a:r>
            <a:r>
              <a:rPr lang="zh-TW" altLang="en-US" dirty="0" smtClean="0"/>
              <a:t>未長牙用濕紗布</a:t>
            </a:r>
            <a:r>
              <a:rPr lang="zh-TW" altLang="en-US" dirty="0"/>
              <a:t>清潔</a:t>
            </a:r>
            <a:r>
              <a:rPr lang="zh-TW" altLang="en-US" dirty="0" smtClean="0"/>
              <a:t>口腔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一天二次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1813" y="333375"/>
            <a:ext cx="8218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9pPr>
          </a:lstStyle>
          <a:p>
            <a:pPr>
              <a:defRPr/>
            </a:pPr>
            <a:r>
              <a:rPr lang="zh-TW" altLang="en-US" sz="5400" kern="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牙醫界建議兒童口腔保健</a:t>
            </a:r>
            <a:r>
              <a:rPr lang="en-US" altLang="zh-TW" sz="4000" kern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kern="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000" kern="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85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60575"/>
            <a:ext cx="8569325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dirty="0">
                <a:solidFill>
                  <a:srgbClr val="003399"/>
                </a:solidFill>
              </a:rPr>
              <a:t>「天天勤潔牙，確保不蛀牙」</a:t>
            </a:r>
            <a:endParaRPr lang="en-US" altLang="zh-TW" dirty="0">
              <a:solidFill>
                <a:srgbClr val="003399"/>
              </a:solidFill>
            </a:endParaRPr>
          </a:p>
          <a:p>
            <a:pPr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繼續使用氟化物：每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個月牙醫師專業塗  氟，服用氟片每天</a:t>
            </a:r>
            <a:r>
              <a:rPr lang="en-US" altLang="zh-TW" dirty="0" smtClean="0">
                <a:solidFill>
                  <a:srgbClr val="FF3300"/>
                </a:solidFill>
              </a:rPr>
              <a:t>0.5</a:t>
            </a:r>
            <a:r>
              <a:rPr lang="zh-TW" altLang="en-US" dirty="0" smtClean="0">
                <a:solidFill>
                  <a:srgbClr val="FF3300"/>
                </a:solidFill>
              </a:rPr>
              <a:t>毫克</a:t>
            </a:r>
          </a:p>
          <a:p>
            <a:pPr>
              <a:defRPr/>
            </a:pPr>
            <a:r>
              <a:rPr lang="en-US" altLang="zh-TW" dirty="0"/>
              <a:t>2</a:t>
            </a:r>
            <a:r>
              <a:rPr lang="en-US" altLang="zh-TW" dirty="0" smtClean="0"/>
              <a:t>. </a:t>
            </a:r>
            <a:r>
              <a:rPr lang="zh-TW" altLang="en-US" dirty="0" smtClean="0"/>
              <a:t>易蛀牙高危險群幼兒：乳臼齒可做溝隙封閉劑 </a:t>
            </a:r>
            <a:r>
              <a:rPr lang="en-US" altLang="zh-TW" dirty="0" smtClean="0"/>
              <a:t>(Sealant)</a:t>
            </a:r>
          </a:p>
          <a:p>
            <a:pPr>
              <a:defRPr/>
            </a:pPr>
            <a:r>
              <a:rPr lang="en-US" altLang="zh-TW" dirty="0" smtClean="0"/>
              <a:t>3. </a:t>
            </a:r>
            <a:r>
              <a:rPr lang="zh-TW" altLang="en-US" dirty="0" smtClean="0"/>
              <a:t>清潔口腔使用牙線及含氟牙膏刷牙，早餐後睡覺前，每天至少</a:t>
            </a:r>
            <a:r>
              <a:rPr lang="en-US" altLang="zh-TW" dirty="0" smtClean="0"/>
              <a:t>2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萬一發現齲齒，立即就醫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2684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u="sng" dirty="0" smtClean="0"/>
              <a:t>3 – 6</a:t>
            </a:r>
            <a:r>
              <a:rPr lang="zh-TW" altLang="en-US" sz="4800" u="sng" dirty="0" smtClean="0"/>
              <a:t>歲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3200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1813" y="333375"/>
            <a:ext cx="8218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9pPr>
          </a:lstStyle>
          <a:p>
            <a:pPr>
              <a:defRPr/>
            </a:pPr>
            <a:r>
              <a:rPr lang="zh-TW" altLang="en-US" sz="5400" kern="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牙醫界建議兒童口腔保健</a:t>
            </a:r>
            <a:r>
              <a:rPr lang="en-US" altLang="zh-TW" sz="4000" kern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kern="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000" kern="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4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1916113"/>
            <a:ext cx="8580437" cy="4814887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zh-TW" altLang="en-US" dirty="0" smtClean="0"/>
              <a:t>「</a:t>
            </a:r>
            <a:r>
              <a:rPr lang="zh-TW" altLang="en-US" dirty="0" smtClean="0">
                <a:solidFill>
                  <a:srgbClr val="003399"/>
                </a:solidFill>
              </a:rPr>
              <a:t>從小保護牙，老來不缺牙</a:t>
            </a:r>
            <a:r>
              <a:rPr lang="zh-TW" altLang="en-US" dirty="0" smtClean="0"/>
              <a:t>」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dirty="0" smtClean="0"/>
              <a:t>１</a:t>
            </a:r>
            <a:r>
              <a:rPr lang="en-US" altLang="zh-TW" dirty="0" smtClean="0"/>
              <a:t>. </a:t>
            </a:r>
            <a:r>
              <a:rPr lang="zh-TW" altLang="en-US" dirty="0" smtClean="0"/>
              <a:t>換牙混合齒列期：注意換牙順序，排列         咬合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dirty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繼續使用氟化物：每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個月牙醫師專業塗氟，服用氟片每天</a:t>
            </a:r>
            <a:r>
              <a:rPr lang="en-US" altLang="zh-TW" dirty="0" smtClean="0">
                <a:solidFill>
                  <a:srgbClr val="FF3300"/>
                </a:solidFill>
              </a:rPr>
              <a:t>1</a:t>
            </a:r>
            <a:r>
              <a:rPr lang="zh-TW" altLang="en-US" dirty="0" smtClean="0">
                <a:solidFill>
                  <a:srgbClr val="FF3300"/>
                </a:solidFill>
              </a:rPr>
              <a:t>毫克</a:t>
            </a:r>
            <a:r>
              <a:rPr lang="zh-TW" altLang="en-US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dirty="0"/>
              <a:t>３</a:t>
            </a:r>
            <a:r>
              <a:rPr lang="en-US" altLang="zh-TW" dirty="0" smtClean="0"/>
              <a:t>.</a:t>
            </a:r>
            <a:r>
              <a:rPr lang="zh-TW" altLang="en-US" dirty="0" smtClean="0"/>
              <a:t>恆牙臼齒、小臼齒做溝隙封閉劑 </a:t>
            </a:r>
            <a:r>
              <a:rPr lang="en-US" altLang="zh-TW" dirty="0" smtClean="0"/>
              <a:t>(Sealant)</a:t>
            </a:r>
          </a:p>
          <a:p>
            <a:pPr>
              <a:lnSpc>
                <a:spcPct val="90000"/>
              </a:lnSpc>
              <a:defRPr/>
            </a:pPr>
            <a:r>
              <a:rPr lang="zh-TW" altLang="en-US" dirty="0"/>
              <a:t>４</a:t>
            </a:r>
            <a:r>
              <a:rPr lang="en-US" altLang="zh-TW" dirty="0" smtClean="0"/>
              <a:t>. </a:t>
            </a:r>
            <a:r>
              <a:rPr lang="zh-TW" altLang="en-US" dirty="0" smtClean="0"/>
              <a:t>清潔口腔使用牙線及含氟牙膏刷牙，早餐後睡覺前，每天至少</a:t>
            </a:r>
            <a:r>
              <a:rPr lang="en-US" altLang="zh-TW" dirty="0" smtClean="0"/>
              <a:t>2</a:t>
            </a:r>
            <a:r>
              <a:rPr lang="zh-TW" altLang="en-US" dirty="0" smtClean="0"/>
              <a:t>次，亦可餐後即潔牙</a:t>
            </a:r>
            <a:endParaRPr lang="en-US" altLang="zh-TW" dirty="0" smtClean="0"/>
          </a:p>
          <a:p>
            <a:pPr>
              <a:lnSpc>
                <a:spcPct val="90000"/>
              </a:lnSpc>
              <a:defRPr/>
            </a:pPr>
            <a:r>
              <a:rPr lang="zh-TW" altLang="en-US" dirty="0" smtClean="0"/>
              <a:t>５</a:t>
            </a:r>
            <a:r>
              <a:rPr lang="en-US" altLang="zh-TW" dirty="0" smtClean="0"/>
              <a:t>.</a:t>
            </a:r>
            <a:r>
              <a:rPr lang="zh-TW" altLang="en-US" dirty="0" smtClean="0"/>
              <a:t>萬一發現齲齒，立即就醫</a:t>
            </a:r>
            <a:endParaRPr lang="en-US" altLang="zh-TW" dirty="0" smtClean="0"/>
          </a:p>
          <a:p>
            <a:pPr>
              <a:lnSpc>
                <a:spcPct val="90000"/>
              </a:lnSpc>
              <a:defRPr/>
            </a:pPr>
            <a:endParaRPr lang="zh-TW" altLang="en-US" dirty="0" smtClean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800" u="sng" smtClean="0"/>
              <a:t>6 – 12</a:t>
            </a:r>
            <a:r>
              <a:rPr lang="zh-TW" altLang="en-US" sz="4800" u="sng" smtClean="0"/>
              <a:t>歲</a:t>
            </a:r>
            <a:r>
              <a:rPr lang="zh-TW" altLang="en-US" sz="4000" smtClean="0"/>
              <a:t/>
            </a:r>
            <a:br>
              <a:rPr lang="zh-TW" altLang="en-US" sz="4000" smtClean="0"/>
            </a:br>
            <a:endParaRPr lang="zh-TW" altLang="en-US" sz="400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1813" y="333375"/>
            <a:ext cx="8218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Century Gothic" pitchFamily="34" charset="0"/>
                <a:ea typeface="華康細黑體(P)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Microsoft Sans Serif" pitchFamily="34" charset="0"/>
                <a:ea typeface="中國龍細圓體" pitchFamily="49" charset="-120"/>
              </a:defRPr>
            </a:lvl9pPr>
          </a:lstStyle>
          <a:p>
            <a:pPr>
              <a:defRPr/>
            </a:pPr>
            <a:r>
              <a:rPr lang="zh-TW" altLang="en-US" sz="5400" kern="0" dirty="0" smtClean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</a:rPr>
              <a:t>牙醫界建議兒童口腔保健</a:t>
            </a:r>
            <a:r>
              <a:rPr lang="en-US" altLang="zh-TW" sz="4000" kern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kern="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000" kern="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30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700213"/>
            <a:ext cx="6121400" cy="841375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衛教對象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708275"/>
            <a:ext cx="7416800" cy="2663825"/>
          </a:xfrm>
        </p:spPr>
        <p:txBody>
          <a:bodyPr/>
          <a:lstStyle/>
          <a:p>
            <a:pPr algn="l" eaLnBrk="1" hangingPunct="1"/>
            <a:r>
              <a:rPr lang="zh-TW" altLang="en-US" sz="4000" smtClean="0">
                <a:latin typeface="標楷體" pitchFamily="65" charset="-120"/>
              </a:rPr>
              <a:t>學齡前</a:t>
            </a:r>
            <a:r>
              <a:rPr lang="en-US" altLang="zh-TW" sz="2800" smtClean="0">
                <a:latin typeface="標楷體" pitchFamily="65" charset="-120"/>
              </a:rPr>
              <a:t>preschool</a:t>
            </a:r>
            <a:r>
              <a:rPr lang="en-US" altLang="zh-TW" sz="4000" smtClean="0">
                <a:latin typeface="標楷體" pitchFamily="65" charset="-120"/>
              </a:rPr>
              <a:t>---</a:t>
            </a:r>
            <a:r>
              <a:rPr lang="zh-TW" altLang="en-US" sz="4000" smtClean="0">
                <a:latin typeface="標楷體" pitchFamily="65" charset="-120"/>
              </a:rPr>
              <a:t>家長為主</a:t>
            </a:r>
            <a:endParaRPr lang="zh-TW" altLang="en-US" sz="2800" smtClean="0">
              <a:latin typeface="標楷體" pitchFamily="65" charset="-120"/>
            </a:endParaRPr>
          </a:p>
          <a:p>
            <a:pPr algn="l" eaLnBrk="1" hangingPunct="1"/>
            <a:r>
              <a:rPr lang="en-US" altLang="zh-TW" sz="4000" smtClean="0">
                <a:latin typeface="Times New Roman" pitchFamily="18" charset="0"/>
                <a:cs typeface="Times New Roman" pitchFamily="18" charset="0"/>
              </a:rPr>
              <a:t>6~9 </a:t>
            </a:r>
            <a:r>
              <a:rPr lang="zh-TW" altLang="en-US" sz="4000" smtClean="0">
                <a:latin typeface="Times New Roman" pitchFamily="18" charset="0"/>
                <a:cs typeface="Times New Roman" pitchFamily="18" charset="0"/>
              </a:rPr>
              <a:t>歲</a:t>
            </a:r>
            <a:r>
              <a:rPr lang="en-US" altLang="zh-TW" sz="4000" smtClean="0">
                <a:latin typeface="標楷體" pitchFamily="65" charset="-120"/>
              </a:rPr>
              <a:t>---------</a:t>
            </a:r>
            <a:r>
              <a:rPr lang="zh-TW" altLang="en-US" sz="4000" smtClean="0">
                <a:latin typeface="Times New Roman" pitchFamily="18" charset="0"/>
                <a:cs typeface="Times New Roman" pitchFamily="18" charset="0"/>
              </a:rPr>
              <a:t>兒童與家長 </a:t>
            </a:r>
          </a:p>
          <a:p>
            <a:pPr algn="l" eaLnBrk="1" hangingPunct="1"/>
            <a:r>
              <a:rPr kumimoji="0" lang="en-US" altLang="zh-TW" sz="4000" smtClean="0">
                <a:latin typeface="Times New Roman" pitchFamily="18" charset="0"/>
                <a:cs typeface="Times New Roman" pitchFamily="18" charset="0"/>
              </a:rPr>
              <a:t>&gt;10 </a:t>
            </a:r>
            <a:r>
              <a:rPr kumimoji="0" lang="zh-TW" altLang="en-US" sz="4000" smtClean="0">
                <a:latin typeface="Times New Roman" pitchFamily="18" charset="0"/>
                <a:cs typeface="Times New Roman" pitchFamily="18" charset="0"/>
              </a:rPr>
              <a:t>歲</a:t>
            </a:r>
            <a:r>
              <a:rPr kumimoji="0" lang="en-US" altLang="zh-TW" sz="4000" smtClean="0">
                <a:latin typeface="標楷體" pitchFamily="65" charset="-120"/>
              </a:rPr>
              <a:t>----</a:t>
            </a:r>
            <a:r>
              <a:rPr lang="en-US" altLang="zh-TW" sz="4000" smtClean="0">
                <a:latin typeface="標楷體" pitchFamily="65" charset="-120"/>
              </a:rPr>
              <a:t>--</a:t>
            </a:r>
            <a:r>
              <a:rPr kumimoji="0" lang="en-US" altLang="zh-TW" sz="4000" smtClean="0">
                <a:latin typeface="標楷體" pitchFamily="65" charset="-120"/>
              </a:rPr>
              <a:t>---</a:t>
            </a:r>
            <a:r>
              <a:rPr kumimoji="0" lang="zh-TW" altLang="en-US" sz="4000" smtClean="0">
                <a:latin typeface="標楷體" pitchFamily="65" charset="-120"/>
              </a:rPr>
              <a:t>兒童為主 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755650" y="836613"/>
            <a:ext cx="734536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5400" b="1" kern="0" dirty="0">
                <a:solidFill>
                  <a:srgbClr val="003399"/>
                </a:solidFill>
                <a:latin typeface="標楷體" pitchFamily="65" charset="-120"/>
                <a:ea typeface="標楷體" pitchFamily="65" charset="-120"/>
                <a:cs typeface="+mj-cs"/>
              </a:rPr>
              <a:t>口腔衛教    </a:t>
            </a:r>
          </a:p>
        </p:txBody>
      </p:sp>
    </p:spTree>
    <p:extLst>
      <p:ext uri="{BB962C8B-B14F-4D97-AF65-F5344CB8AC3E}">
        <p14:creationId xmlns:p14="http://schemas.microsoft.com/office/powerpoint/2010/main" val="3119561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765175"/>
            <a:ext cx="6696075" cy="996950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</a:rPr>
              <a:t>年齡有別的潔牙技巧</a:t>
            </a:r>
            <a:endParaRPr lang="zh-TW" altLang="en-US" sz="4000" smtClean="0">
              <a:solidFill>
                <a:srgbClr val="FFFF00"/>
              </a:solidFill>
              <a:latin typeface="標楷體" pitchFamily="65" charset="-120"/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8300" y="1268413"/>
            <a:ext cx="2159000" cy="147320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8300" y="2852738"/>
            <a:ext cx="2160588" cy="1479550"/>
          </a:xfrm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23850" y="1582738"/>
            <a:ext cx="65532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altLang="zh-TW" sz="3200" b="1" dirty="0">
                <a:latin typeface="Arial" charset="0"/>
              </a:rPr>
              <a:t>0~3 </a:t>
            </a:r>
            <a:r>
              <a:rPr lang="zh-TW" altLang="en-US" sz="3200" b="1" dirty="0">
                <a:latin typeface="+mn-lt"/>
                <a:ea typeface="+mn-ea"/>
              </a:rPr>
              <a:t>歲 </a:t>
            </a:r>
            <a:r>
              <a:rPr lang="en-US" altLang="zh-TW" sz="3200" b="1" dirty="0">
                <a:latin typeface="Arial" charset="0"/>
              </a:rPr>
              <a:t>:  </a:t>
            </a:r>
            <a:r>
              <a:rPr lang="zh-TW" altLang="en-US" sz="2400" b="1" dirty="0">
                <a:latin typeface="Arial" charset="0"/>
              </a:rPr>
              <a:t>家長刷，用牙線</a:t>
            </a:r>
            <a:r>
              <a:rPr lang="en-US" altLang="zh-TW" sz="2400" b="1" dirty="0">
                <a:latin typeface="Arial" charset="0"/>
              </a:rPr>
              <a:t>(</a:t>
            </a:r>
            <a:r>
              <a:rPr lang="zh-TW" altLang="en-US" sz="2400" b="1" dirty="0">
                <a:latin typeface="Arial" charset="0"/>
              </a:rPr>
              <a:t>前牙</a:t>
            </a:r>
            <a:r>
              <a:rPr lang="en-US" altLang="zh-TW" sz="2400" b="1" dirty="0">
                <a:latin typeface="Arial" charset="0"/>
              </a:rPr>
              <a:t>) </a:t>
            </a:r>
            <a:r>
              <a:rPr lang="zh-TW" altLang="en-US" sz="3200" b="1" dirty="0">
                <a:latin typeface="Arial" charset="0"/>
              </a:rPr>
              <a:t>。</a:t>
            </a:r>
            <a:endParaRPr lang="zh-TW" altLang="en-US" sz="2400" b="1" dirty="0">
              <a:latin typeface="Arial" charset="0"/>
            </a:endParaRPr>
          </a:p>
          <a:p>
            <a:pPr marL="342900" indent="-342900"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altLang="zh-TW" sz="3200" b="1" dirty="0">
                <a:latin typeface="Arial" charset="0"/>
              </a:rPr>
              <a:t>3~6</a:t>
            </a:r>
            <a:r>
              <a:rPr lang="zh-TW" altLang="en-US" sz="3200" b="1" dirty="0">
                <a:latin typeface="Arial" charset="0"/>
              </a:rPr>
              <a:t> </a:t>
            </a:r>
            <a:r>
              <a:rPr lang="zh-TW" altLang="en-US" sz="3200" b="1" dirty="0">
                <a:latin typeface="+mn-lt"/>
                <a:ea typeface="+mn-ea"/>
              </a:rPr>
              <a:t>歲</a:t>
            </a:r>
            <a:r>
              <a:rPr lang="zh-TW" altLang="en-US" sz="3200" b="1" dirty="0">
                <a:latin typeface="Arial" charset="0"/>
              </a:rPr>
              <a:t> </a:t>
            </a:r>
            <a:r>
              <a:rPr lang="en-US" altLang="zh-TW" sz="3200" b="1" dirty="0">
                <a:latin typeface="Arial" charset="0"/>
              </a:rPr>
              <a:t>:  </a:t>
            </a:r>
            <a:r>
              <a:rPr lang="zh-TW" altLang="en-US" sz="2400" b="1" dirty="0">
                <a:latin typeface="Arial" charset="0"/>
              </a:rPr>
              <a:t>小朋友先刷 </a:t>
            </a:r>
            <a:r>
              <a:rPr lang="en-US" altLang="zh-TW" sz="2400" b="1" dirty="0">
                <a:latin typeface="Arial" charset="0"/>
              </a:rPr>
              <a:t>1</a:t>
            </a:r>
            <a:r>
              <a:rPr lang="zh-TW" altLang="en-US" sz="2400" b="1" dirty="0">
                <a:latin typeface="Arial" charset="0"/>
              </a:rPr>
              <a:t>遍</a:t>
            </a:r>
            <a:r>
              <a:rPr lang="en-US" altLang="zh-TW" sz="2400" b="1" dirty="0">
                <a:latin typeface="Arial" charset="0"/>
              </a:rPr>
              <a:t>(</a:t>
            </a:r>
            <a:r>
              <a:rPr lang="zh-TW" altLang="en-US" sz="2400" b="1" dirty="0">
                <a:latin typeface="Arial" charset="0"/>
              </a:rPr>
              <a:t>水平來回刷</a:t>
            </a:r>
            <a:r>
              <a:rPr lang="en-US" altLang="zh-TW" sz="2400" b="1" dirty="0">
                <a:latin typeface="Arial" charset="0"/>
              </a:rPr>
              <a:t>)</a:t>
            </a:r>
            <a:r>
              <a:rPr lang="zh-TW" altLang="en-US" sz="2400" b="1" dirty="0">
                <a:latin typeface="Arial" charset="0"/>
              </a:rPr>
              <a:t>，</a:t>
            </a:r>
            <a:endParaRPr lang="en-US" altLang="zh-TW" sz="2400" b="1" dirty="0">
              <a:latin typeface="Arial" charset="0"/>
            </a:endParaRPr>
          </a:p>
          <a:p>
            <a:pPr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2400" b="1" dirty="0">
                <a:latin typeface="Arial" charset="0"/>
              </a:rPr>
              <a:t>                        家長再刷 </a:t>
            </a:r>
            <a:r>
              <a:rPr lang="en-US" altLang="zh-TW" sz="2400" b="1" dirty="0">
                <a:latin typeface="Arial" charset="0"/>
              </a:rPr>
              <a:t>1</a:t>
            </a:r>
            <a:r>
              <a:rPr lang="zh-TW" altLang="en-US" sz="2400" b="1" dirty="0">
                <a:latin typeface="Arial" charset="0"/>
              </a:rPr>
              <a:t>遍完成清潔工作及</a:t>
            </a:r>
            <a:endParaRPr lang="en-US" altLang="zh-TW" sz="2400" b="1" dirty="0">
              <a:latin typeface="Arial" charset="0"/>
            </a:endParaRPr>
          </a:p>
          <a:p>
            <a:pPr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2400" b="1" dirty="0">
                <a:latin typeface="Arial" charset="0"/>
              </a:rPr>
              <a:t>                        使用牙線</a:t>
            </a:r>
            <a:r>
              <a:rPr lang="en-US" altLang="zh-TW" sz="2400" b="1" dirty="0">
                <a:latin typeface="Arial" charset="0"/>
              </a:rPr>
              <a:t>(</a:t>
            </a:r>
            <a:r>
              <a:rPr lang="zh-TW" altLang="en-US" sz="2400" b="1" dirty="0">
                <a:latin typeface="Arial" charset="0"/>
              </a:rPr>
              <a:t>後牙</a:t>
            </a:r>
            <a:r>
              <a:rPr lang="en-US" altLang="zh-TW" sz="2400" b="1" dirty="0">
                <a:latin typeface="Arial" charset="0"/>
              </a:rPr>
              <a:t>)</a:t>
            </a:r>
            <a:r>
              <a:rPr lang="zh-TW" altLang="en-US" sz="3200" b="1" dirty="0">
                <a:latin typeface="Arial" charset="0"/>
              </a:rPr>
              <a:t>。</a:t>
            </a:r>
            <a:endParaRPr lang="zh-TW" altLang="en-US" sz="2400" b="1" dirty="0">
              <a:latin typeface="Arial" charset="0"/>
            </a:endParaRPr>
          </a:p>
          <a:p>
            <a:pPr marL="342900" indent="-342900"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altLang="zh-TW" sz="3200" b="1" dirty="0">
                <a:latin typeface="Arial" charset="0"/>
              </a:rPr>
              <a:t>6~9</a:t>
            </a:r>
            <a:r>
              <a:rPr lang="zh-TW" altLang="en-US" sz="3200" b="1" dirty="0">
                <a:latin typeface="Arial" charset="0"/>
              </a:rPr>
              <a:t> </a:t>
            </a:r>
            <a:r>
              <a:rPr lang="zh-TW" altLang="en-US" sz="3200" b="1" dirty="0">
                <a:latin typeface="+mn-lt"/>
                <a:ea typeface="+mn-ea"/>
              </a:rPr>
              <a:t>歲 </a:t>
            </a:r>
            <a:r>
              <a:rPr lang="en-US" altLang="zh-TW" sz="3200" b="1" dirty="0">
                <a:latin typeface="Arial" charset="0"/>
              </a:rPr>
              <a:t>:  </a:t>
            </a:r>
            <a:r>
              <a:rPr lang="zh-TW" altLang="en-US" sz="2400" b="1" dirty="0">
                <a:latin typeface="Arial" charset="0"/>
              </a:rPr>
              <a:t>小朋友刷 </a:t>
            </a:r>
            <a:r>
              <a:rPr lang="en-US" altLang="zh-TW" sz="2400" b="1" dirty="0">
                <a:latin typeface="Arial" charset="0"/>
              </a:rPr>
              <a:t>1</a:t>
            </a:r>
            <a:r>
              <a:rPr lang="zh-TW" altLang="en-US" sz="2400" b="1" dirty="0">
                <a:latin typeface="Arial" charset="0"/>
              </a:rPr>
              <a:t>遍</a:t>
            </a:r>
            <a:r>
              <a:rPr lang="en-US" altLang="zh-TW" sz="2400" b="1" dirty="0">
                <a:latin typeface="Arial" charset="0"/>
              </a:rPr>
              <a:t>(</a:t>
            </a:r>
            <a:r>
              <a:rPr lang="zh-TW" altLang="en-US" sz="2400" b="1" dirty="0">
                <a:latin typeface="Arial" charset="0"/>
              </a:rPr>
              <a:t>水平來回刷</a:t>
            </a:r>
            <a:r>
              <a:rPr lang="en-US" altLang="zh-TW" sz="2400" b="1" dirty="0">
                <a:latin typeface="Arial" charset="0"/>
              </a:rPr>
              <a:t>) </a:t>
            </a:r>
            <a:r>
              <a:rPr lang="zh-TW" altLang="en-US" sz="2400" b="1" dirty="0">
                <a:latin typeface="Arial" charset="0"/>
              </a:rPr>
              <a:t>，</a:t>
            </a:r>
            <a:endParaRPr lang="en-US" altLang="zh-TW" sz="2400" b="1" dirty="0">
              <a:latin typeface="Arial" charset="0"/>
            </a:endParaRPr>
          </a:p>
          <a:p>
            <a:pPr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2400" b="1" dirty="0">
                <a:latin typeface="Arial" charset="0"/>
              </a:rPr>
              <a:t>                        家長加刷重點</a:t>
            </a:r>
            <a:r>
              <a:rPr lang="en-US" altLang="zh-TW" sz="2400" b="1" dirty="0">
                <a:latin typeface="Arial" charset="0"/>
              </a:rPr>
              <a:t>(</a:t>
            </a:r>
            <a:r>
              <a:rPr lang="zh-TW" altLang="en-US" sz="2400" b="1" dirty="0">
                <a:latin typeface="Arial" charset="0"/>
              </a:rPr>
              <a:t>恆牙大臼齒及</a:t>
            </a:r>
            <a:endParaRPr lang="en-US" altLang="zh-TW" sz="2400" b="1" dirty="0">
              <a:latin typeface="Arial" charset="0"/>
            </a:endParaRPr>
          </a:p>
          <a:p>
            <a:pPr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2400" b="1" dirty="0">
                <a:latin typeface="Arial" charset="0"/>
              </a:rPr>
              <a:t>                        門齒</a:t>
            </a:r>
            <a:r>
              <a:rPr lang="en-US" altLang="zh-TW" sz="2400" b="1" dirty="0">
                <a:latin typeface="Arial" charset="0"/>
              </a:rPr>
              <a:t>)</a:t>
            </a:r>
            <a:r>
              <a:rPr lang="zh-TW" altLang="en-US" sz="2400" b="1" dirty="0">
                <a:latin typeface="Arial" charset="0"/>
              </a:rPr>
              <a:t>，使用牙線</a:t>
            </a:r>
            <a:r>
              <a:rPr lang="zh-TW" altLang="en-US" sz="3200" b="1" dirty="0">
                <a:latin typeface="Arial" charset="0"/>
              </a:rPr>
              <a:t>。</a:t>
            </a:r>
            <a:endParaRPr lang="zh-TW" altLang="en-US" sz="2400" b="1" dirty="0">
              <a:latin typeface="Arial" charset="0"/>
            </a:endParaRPr>
          </a:p>
          <a:p>
            <a:pPr marL="342900" indent="-342900"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altLang="zh-TW" sz="3200" b="1" dirty="0">
                <a:latin typeface="Arial" charset="0"/>
              </a:rPr>
              <a:t>9~18</a:t>
            </a:r>
            <a:r>
              <a:rPr lang="zh-TW" altLang="en-US" sz="3200" b="1" dirty="0">
                <a:latin typeface="+mn-lt"/>
                <a:ea typeface="+mn-ea"/>
              </a:rPr>
              <a:t>歲 </a:t>
            </a:r>
            <a:r>
              <a:rPr lang="en-US" altLang="zh-TW" sz="3200" b="1" dirty="0">
                <a:latin typeface="Arial" charset="0"/>
              </a:rPr>
              <a:t>:</a:t>
            </a:r>
            <a:r>
              <a:rPr lang="zh-TW" altLang="en-US" sz="3200" b="1" dirty="0">
                <a:latin typeface="Arial" charset="0"/>
              </a:rPr>
              <a:t> </a:t>
            </a:r>
            <a:r>
              <a:rPr lang="zh-TW" altLang="en-US" sz="2400" b="1" dirty="0">
                <a:latin typeface="Arial" charset="0"/>
              </a:rPr>
              <a:t>小朋友刷</a:t>
            </a:r>
            <a:r>
              <a:rPr lang="en-US" altLang="zh-TW" sz="2400" b="1" dirty="0">
                <a:latin typeface="Arial" charset="0"/>
              </a:rPr>
              <a:t>(</a:t>
            </a:r>
            <a:r>
              <a:rPr lang="zh-TW" altLang="en-US" sz="2400" b="1" dirty="0">
                <a:latin typeface="Arial" charset="0"/>
              </a:rPr>
              <a:t>貝氏刷牙法</a:t>
            </a:r>
            <a:r>
              <a:rPr lang="en-US" altLang="zh-TW" sz="2400" b="1" dirty="0">
                <a:latin typeface="Arial" charset="0"/>
              </a:rPr>
              <a:t>)</a:t>
            </a:r>
            <a:r>
              <a:rPr lang="zh-TW" altLang="en-US" sz="2400" b="1" dirty="0">
                <a:latin typeface="Arial" charset="0"/>
              </a:rPr>
              <a:t>，</a:t>
            </a:r>
            <a:endParaRPr lang="en-US" altLang="zh-TW" sz="2400" b="1" dirty="0">
              <a:latin typeface="Arial" charset="0"/>
            </a:endParaRPr>
          </a:p>
          <a:p>
            <a:pPr>
              <a:lnSpc>
                <a:spcPts val="35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2400" b="1" dirty="0">
                <a:latin typeface="Arial" charset="0"/>
              </a:rPr>
              <a:t>                        家長監督</a:t>
            </a:r>
            <a:r>
              <a:rPr lang="zh-TW" altLang="en-US" sz="3200" b="1" dirty="0">
                <a:latin typeface="Arial" charset="0"/>
              </a:rPr>
              <a:t>。</a:t>
            </a:r>
            <a:endParaRPr lang="en-US" altLang="zh-TW" sz="3200" b="1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Char char="Ø"/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Arial" charset="0"/>
              </a:rPr>
              <a:t>每天至少二次</a:t>
            </a:r>
            <a:r>
              <a:rPr lang="en-US" altLang="zh-TW" sz="32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Arial" charset="0"/>
              </a:rPr>
              <a:t>早餐後</a:t>
            </a:r>
            <a:r>
              <a:rPr lang="zh-TW" altLang="en-US" sz="3200" b="1" dirty="0">
                <a:solidFill>
                  <a:srgbClr val="FF0000"/>
                </a:solidFill>
                <a:latin typeface="新細明體"/>
                <a:ea typeface="新細明體"/>
              </a:rPr>
              <a:t>、睡覺前</a:t>
            </a:r>
            <a:r>
              <a:rPr lang="en-US" altLang="zh-TW" sz="3200" b="1" dirty="0">
                <a:solidFill>
                  <a:srgbClr val="FF0000"/>
                </a:solidFill>
                <a:latin typeface="Arial" charset="0"/>
              </a:rPr>
              <a:t>)</a:t>
            </a:r>
            <a:endParaRPr lang="zh-TW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4582" name="Picture 8" descr="floss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"/>
          <a:stretch>
            <a:fillRect/>
          </a:stretch>
        </p:blipFill>
        <p:spPr bwMode="auto">
          <a:xfrm>
            <a:off x="6718300" y="4437063"/>
            <a:ext cx="2149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9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851920" y="6291691"/>
            <a:ext cx="1512168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380312" y="0"/>
            <a:ext cx="1512168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2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5772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endParaRPr lang="zh-TW" altLang="en-US" sz="2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1pPr>
            <a:lvl2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zh-TW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刷 牙 的 順 序</a:t>
            </a:r>
          </a:p>
        </p:txBody>
      </p:sp>
      <p:pic>
        <p:nvPicPr>
          <p:cNvPr id="35854" name="Picture 14" descr="1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43" y="1569660"/>
            <a:ext cx="7002158" cy="518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0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endParaRPr lang="zh-TW" altLang="en-US" sz="2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1pPr>
            <a:lvl2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zh-TW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刷牙的步驟﹝1﹞</a:t>
            </a:r>
          </a:p>
        </p:txBody>
      </p:sp>
      <p:pic>
        <p:nvPicPr>
          <p:cNvPr id="32783" name="Picture 15" descr="1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0828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11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28775"/>
            <a:ext cx="20828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7" descr="11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0605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8" descr="11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28775"/>
            <a:ext cx="20605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19" descr="11-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20605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20" descr="11-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20605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1" descr="11-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20605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22" descr="11-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84538"/>
            <a:ext cx="20605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 descr="11-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868863"/>
            <a:ext cx="20605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24" descr="11-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68863"/>
            <a:ext cx="20605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25" descr="11-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868863"/>
            <a:ext cx="20605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6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86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endParaRPr lang="zh-TW" altLang="en-US" sz="2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34830" name="Picture 14" descr="1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0447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 descr="1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20383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12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0335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 descr="12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13100"/>
            <a:ext cx="20335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12-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0383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9" descr="12-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447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20" descr="12-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425"/>
            <a:ext cx="20447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1" descr="12-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81550"/>
            <a:ext cx="20383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2" descr="12-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97425"/>
            <a:ext cx="20335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627313" y="26368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364163" y="26368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8174038" y="26368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8101013" y="41497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364163" y="42211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2627313" y="41497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2627313" y="57340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5370513" y="57340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8174038" y="57340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1pPr>
            <a:lvl2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zh-TW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刷牙的步驟﹝</a:t>
            </a:r>
            <a:r>
              <a:rPr lang="en-US" altLang="zh-TW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﹞</a:t>
            </a:r>
          </a:p>
        </p:txBody>
      </p:sp>
    </p:spTree>
    <p:extLst>
      <p:ext uri="{BB962C8B-B14F-4D97-AF65-F5344CB8AC3E}">
        <p14:creationId xmlns:p14="http://schemas.microsoft.com/office/powerpoint/2010/main" val="6586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32452" name="Picture 4" descr="1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779912" y="6291691"/>
            <a:ext cx="1691680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36296" y="0"/>
            <a:ext cx="1691680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381328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6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2207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44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endParaRPr lang="zh-TW" altLang="en-US" sz="2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33807" name="Picture 15" descr="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73213"/>
            <a:ext cx="4748212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9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5447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 descr="9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13100"/>
            <a:ext cx="25447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8" descr="9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97425"/>
            <a:ext cx="25447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9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97425"/>
            <a:ext cx="25447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9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25447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076825" y="40767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1.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011863" y="2636838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2.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011863" y="4221163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3.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6011863" y="5805488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4.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419475" y="5805488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5.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827088" y="5805488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6.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51520" y="7801"/>
            <a:ext cx="8892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1pPr>
            <a:lvl2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zh-TW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牙線的使用</a:t>
            </a:r>
            <a:r>
              <a:rPr lang="zh-TW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方法</a:t>
            </a:r>
            <a:r>
              <a:rPr lang="en-US" altLang="zh-TW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〈1〉</a:t>
            </a:r>
            <a:endParaRPr lang="zh-TW" altLang="en-US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26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zh-TW" altLang="en-US" sz="2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36878" name="Picture 14" descr="9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3527425" cy="2274887"/>
          </a:xfrm>
          <a:prstGeom prst="rect">
            <a:avLst/>
          </a:prstGeom>
          <a:noFill/>
        </p:spPr>
      </p:pic>
      <p:pic>
        <p:nvPicPr>
          <p:cNvPr id="36879" name="Picture 15" descr="9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557338"/>
            <a:ext cx="3527425" cy="2274887"/>
          </a:xfrm>
          <a:prstGeom prst="rect">
            <a:avLst/>
          </a:prstGeom>
          <a:noFill/>
        </p:spPr>
      </p:pic>
      <p:pic>
        <p:nvPicPr>
          <p:cNvPr id="36880" name="Picture 16" descr="9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150" y="4033838"/>
            <a:ext cx="3527425" cy="2274887"/>
          </a:xfrm>
          <a:prstGeom prst="rect">
            <a:avLst/>
          </a:prstGeom>
          <a:noFill/>
        </p:spPr>
      </p:pic>
      <p:pic>
        <p:nvPicPr>
          <p:cNvPr id="36881" name="Picture 17" descr="9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033838"/>
            <a:ext cx="3527425" cy="2274887"/>
          </a:xfrm>
          <a:prstGeom prst="rect">
            <a:avLst/>
          </a:prstGeom>
          <a:noFill/>
        </p:spPr>
      </p:pic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895725" y="32845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1.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895725" y="58054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2.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629525" y="33607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3.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629525" y="58054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新細明體" pitchFamily="18" charset="-120"/>
              </a:rPr>
              <a:t>4.</a:t>
            </a:r>
          </a:p>
        </p:txBody>
      </p:sp>
      <p:sp>
        <p:nvSpPr>
          <p:cNvPr id="2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8</a:t>
            </a:fld>
            <a:endParaRPr lang="en-US" altLang="zh-TW" sz="3600" dirty="0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51520" y="7801"/>
            <a:ext cx="8892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1pPr>
            <a:lvl2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zh-TW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牙線的使用</a:t>
            </a:r>
            <a:r>
              <a:rPr lang="zh-TW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方法</a:t>
            </a:r>
            <a:r>
              <a:rPr lang="en-US" altLang="zh-TW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〈2〉</a:t>
            </a:r>
            <a:endParaRPr lang="zh-TW" altLang="en-US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54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zh-TW" sz="1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endParaRPr lang="zh-TW" altLang="en-US" sz="240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37902" name="Picture 14" descr="10-1"/>
          <p:cNvPicPr>
            <a:picLocks noChangeAspect="1" noChangeArrowheads="1"/>
          </p:cNvPicPr>
          <p:nvPr/>
        </p:nvPicPr>
        <p:blipFill>
          <a:blip r:embed="rId2" cstate="print"/>
          <a:srcRect l="4433"/>
          <a:stretch>
            <a:fillRect/>
          </a:stretch>
        </p:blipFill>
        <p:spPr bwMode="auto">
          <a:xfrm>
            <a:off x="1042988" y="1557338"/>
            <a:ext cx="1962150" cy="1462087"/>
          </a:xfrm>
          <a:prstGeom prst="rect">
            <a:avLst/>
          </a:prstGeom>
          <a:noFill/>
        </p:spPr>
      </p:pic>
      <p:pic>
        <p:nvPicPr>
          <p:cNvPr id="37903" name="Picture 15" descr="1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557338"/>
            <a:ext cx="2052638" cy="1462087"/>
          </a:xfrm>
          <a:prstGeom prst="rect">
            <a:avLst/>
          </a:prstGeom>
          <a:noFill/>
        </p:spPr>
      </p:pic>
      <p:pic>
        <p:nvPicPr>
          <p:cNvPr id="37904" name="Picture 16" descr="10-3"/>
          <p:cNvPicPr>
            <a:picLocks noChangeAspect="1" noChangeArrowheads="1"/>
          </p:cNvPicPr>
          <p:nvPr/>
        </p:nvPicPr>
        <p:blipFill>
          <a:blip r:embed="rId4" cstate="print"/>
          <a:srcRect l="4433"/>
          <a:stretch>
            <a:fillRect/>
          </a:stretch>
        </p:blipFill>
        <p:spPr bwMode="auto">
          <a:xfrm>
            <a:off x="6011863" y="1557338"/>
            <a:ext cx="2073275" cy="1462087"/>
          </a:xfrm>
          <a:prstGeom prst="rect">
            <a:avLst/>
          </a:prstGeom>
          <a:noFill/>
        </p:spPr>
      </p:pic>
      <p:pic>
        <p:nvPicPr>
          <p:cNvPr id="37905" name="Picture 17" descr="10-4"/>
          <p:cNvPicPr>
            <a:picLocks noChangeAspect="1" noChangeArrowheads="1"/>
          </p:cNvPicPr>
          <p:nvPr/>
        </p:nvPicPr>
        <p:blipFill>
          <a:blip r:embed="rId5" cstate="print"/>
          <a:srcRect l="4512"/>
          <a:stretch>
            <a:fillRect/>
          </a:stretch>
        </p:blipFill>
        <p:spPr bwMode="auto">
          <a:xfrm>
            <a:off x="6011863" y="3213100"/>
            <a:ext cx="2089150" cy="1462088"/>
          </a:xfrm>
          <a:prstGeom prst="rect">
            <a:avLst/>
          </a:prstGeom>
          <a:noFill/>
        </p:spPr>
      </p:pic>
      <p:pic>
        <p:nvPicPr>
          <p:cNvPr id="37906" name="Picture 18" descr="10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8213" y="3200400"/>
            <a:ext cx="2030412" cy="1462088"/>
          </a:xfrm>
          <a:prstGeom prst="rect">
            <a:avLst/>
          </a:prstGeom>
          <a:noFill/>
        </p:spPr>
      </p:pic>
      <p:pic>
        <p:nvPicPr>
          <p:cNvPr id="37907" name="Picture 19" descr="10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813" y="3213100"/>
            <a:ext cx="2016125" cy="1462088"/>
          </a:xfrm>
          <a:prstGeom prst="rect">
            <a:avLst/>
          </a:prstGeom>
          <a:noFill/>
        </p:spPr>
      </p:pic>
      <p:pic>
        <p:nvPicPr>
          <p:cNvPr id="37908" name="Picture 20" descr="10-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5363" y="4797425"/>
            <a:ext cx="2016125" cy="1462088"/>
          </a:xfrm>
          <a:prstGeom prst="rect">
            <a:avLst/>
          </a:prstGeom>
          <a:noFill/>
        </p:spPr>
      </p:pic>
      <p:pic>
        <p:nvPicPr>
          <p:cNvPr id="37909" name="Picture 21" descr="10-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3763" y="4797425"/>
            <a:ext cx="2101850" cy="1462088"/>
          </a:xfrm>
          <a:prstGeom prst="rect">
            <a:avLst/>
          </a:prstGeom>
          <a:noFill/>
        </p:spPr>
      </p:pic>
      <p:pic>
        <p:nvPicPr>
          <p:cNvPr id="37910" name="Picture 22" descr="10-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4797425"/>
            <a:ext cx="2109787" cy="1462088"/>
          </a:xfrm>
          <a:prstGeom prst="rect">
            <a:avLst/>
          </a:prstGeom>
          <a:noFill/>
        </p:spPr>
      </p:pic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914650" y="26479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5486400" y="26479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8027988" y="26368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8027988" y="429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435600" y="429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2962275" y="4303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2925763" y="58880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5472113" y="5876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8099425" y="5876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</a:t>
            </a:r>
          </a:p>
        </p:txBody>
      </p:sp>
      <p:sp>
        <p:nvSpPr>
          <p:cNvPr id="3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9</a:t>
            </a:fld>
            <a:endParaRPr lang="en-US" altLang="zh-TW" sz="3600" dirty="0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51520" y="7801"/>
            <a:ext cx="8892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1pPr>
            <a:lvl2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>
              <a:spcBef>
                <a:spcPct val="0"/>
              </a:spcBef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zh-TW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牙線的使用</a:t>
            </a:r>
            <a:r>
              <a:rPr lang="zh-TW" alt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方法</a:t>
            </a:r>
            <a:r>
              <a:rPr lang="en-US" altLang="zh-TW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〈3〉</a:t>
            </a:r>
            <a:endParaRPr lang="zh-TW" altLang="en-US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8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633</Words>
  <Application>Microsoft Office PowerPoint</Application>
  <PresentationFormat>如螢幕大小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如何預防兒童蛀牙</vt:lpstr>
      <vt:lpstr>幼兒牙膏用量</vt:lpstr>
      <vt:lpstr>3歲以前: </vt:lpstr>
      <vt:lpstr>3 – 6歲 </vt:lpstr>
      <vt:lpstr>6 – 12歲 </vt:lpstr>
      <vt:lpstr>衛教對象</vt:lpstr>
      <vt:lpstr>年齡有別的潔牙技巧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2015-01-30T14:05:20Z</dcterms:created>
  <dcterms:modified xsi:type="dcterms:W3CDTF">2015-01-31T07:04:48Z</dcterms:modified>
</cp:coreProperties>
</file>